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539" autoAdjust="0"/>
  </p:normalViewPr>
  <p:slideViewPr>
    <p:cSldViewPr snapToGrid="0">
      <p:cViewPr varScale="1">
        <p:scale>
          <a:sx n="58" d="100"/>
          <a:sy n="58" d="100"/>
        </p:scale>
        <p:origin x="-17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F68DE5E-E147-4075-B486-6AF9ED6525F6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C2F5983-6DB4-4072-B76B-8E0F831A1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This is a step by step guide to creating a line graph</a:t>
            </a: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727813-0EE9-4C38-8CCB-6D5302CD806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We will be creating a  line graph of this data.</a:t>
            </a:r>
          </a:p>
          <a:p>
            <a:pPr>
              <a:spcBef>
                <a:spcPct val="0"/>
              </a:spcBef>
            </a:pPr>
            <a:r>
              <a:rPr lang="en-GB" smtClean="0"/>
              <a:t>It is normal to place the variable quantity, in this case the temperature, on the y-axis.</a:t>
            </a:r>
          </a:p>
          <a:p>
            <a:pPr>
              <a:spcBef>
                <a:spcPct val="0"/>
              </a:spcBef>
            </a:pPr>
            <a:r>
              <a:rPr lang="en-GB" smtClean="0"/>
              <a:t>Notice that the temperature ranges from -10 </a:t>
            </a:r>
            <a:r>
              <a:rPr lang="en-GB" baseline="30000" smtClean="0"/>
              <a:t>o</a:t>
            </a:r>
            <a:r>
              <a:rPr lang="en-GB" smtClean="0"/>
              <a:t>C to 23 </a:t>
            </a:r>
            <a:r>
              <a:rPr lang="en-GB" baseline="30000" smtClean="0"/>
              <a:t>o</a:t>
            </a:r>
            <a:r>
              <a:rPr lang="en-GB" smtClean="0"/>
              <a:t>C, this means that we will have to draw the y-axis to include negative values</a:t>
            </a: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677F59-372A-43CB-B818-04C5DB8F167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As we have seen previously, we first need to draw vertical and horizontal axes, and insert the scales, in this case there are negative quantities, we therefore need to extend the y-axis below the line of the x-axis</a:t>
            </a:r>
          </a:p>
          <a:p>
            <a:pPr>
              <a:spcBef>
                <a:spcPct val="0"/>
              </a:spcBef>
            </a:pPr>
            <a:r>
              <a:rPr lang="en-GB" smtClean="0"/>
              <a:t>Next we add the x and y axes labels</a:t>
            </a:r>
          </a:p>
          <a:p>
            <a:pPr>
              <a:spcBef>
                <a:spcPct val="0"/>
              </a:spcBef>
            </a:pPr>
            <a:r>
              <a:rPr lang="en-GB" smtClean="0"/>
              <a:t>The first co-ordinate is at zero seconds and the temperature is -10</a:t>
            </a:r>
            <a:r>
              <a:rPr lang="en-GB" baseline="30000" smtClean="0"/>
              <a:t>o</a:t>
            </a:r>
            <a:r>
              <a:rPr lang="en-GB" smtClean="0"/>
              <a:t>C (0,-10), let’s mark it with a cross.</a:t>
            </a:r>
          </a:p>
          <a:p>
            <a:pPr>
              <a:spcBef>
                <a:spcPct val="0"/>
              </a:spcBef>
            </a:pPr>
            <a:r>
              <a:rPr lang="en-GB" smtClean="0"/>
              <a:t>The second co-ordinate is 10,-5, again we will mark it with a cross.</a:t>
            </a:r>
          </a:p>
          <a:p>
            <a:pPr>
              <a:spcBef>
                <a:spcPct val="0"/>
              </a:spcBef>
            </a:pPr>
            <a:r>
              <a:rPr lang="en-GB" smtClean="0"/>
              <a:t>Now repeat for all the other data, and draw a line to connect the points</a:t>
            </a: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2A5015-89DC-42EE-BD38-06DAE1A897B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1153B-2F33-4526-A74C-11C6F051618E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04CC7-1764-4FDF-9963-FEE1FFEA7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B5A31-559C-4CD0-8A05-649028916017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BD40B-12E0-4FF3-94B2-693B12458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DB698-7E07-4EA9-8F18-FE43758C39E2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1EA5E-863C-4535-A46E-240EEC823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EE5C2-F5C3-450E-AF09-01D530AF74C4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28AAF-3C1B-45A7-A104-EA607DC36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C48B9-C667-45C1-A2F7-214AA8D137D5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30A16-0347-462C-80AE-049820252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20465-3035-423B-AA3C-A4545D4FE637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F81A4-3750-4FF0-B96F-77E89C5BB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66143-8199-4F44-9068-CF170BD76FE2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35EE6-FEAC-4775-A7A8-895FEC56A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8BF17-58FB-485F-85A4-00AF1711574F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D1AB3-DB32-40F5-B0BB-E670352F6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E7222-F03B-4AF4-A395-D60164069863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01A2F-DAB1-447E-86FC-FD7B0207F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F6D76-E6C3-4CA0-8EC7-755B42BE41E5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9EB2D-C617-4475-B7C9-68E565A68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A6FA2-4D02-499B-9897-BE879B3C1B72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4E4AF-ACD4-49BA-A7BC-883800BA2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54A069-DB97-44AD-98E5-BE5FE48730AF}" type="datetimeFigureOut">
              <a:rPr lang="en-US"/>
              <a:pPr>
                <a:defRPr/>
              </a:pPr>
              <a:t>3/16/2010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0F1C82-ECB7-472A-B89E-050FA1D26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cap="small" dirty="0" smtClean="0"/>
              <a:t>Creating a Line Graph</a:t>
            </a:r>
            <a:endParaRPr lang="en-US" cap="small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r>
              <a:rPr lang="en-GB" smtClean="0"/>
              <a:t>A step by step guide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Creating a Line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Font typeface="Wingdings 2" pitchFamily="18" charset="2"/>
              <a:buNone/>
            </a:pPr>
            <a:r>
              <a:rPr lang="en-GB" sz="2400" smtClean="0">
                <a:latin typeface="Calibri" pitchFamily="34" charset="0"/>
              </a:rPr>
              <a:t>Using the following data we will show how to draw a line graph.</a:t>
            </a:r>
            <a:endParaRPr lang="en-US" sz="2400" smtClean="0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2854325"/>
          <a:ext cx="7445375" cy="731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5488"/>
                <a:gridCol w="881742"/>
                <a:gridCol w="707572"/>
                <a:gridCol w="598714"/>
                <a:gridCol w="688948"/>
                <a:gridCol w="787443"/>
                <a:gridCol w="627961"/>
                <a:gridCol w="627961"/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 smtClean="0"/>
                        <a:t>Time 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GB" dirty="0" smtClean="0"/>
                        <a:t>Temperature (</a:t>
                      </a:r>
                      <a:r>
                        <a:rPr lang="en-GB" baseline="30000" dirty="0" err="1" smtClean="0"/>
                        <a:t>o</a:t>
                      </a:r>
                      <a:r>
                        <a:rPr lang="en-GB" dirty="0" err="1" smtClean="0"/>
                        <a:t>C</a:t>
                      </a:r>
                      <a:r>
                        <a:rPr lang="en-GB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22288" y="3940175"/>
            <a:ext cx="8339137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>
                <a:latin typeface="Calibri" pitchFamily="34" charset="0"/>
              </a:rPr>
              <a:t>It is normal to place the variable quantity, in this case the temperature, on the y-axis.</a:t>
            </a:r>
          </a:p>
          <a:p>
            <a:r>
              <a:rPr lang="en-GB" sz="2400">
                <a:latin typeface="Calibri" pitchFamily="34" charset="0"/>
              </a:rPr>
              <a:t>Notice that the temperature ranges from -10 </a:t>
            </a:r>
            <a:r>
              <a:rPr lang="en-GB" sz="2400" baseline="30000">
                <a:latin typeface="Calibri" pitchFamily="34" charset="0"/>
              </a:rPr>
              <a:t>o</a:t>
            </a:r>
            <a:r>
              <a:rPr lang="en-GB" sz="2400">
                <a:latin typeface="Calibri" pitchFamily="34" charset="0"/>
              </a:rPr>
              <a:t>C to 23 </a:t>
            </a:r>
            <a:r>
              <a:rPr lang="en-GB" sz="2400" baseline="30000">
                <a:latin typeface="Calibri" pitchFamily="34" charset="0"/>
              </a:rPr>
              <a:t>o</a:t>
            </a:r>
            <a:r>
              <a:rPr lang="en-GB" sz="2400">
                <a:latin typeface="Calibri" pitchFamily="34" charset="0"/>
              </a:rPr>
              <a:t>C, this means that we will have to draw the y-axis to include negative values</a:t>
            </a:r>
            <a:endParaRPr lang="en-US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Straight Connector 68"/>
          <p:cNvCxnSpPr/>
          <p:nvPr/>
        </p:nvCxnSpPr>
        <p:spPr>
          <a:xfrm rot="16200000">
            <a:off x="1984375" y="5475288"/>
            <a:ext cx="1087437" cy="1588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831975" y="5649913"/>
            <a:ext cx="1089025" cy="1587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Creating a Line Graph</a:t>
            </a:r>
            <a:endParaRPr lang="en-US" dirty="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rot="5400000">
            <a:off x="4101306" y="2299494"/>
            <a:ext cx="33338" cy="520065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3406775" y="5457825"/>
            <a:ext cx="28813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  <a:latin typeface="Book Antiqua" pitchFamily="18" charset="0"/>
              </a:rPr>
              <a:t>Time (s) </a:t>
            </a:r>
          </a:p>
        </p:txBody>
      </p:sp>
      <p:sp>
        <p:nvSpPr>
          <p:cNvPr id="46" name="Text Box 13"/>
          <p:cNvSpPr txBox="1">
            <a:spLocks noChangeArrowheads="1"/>
          </p:cNvSpPr>
          <p:nvPr/>
        </p:nvSpPr>
        <p:spPr bwMode="auto">
          <a:xfrm rot="-5400000">
            <a:off x="-337344" y="2817019"/>
            <a:ext cx="2574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FFFF00"/>
                </a:solidFill>
                <a:latin typeface="Book Antiqua" pitchFamily="18" charset="0"/>
              </a:rPr>
              <a:t>Temperature (</a:t>
            </a:r>
            <a:r>
              <a:rPr lang="en-GB" baseline="30000">
                <a:solidFill>
                  <a:srgbClr val="FFFF00"/>
                </a:solidFill>
                <a:latin typeface="Book Antiqua" pitchFamily="18" charset="0"/>
              </a:rPr>
              <a:t>o</a:t>
            </a:r>
            <a:r>
              <a:rPr lang="en-GB">
                <a:solidFill>
                  <a:srgbClr val="FFFF00"/>
                </a:solidFill>
                <a:latin typeface="Book Antiqua" pitchFamily="18" charset="0"/>
              </a:rPr>
              <a:t>C)</a:t>
            </a:r>
            <a:endParaRPr lang="en-GB">
              <a:latin typeface="Book Antiqua" pitchFamily="18" charset="0"/>
            </a:endParaRPr>
          </a:p>
        </p:txBody>
      </p:sp>
      <p:grpSp>
        <p:nvGrpSpPr>
          <p:cNvPr id="134" name="Group 133"/>
          <p:cNvGrpSpPr>
            <a:grpSpLocks/>
          </p:cNvGrpSpPr>
          <p:nvPr/>
        </p:nvGrpSpPr>
        <p:grpSpPr bwMode="auto">
          <a:xfrm>
            <a:off x="2325688" y="4883150"/>
            <a:ext cx="4125912" cy="509588"/>
            <a:chOff x="2326112" y="4882708"/>
            <a:chExt cx="4125924" cy="510485"/>
          </a:xfrm>
        </p:grpSpPr>
        <p:sp>
          <p:nvSpPr>
            <p:cNvPr id="18528" name="Line 15"/>
            <p:cNvSpPr>
              <a:spLocks noChangeShapeType="1"/>
            </p:cNvSpPr>
            <p:nvPr/>
          </p:nvSpPr>
          <p:spPr bwMode="auto">
            <a:xfrm>
              <a:off x="2542012" y="4883605"/>
              <a:ext cx="0" cy="2159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29" name="Line 16"/>
            <p:cNvSpPr>
              <a:spLocks noChangeShapeType="1"/>
            </p:cNvSpPr>
            <p:nvPr/>
          </p:nvSpPr>
          <p:spPr bwMode="auto">
            <a:xfrm>
              <a:off x="3262737" y="4883605"/>
              <a:ext cx="0" cy="2159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0" name="Line 17"/>
            <p:cNvSpPr>
              <a:spLocks noChangeShapeType="1"/>
            </p:cNvSpPr>
            <p:nvPr/>
          </p:nvSpPr>
          <p:spPr bwMode="auto">
            <a:xfrm>
              <a:off x="3981875" y="4883605"/>
              <a:ext cx="0" cy="2159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1" name="Line 18"/>
            <p:cNvSpPr>
              <a:spLocks noChangeShapeType="1"/>
            </p:cNvSpPr>
            <p:nvPr/>
          </p:nvSpPr>
          <p:spPr bwMode="auto">
            <a:xfrm>
              <a:off x="4702600" y="4883605"/>
              <a:ext cx="0" cy="2159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2" name="Line 19"/>
            <p:cNvSpPr>
              <a:spLocks noChangeShapeType="1"/>
            </p:cNvSpPr>
            <p:nvPr/>
          </p:nvSpPr>
          <p:spPr bwMode="auto">
            <a:xfrm>
              <a:off x="5423325" y="4883605"/>
              <a:ext cx="0" cy="2159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533" name="Group 132"/>
            <p:cNvGrpSpPr>
              <a:grpSpLocks/>
            </p:cNvGrpSpPr>
            <p:nvPr/>
          </p:nvGrpSpPr>
          <p:grpSpPr bwMode="auto">
            <a:xfrm>
              <a:off x="2326112" y="5016284"/>
              <a:ext cx="4125924" cy="376909"/>
              <a:chOff x="2326112" y="5016284"/>
              <a:chExt cx="4125924" cy="376909"/>
            </a:xfrm>
          </p:grpSpPr>
          <p:sp>
            <p:nvSpPr>
              <p:cNvPr id="18535" name="Text Box 28"/>
              <p:cNvSpPr txBox="1">
                <a:spLocks noChangeArrowheads="1"/>
              </p:cNvSpPr>
              <p:nvPr/>
            </p:nvSpPr>
            <p:spPr bwMode="auto">
              <a:xfrm>
                <a:off x="2326112" y="5026480"/>
                <a:ext cx="576263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>
                    <a:latin typeface="Book Antiqua" pitchFamily="18" charset="0"/>
                  </a:rPr>
                  <a:t>10</a:t>
                </a:r>
              </a:p>
            </p:txBody>
          </p:sp>
          <p:sp>
            <p:nvSpPr>
              <p:cNvPr id="18536" name="Text Box 29"/>
              <p:cNvSpPr txBox="1">
                <a:spLocks noChangeArrowheads="1"/>
              </p:cNvSpPr>
              <p:nvPr/>
            </p:nvSpPr>
            <p:spPr bwMode="auto">
              <a:xfrm>
                <a:off x="3046837" y="5026480"/>
                <a:ext cx="576263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>
                    <a:latin typeface="Book Antiqua" pitchFamily="18" charset="0"/>
                  </a:rPr>
                  <a:t>20</a:t>
                </a:r>
              </a:p>
            </p:txBody>
          </p:sp>
          <p:sp>
            <p:nvSpPr>
              <p:cNvPr id="18537" name="Text Box 30"/>
              <p:cNvSpPr txBox="1">
                <a:spLocks noChangeArrowheads="1"/>
              </p:cNvSpPr>
              <p:nvPr/>
            </p:nvSpPr>
            <p:spPr bwMode="auto">
              <a:xfrm>
                <a:off x="3765975" y="5026480"/>
                <a:ext cx="576262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>
                    <a:latin typeface="Book Antiqua" pitchFamily="18" charset="0"/>
                  </a:rPr>
                  <a:t>30</a:t>
                </a:r>
              </a:p>
            </p:txBody>
          </p:sp>
          <p:sp>
            <p:nvSpPr>
              <p:cNvPr id="18538" name="Text Box 31"/>
              <p:cNvSpPr txBox="1">
                <a:spLocks noChangeArrowheads="1"/>
              </p:cNvSpPr>
              <p:nvPr/>
            </p:nvSpPr>
            <p:spPr bwMode="auto">
              <a:xfrm>
                <a:off x="4486700" y="5026480"/>
                <a:ext cx="576262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>
                    <a:latin typeface="Book Antiqua" pitchFamily="18" charset="0"/>
                  </a:rPr>
                  <a:t>40</a:t>
                </a:r>
              </a:p>
            </p:txBody>
          </p:sp>
          <p:sp>
            <p:nvSpPr>
              <p:cNvPr id="18539" name="Text Box 32"/>
              <p:cNvSpPr txBox="1">
                <a:spLocks noChangeArrowheads="1"/>
              </p:cNvSpPr>
              <p:nvPr/>
            </p:nvSpPr>
            <p:spPr bwMode="auto">
              <a:xfrm>
                <a:off x="5134400" y="5026480"/>
                <a:ext cx="576262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>
                    <a:latin typeface="Book Antiqua" pitchFamily="18" charset="0"/>
                  </a:rPr>
                  <a:t>50</a:t>
                </a:r>
              </a:p>
            </p:txBody>
          </p:sp>
          <p:sp>
            <p:nvSpPr>
              <p:cNvPr id="18540" name="Text Box 32"/>
              <p:cNvSpPr txBox="1">
                <a:spLocks noChangeArrowheads="1"/>
              </p:cNvSpPr>
              <p:nvPr/>
            </p:nvSpPr>
            <p:spPr bwMode="auto">
              <a:xfrm>
                <a:off x="5875774" y="5016284"/>
                <a:ext cx="576262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>
                    <a:latin typeface="Book Antiqua" pitchFamily="18" charset="0"/>
                  </a:rPr>
                  <a:t>60</a:t>
                </a:r>
              </a:p>
            </p:txBody>
          </p:sp>
        </p:grpSp>
        <p:sp>
          <p:nvSpPr>
            <p:cNvPr id="18534" name="Line 19"/>
            <p:cNvSpPr>
              <a:spLocks noChangeShapeType="1"/>
            </p:cNvSpPr>
            <p:nvPr/>
          </p:nvSpPr>
          <p:spPr bwMode="auto">
            <a:xfrm>
              <a:off x="6090088" y="4882708"/>
              <a:ext cx="0" cy="2159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3268663" y="6248400"/>
          <a:ext cx="5246687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9657"/>
                <a:gridCol w="621344"/>
                <a:gridCol w="498611"/>
                <a:gridCol w="421900"/>
                <a:gridCol w="485487"/>
                <a:gridCol w="554894"/>
                <a:gridCol w="442511"/>
                <a:gridCol w="442511"/>
              </a:tblGrid>
              <a:tr h="2939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Time (s)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60</a:t>
                      </a:r>
                      <a:endParaRPr lang="en-US" sz="1400" dirty="0"/>
                    </a:p>
                  </a:txBody>
                  <a:tcPr/>
                </a:tc>
              </a:tr>
              <a:tr h="29391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Temperature (</a:t>
                      </a:r>
                      <a:r>
                        <a:rPr lang="en-GB" sz="1400" baseline="30000" dirty="0" err="1" smtClean="0"/>
                        <a:t>o</a:t>
                      </a:r>
                      <a:r>
                        <a:rPr lang="en-GB" sz="1400" dirty="0" err="1" smtClean="0"/>
                        <a:t>C</a:t>
                      </a:r>
                      <a:r>
                        <a:rPr lang="en-GB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-10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-5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23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1" name="Group 60"/>
          <p:cNvGrpSpPr>
            <a:grpSpLocks/>
          </p:cNvGrpSpPr>
          <p:nvPr/>
        </p:nvGrpSpPr>
        <p:grpSpPr bwMode="auto">
          <a:xfrm>
            <a:off x="2344738" y="5489575"/>
            <a:ext cx="368300" cy="369888"/>
            <a:chOff x="2058759" y="6143227"/>
            <a:chExt cx="368754" cy="368754"/>
          </a:xfrm>
        </p:grpSpPr>
        <p:cxnSp>
          <p:nvCxnSpPr>
            <p:cNvPr id="62" name="Straight Connector 61"/>
            <p:cNvCxnSpPr/>
            <p:nvPr/>
          </p:nvCxnSpPr>
          <p:spPr>
            <a:xfrm flipV="1">
              <a:off x="2058759" y="6303073"/>
              <a:ext cx="368754" cy="633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V="1">
              <a:off x="2058759" y="6324425"/>
              <a:ext cx="368754" cy="635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>
            <a:grpSpLocks/>
          </p:cNvGrpSpPr>
          <p:nvPr/>
        </p:nvGrpSpPr>
        <p:grpSpPr bwMode="auto">
          <a:xfrm>
            <a:off x="3084513" y="4738688"/>
            <a:ext cx="369887" cy="368300"/>
            <a:chOff x="2058759" y="6143227"/>
            <a:chExt cx="368754" cy="368754"/>
          </a:xfrm>
        </p:grpSpPr>
        <p:cxnSp>
          <p:nvCxnSpPr>
            <p:cNvPr id="71" name="Straight Connector 70"/>
            <p:cNvCxnSpPr/>
            <p:nvPr/>
          </p:nvCxnSpPr>
          <p:spPr>
            <a:xfrm flipV="1">
              <a:off x="2058759" y="6302173"/>
              <a:ext cx="368754" cy="635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V="1">
              <a:off x="2058759" y="6325229"/>
              <a:ext cx="368754" cy="474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>
            <a:grpSpLocks/>
          </p:cNvGrpSpPr>
          <p:nvPr/>
        </p:nvGrpSpPr>
        <p:grpSpPr bwMode="auto">
          <a:xfrm>
            <a:off x="3814763" y="3248025"/>
            <a:ext cx="368300" cy="368300"/>
            <a:chOff x="2058759" y="6143227"/>
            <a:chExt cx="368754" cy="368754"/>
          </a:xfrm>
        </p:grpSpPr>
        <p:cxnSp>
          <p:nvCxnSpPr>
            <p:cNvPr id="74" name="Straight Connector 73"/>
            <p:cNvCxnSpPr/>
            <p:nvPr/>
          </p:nvCxnSpPr>
          <p:spPr>
            <a:xfrm flipV="1">
              <a:off x="2058759" y="6302173"/>
              <a:ext cx="368754" cy="635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V="1">
              <a:off x="2058759" y="6324425"/>
              <a:ext cx="368754" cy="635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>
            <a:grpSpLocks/>
          </p:cNvGrpSpPr>
          <p:nvPr/>
        </p:nvGrpSpPr>
        <p:grpSpPr bwMode="auto">
          <a:xfrm>
            <a:off x="4521200" y="2943225"/>
            <a:ext cx="369888" cy="368300"/>
            <a:chOff x="2058759" y="6143227"/>
            <a:chExt cx="368754" cy="368754"/>
          </a:xfrm>
        </p:grpSpPr>
        <p:cxnSp>
          <p:nvCxnSpPr>
            <p:cNvPr id="77" name="Straight Connector 76"/>
            <p:cNvCxnSpPr/>
            <p:nvPr/>
          </p:nvCxnSpPr>
          <p:spPr>
            <a:xfrm flipV="1">
              <a:off x="2058759" y="6302173"/>
              <a:ext cx="368754" cy="635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 flipV="1">
              <a:off x="2058759" y="6325230"/>
              <a:ext cx="368754" cy="474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>
            <a:grpSpLocks/>
          </p:cNvGrpSpPr>
          <p:nvPr/>
        </p:nvGrpSpPr>
        <p:grpSpPr bwMode="auto">
          <a:xfrm>
            <a:off x="5251450" y="2474913"/>
            <a:ext cx="368300" cy="368300"/>
            <a:chOff x="2058759" y="6143227"/>
            <a:chExt cx="368754" cy="368754"/>
          </a:xfrm>
        </p:grpSpPr>
        <p:cxnSp>
          <p:nvCxnSpPr>
            <p:cNvPr id="80" name="Straight Connector 79"/>
            <p:cNvCxnSpPr/>
            <p:nvPr/>
          </p:nvCxnSpPr>
          <p:spPr>
            <a:xfrm flipV="1">
              <a:off x="2058759" y="6302173"/>
              <a:ext cx="368754" cy="635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5400000" flipV="1">
              <a:off x="2058759" y="6324425"/>
              <a:ext cx="368754" cy="635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>
            <a:grpSpLocks/>
          </p:cNvGrpSpPr>
          <p:nvPr/>
        </p:nvGrpSpPr>
        <p:grpSpPr bwMode="auto">
          <a:xfrm>
            <a:off x="5915025" y="1277938"/>
            <a:ext cx="368300" cy="368300"/>
            <a:chOff x="2058759" y="6143227"/>
            <a:chExt cx="368754" cy="368754"/>
          </a:xfrm>
        </p:grpSpPr>
        <p:cxnSp>
          <p:nvCxnSpPr>
            <p:cNvPr id="85" name="Straight Connector 84"/>
            <p:cNvCxnSpPr/>
            <p:nvPr/>
          </p:nvCxnSpPr>
          <p:spPr>
            <a:xfrm flipV="1">
              <a:off x="2058759" y="6302173"/>
              <a:ext cx="368754" cy="635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 flipV="1">
              <a:off x="2058759" y="6324425"/>
              <a:ext cx="368754" cy="635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TextBox 104"/>
          <p:cNvSpPr txBox="1">
            <a:spLocks noChangeArrowheads="1"/>
          </p:cNvSpPr>
          <p:nvPr/>
        </p:nvSpPr>
        <p:spPr bwMode="auto">
          <a:xfrm>
            <a:off x="5075238" y="3074988"/>
            <a:ext cx="3719512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As we have seen previously, we first need to draw vertical and horizontal axes, and insert the scales, in this case there are negative quantities, we therefore need to extend the y-axis below the line of the x-axis</a:t>
            </a: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7038975" y="5148263"/>
            <a:ext cx="1349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Next we add the x and y axes labels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2254250" y="1328738"/>
            <a:ext cx="37877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The first co-ordinate is at zero seconds and the temperature is -10</a:t>
            </a:r>
            <a:r>
              <a:rPr lang="en-GB" baseline="30000">
                <a:latin typeface="Calibri" pitchFamily="34" charset="0"/>
              </a:rPr>
              <a:t>o</a:t>
            </a:r>
            <a:r>
              <a:rPr lang="en-GB">
                <a:latin typeface="Calibri" pitchFamily="34" charset="0"/>
              </a:rPr>
              <a:t>C (0,-10), let’s mark it with a cross.</a:t>
            </a:r>
          </a:p>
          <a:p>
            <a:endParaRPr lang="en-US">
              <a:latin typeface="Book Antiqua" pitchFamily="18" charset="0"/>
            </a:endParaRP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2109788" y="1703388"/>
            <a:ext cx="2832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The second co-ordinate is 10,-5, again we will mark it with a cross.</a:t>
            </a:r>
          </a:p>
        </p:txBody>
      </p:sp>
      <p:sp>
        <p:nvSpPr>
          <p:cNvPr id="110" name="TextBox 109"/>
          <p:cNvSpPr txBox="1">
            <a:spLocks noChangeArrowheads="1"/>
          </p:cNvSpPr>
          <p:nvPr/>
        </p:nvSpPr>
        <p:spPr bwMode="auto">
          <a:xfrm>
            <a:off x="2043113" y="2025650"/>
            <a:ext cx="31892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Now repeat for all the other data, and draw a line to connect the points</a:t>
            </a:r>
            <a:endParaRPr lang="en-US">
              <a:latin typeface="Calibri" pitchFamily="34" charset="0"/>
            </a:endParaRPr>
          </a:p>
        </p:txBody>
      </p:sp>
      <p:grpSp>
        <p:nvGrpSpPr>
          <p:cNvPr id="124" name="Group 123"/>
          <p:cNvGrpSpPr>
            <a:grpSpLocks/>
          </p:cNvGrpSpPr>
          <p:nvPr/>
        </p:nvGrpSpPr>
        <p:grpSpPr bwMode="auto">
          <a:xfrm>
            <a:off x="1828800" y="1436688"/>
            <a:ext cx="4267200" cy="4986337"/>
            <a:chOff x="1828801" y="1436913"/>
            <a:chExt cx="4267200" cy="4985657"/>
          </a:xfrm>
        </p:grpSpPr>
        <p:cxnSp>
          <p:nvCxnSpPr>
            <p:cNvPr id="112" name="Straight Connector 111"/>
            <p:cNvCxnSpPr/>
            <p:nvPr/>
          </p:nvCxnSpPr>
          <p:spPr>
            <a:xfrm rot="5400000">
              <a:off x="5154696" y="1703531"/>
              <a:ext cx="1207922" cy="674687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10800000" flipV="1">
              <a:off x="4702176" y="2633725"/>
              <a:ext cx="730250" cy="468248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10800000" flipV="1">
              <a:off x="3995739" y="3101973"/>
              <a:ext cx="706437" cy="304758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endCxn id="18529" idx="0"/>
            </p:cNvCxnSpPr>
            <p:nvPr/>
          </p:nvCxnSpPr>
          <p:spPr>
            <a:xfrm rot="5400000">
              <a:off x="2885384" y="3772550"/>
              <a:ext cx="1487284" cy="733425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18529" idx="0"/>
            </p:cNvCxnSpPr>
            <p:nvPr/>
          </p:nvCxnSpPr>
          <p:spPr>
            <a:xfrm rot="5400000">
              <a:off x="2510684" y="4897935"/>
              <a:ext cx="766658" cy="73660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>
              <a:off x="1779641" y="5687611"/>
              <a:ext cx="784118" cy="68580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TextBox 135"/>
          <p:cNvSpPr txBox="1">
            <a:spLocks noChangeArrowheads="1"/>
          </p:cNvSpPr>
          <p:nvPr/>
        </p:nvSpPr>
        <p:spPr bwMode="auto">
          <a:xfrm>
            <a:off x="6651625" y="1633538"/>
            <a:ext cx="1981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Calibri" pitchFamily="34" charset="0"/>
              </a:rPr>
              <a:t>Lastly, add a title</a:t>
            </a:r>
            <a:endParaRPr lang="en-US">
              <a:latin typeface="Calibri" pitchFamily="34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2387600" y="265113"/>
            <a:ext cx="605948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Temperature/Time  Graph</a:t>
            </a:r>
            <a:endParaRPr lang="en-US" sz="36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  <p:grpSp>
        <p:nvGrpSpPr>
          <p:cNvPr id="140" name="Group 139"/>
          <p:cNvGrpSpPr>
            <a:grpSpLocks/>
          </p:cNvGrpSpPr>
          <p:nvPr/>
        </p:nvGrpSpPr>
        <p:grpSpPr bwMode="auto">
          <a:xfrm>
            <a:off x="1136650" y="909638"/>
            <a:ext cx="685800" cy="5761037"/>
            <a:chOff x="1137075" y="908959"/>
            <a:chExt cx="685800" cy="5761038"/>
          </a:xfrm>
        </p:grpSpPr>
        <p:sp>
          <p:nvSpPr>
            <p:cNvPr id="18488" name="Line 4"/>
            <p:cNvSpPr>
              <a:spLocks noChangeShapeType="1"/>
            </p:cNvSpPr>
            <p:nvPr/>
          </p:nvSpPr>
          <p:spPr bwMode="auto">
            <a:xfrm>
              <a:off x="1822875" y="908959"/>
              <a:ext cx="0" cy="576103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489" name="Group 138"/>
            <p:cNvGrpSpPr>
              <a:grpSpLocks/>
            </p:cNvGrpSpPr>
            <p:nvPr/>
          </p:nvGrpSpPr>
          <p:grpSpPr bwMode="auto">
            <a:xfrm>
              <a:off x="1137075" y="994230"/>
              <a:ext cx="685800" cy="5595938"/>
              <a:chOff x="1137075" y="994230"/>
              <a:chExt cx="685800" cy="5595938"/>
            </a:xfrm>
          </p:grpSpPr>
          <p:grpSp>
            <p:nvGrpSpPr>
              <p:cNvPr id="18490" name="Group 134"/>
              <p:cNvGrpSpPr>
                <a:grpSpLocks/>
              </p:cNvGrpSpPr>
              <p:nvPr/>
            </p:nvGrpSpPr>
            <p:grpSpPr bwMode="auto">
              <a:xfrm>
                <a:off x="1137075" y="994230"/>
                <a:ext cx="685800" cy="5595938"/>
                <a:chOff x="1137075" y="994230"/>
                <a:chExt cx="685800" cy="5595938"/>
              </a:xfrm>
            </p:grpSpPr>
            <p:sp>
              <p:nvSpPr>
                <p:cNvPr id="18492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1606975" y="4091443"/>
                  <a:ext cx="215900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3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1606975" y="3370718"/>
                  <a:ext cx="215900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4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606975" y="2649993"/>
                  <a:ext cx="215900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5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1606975" y="1930855"/>
                  <a:ext cx="215900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6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1606975" y="1210130"/>
                  <a:ext cx="215900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7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1568875" y="5647193"/>
                  <a:ext cx="215900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8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568875" y="6439355"/>
                  <a:ext cx="215900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99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173587" y="3875543"/>
                  <a:ext cx="576263" cy="366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>
                      <a:latin typeface="Book Antiqua" pitchFamily="18" charset="0"/>
                    </a:rPr>
                    <a:t>5</a:t>
                  </a:r>
                </a:p>
              </p:txBody>
            </p:sp>
            <p:sp>
              <p:nvSpPr>
                <p:cNvPr id="18500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173587" y="3154818"/>
                  <a:ext cx="576263" cy="366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>
                      <a:latin typeface="Book Antiqua" pitchFamily="18" charset="0"/>
                    </a:rPr>
                    <a:t>10</a:t>
                  </a:r>
                </a:p>
              </p:txBody>
            </p:sp>
            <p:sp>
              <p:nvSpPr>
                <p:cNvPr id="18501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173587" y="2434093"/>
                  <a:ext cx="576263" cy="366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>
                      <a:latin typeface="Book Antiqua" pitchFamily="18" charset="0"/>
                    </a:rPr>
                    <a:t>15</a:t>
                  </a:r>
                </a:p>
              </p:txBody>
            </p:sp>
            <p:sp>
              <p:nvSpPr>
                <p:cNvPr id="18502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1173587" y="1714955"/>
                  <a:ext cx="576263" cy="3667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>
                      <a:latin typeface="Book Antiqua" pitchFamily="18" charset="0"/>
                    </a:rPr>
                    <a:t>20</a:t>
                  </a:r>
                </a:p>
              </p:txBody>
            </p:sp>
            <p:sp>
              <p:nvSpPr>
                <p:cNvPr id="18503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173587" y="994230"/>
                  <a:ext cx="576263" cy="3667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>
                      <a:latin typeface="Book Antiqua" pitchFamily="18" charset="0"/>
                    </a:rPr>
                    <a:t>25</a:t>
                  </a:r>
                </a:p>
              </p:txBody>
            </p:sp>
            <p:sp>
              <p:nvSpPr>
                <p:cNvPr id="18504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208512" y="5504318"/>
                  <a:ext cx="576263" cy="3667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>
                      <a:latin typeface="Book Antiqua" pitchFamily="18" charset="0"/>
                    </a:rPr>
                    <a:t>-5</a:t>
                  </a:r>
                </a:p>
              </p:txBody>
            </p:sp>
            <p:sp>
              <p:nvSpPr>
                <p:cNvPr id="18505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137075" y="6223455"/>
                  <a:ext cx="576262" cy="3667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GB">
                      <a:latin typeface="Book Antiqua" pitchFamily="18" charset="0"/>
                    </a:rPr>
                    <a:t>-10</a:t>
                  </a:r>
                </a:p>
              </p:txBody>
            </p:sp>
            <p:sp>
              <p:nvSpPr>
                <p:cNvPr id="18506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1606975" y="3338061"/>
                  <a:ext cx="215900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7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1606975" y="2617336"/>
                  <a:ext cx="215900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8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1606975" y="1898198"/>
                  <a:ext cx="215900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0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1606975" y="1177473"/>
                  <a:ext cx="215900" cy="0"/>
                </a:xfrm>
                <a:prstGeom prst="line">
                  <a:avLst/>
                </a:prstGeom>
                <a:noFill/>
                <a:ln w="3810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491" name="TextBox 137"/>
              <p:cNvSpPr txBox="1">
                <a:spLocks noChangeArrowheads="1"/>
              </p:cNvSpPr>
              <p:nvPr/>
            </p:nvSpPr>
            <p:spPr bwMode="auto">
              <a:xfrm>
                <a:off x="1230079" y="4637314"/>
                <a:ext cx="348343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>
                    <a:latin typeface="Book Antiqua" pitchFamily="18" charset="0"/>
                  </a:rPr>
                  <a:t>0</a:t>
                </a:r>
                <a:endParaRPr lang="en-US">
                  <a:latin typeface="Book Antiqua" pitchFamily="18" charset="0"/>
                </a:endParaRPr>
              </a:p>
            </p:txBody>
          </p:sp>
        </p:grpSp>
      </p:grpSp>
      <p:grpSp>
        <p:nvGrpSpPr>
          <p:cNvPr id="60" name="Group 59"/>
          <p:cNvGrpSpPr>
            <a:grpSpLocks/>
          </p:cNvGrpSpPr>
          <p:nvPr/>
        </p:nvGrpSpPr>
        <p:grpSpPr bwMode="auto">
          <a:xfrm>
            <a:off x="1636713" y="6284913"/>
            <a:ext cx="369887" cy="368300"/>
            <a:chOff x="2058759" y="6143227"/>
            <a:chExt cx="368754" cy="368754"/>
          </a:xfrm>
        </p:grpSpPr>
        <p:cxnSp>
          <p:nvCxnSpPr>
            <p:cNvPr id="55" name="Straight Connector 54"/>
            <p:cNvCxnSpPr/>
            <p:nvPr/>
          </p:nvCxnSpPr>
          <p:spPr>
            <a:xfrm flipV="1">
              <a:off x="2058759" y="6302173"/>
              <a:ext cx="368754" cy="635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V="1">
              <a:off x="2058759" y="6325229"/>
              <a:ext cx="368754" cy="474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TextBox 140"/>
          <p:cNvSpPr txBox="1"/>
          <p:nvPr/>
        </p:nvSpPr>
        <p:spPr>
          <a:xfrm>
            <a:off x="5986463" y="2243138"/>
            <a:ext cx="298291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Now you try an example</a:t>
            </a:r>
            <a:endParaRPr lang="en-US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0"/>
                            </p:stCondLst>
                            <p:childTnLst>
                              <p:par>
                                <p:cTn id="1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500"/>
                            </p:stCondLst>
                            <p:childTnLst>
                              <p:par>
                                <p:cTn id="14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5" grpId="0"/>
      <p:bldP spid="46" grpId="0"/>
      <p:bldP spid="105" grpId="0"/>
      <p:bldP spid="105" grpId="1"/>
      <p:bldP spid="107" grpId="0"/>
      <p:bldP spid="107" grpId="1"/>
      <p:bldP spid="108" grpId="0"/>
      <p:bldP spid="108" grpId="1"/>
      <p:bldP spid="109" grpId="0"/>
      <p:bldP spid="109" grpId="1"/>
      <p:bldP spid="110" grpId="0"/>
      <p:bldP spid="110" grpId="1"/>
      <p:bldP spid="136" grpId="0"/>
      <p:bldP spid="136" grpId="1"/>
      <p:bldP spid="137" grpId="0"/>
      <p:bldP spid="1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Creating a Line Graph</a:t>
            </a:r>
            <a:endParaRPr lang="en-US" dirty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Font typeface="Wingdings 2" pitchFamily="18" charset="2"/>
              <a:buNone/>
            </a:pPr>
            <a:r>
              <a:rPr lang="en-GB" smtClean="0">
                <a:latin typeface="Calibri" pitchFamily="34" charset="0"/>
              </a:rPr>
              <a:t>Draw a line graph of the following data showing how much weight a person lost on a diet</a:t>
            </a:r>
            <a:endParaRPr lang="en-US" smtClean="0">
              <a:latin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55625" y="3541713"/>
          <a:ext cx="7826375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76"/>
                <a:gridCol w="674914"/>
                <a:gridCol w="685800"/>
                <a:gridCol w="707572"/>
                <a:gridCol w="642257"/>
                <a:gridCol w="622461"/>
                <a:gridCol w="711530"/>
                <a:gridCol w="711530"/>
                <a:gridCol w="711530"/>
                <a:gridCol w="711530"/>
                <a:gridCol w="71153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Month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Weight loss (kg)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15A28091A99F4D9721BE1025ECA97A" ma:contentTypeVersion="0" ma:contentTypeDescription="Create a new document." ma:contentTypeScope="" ma:versionID="3c88900e9c4a633fa4e7011e7abcc48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B8C18B-459F-441D-B10F-2DB08F2031C5}"/>
</file>

<file path=customXml/itemProps2.xml><?xml version="1.0" encoding="utf-8"?>
<ds:datastoreItem xmlns:ds="http://schemas.openxmlformats.org/officeDocument/2006/customXml" ds:itemID="{9253790B-B196-4460-921D-1FBB9D4D176F}"/>
</file>

<file path=customXml/itemProps3.xml><?xml version="1.0" encoding="utf-8"?>
<ds:datastoreItem xmlns:ds="http://schemas.openxmlformats.org/officeDocument/2006/customXml" ds:itemID="{C303DFB6-10F1-4F68-B580-0DC79A9A4972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127</TotalTime>
  <Words>424</Words>
  <Application>Microsoft Office PowerPoint</Application>
  <PresentationFormat>On-screen Show (4:3)</PresentationFormat>
  <Paragraphs>95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Book Antiqua</vt:lpstr>
      <vt:lpstr>Arial</vt:lpstr>
      <vt:lpstr>Lucida Sans</vt:lpstr>
      <vt:lpstr>Wingdings 2</vt:lpstr>
      <vt:lpstr>Wingdings</vt:lpstr>
      <vt:lpstr>Wingdings 3</vt:lpstr>
      <vt:lpstr>Calibri</vt:lpstr>
      <vt:lpstr>Apex</vt:lpstr>
      <vt:lpstr>Apex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Line Graph</dc:title>
  <dc:creator>Coleg Menai</dc:creator>
  <cp:lastModifiedBy>willid</cp:lastModifiedBy>
  <cp:revision>25</cp:revision>
  <dcterms:created xsi:type="dcterms:W3CDTF">2009-09-04T13:31:42Z</dcterms:created>
  <dcterms:modified xsi:type="dcterms:W3CDTF">2010-03-16T13:53:27Z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0x0101003815A28091A99F4D9721BE1025ECA97A</vt:lpwstr>
  </property>
</Properties>
</file>