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04" r:id="rId3"/>
    <p:sldId id="305" r:id="rId4"/>
    <p:sldId id="257" r:id="rId5"/>
    <p:sldId id="258" r:id="rId6"/>
    <p:sldId id="285" r:id="rId7"/>
    <p:sldId id="286" r:id="rId8"/>
    <p:sldId id="287" r:id="rId9"/>
    <p:sldId id="265" r:id="rId10"/>
    <p:sldId id="266" r:id="rId11"/>
    <p:sldId id="267" r:id="rId12"/>
    <p:sldId id="268" r:id="rId13"/>
    <p:sldId id="289" r:id="rId14"/>
    <p:sldId id="290" r:id="rId15"/>
    <p:sldId id="291" r:id="rId16"/>
    <p:sldId id="292" r:id="rId17"/>
    <p:sldId id="293" r:id="rId18"/>
    <p:sldId id="294" r:id="rId19"/>
    <p:sldId id="307" r:id="rId20"/>
    <p:sldId id="306" r:id="rId21"/>
    <p:sldId id="298" r:id="rId22"/>
    <p:sldId id="299" r:id="rId23"/>
    <p:sldId id="300" r:id="rId24"/>
    <p:sldId id="301" r:id="rId25"/>
    <p:sldId id="302" r:id="rId26"/>
    <p:sldId id="30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1EF"/>
    <a:srgbClr val="BB89A0"/>
    <a:srgbClr val="FC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/>
    <p:restoredTop sz="96911" autoAdjust="0"/>
  </p:normalViewPr>
  <p:slideViewPr>
    <p:cSldViewPr snapToGrid="0" snapToObjects="1">
      <p:cViewPr varScale="1">
        <p:scale>
          <a:sx n="149" d="100"/>
          <a:sy n="149" d="100"/>
        </p:scale>
        <p:origin x="10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D3DF80D-ADC6-014A-BF3C-8F89E8F76BCE}" type="datetimeFigureOut">
              <a:rPr lang="en-US" smtClean="0"/>
              <a:pPr/>
              <a:t>11/26/15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8001A6A-9092-7F41-9E7D-6C91FEECF0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8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1A6A-9092-7F41-9E7D-6C91FEECF0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9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2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7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4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062FD1C-978F-B240-8233-FB97F689DE71}" type="datetimeFigureOut">
              <a:rPr lang="en-US" smtClean="0"/>
              <a:pPr/>
              <a:t>11/26/15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5395D6A-D1FB-9146-A844-01E44F9B4E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3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mxqjda3uZY" TargetMode="Externa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4W8l9Iv7c4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Callout 13"/>
          <p:cNvSpPr/>
          <p:nvPr/>
        </p:nvSpPr>
        <p:spPr>
          <a:xfrm>
            <a:off x="3113426" y="1559452"/>
            <a:ext cx="2871696" cy="1464295"/>
          </a:xfrm>
          <a:prstGeom prst="wedgeEllipseCallout">
            <a:avLst>
              <a:gd name="adj1" fmla="val -45569"/>
              <a:gd name="adj2" fmla="val 1991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Ymchwiliwch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dyrbinau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gwynt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985122" y="1559452"/>
            <a:ext cx="2725271" cy="1464295"/>
          </a:xfrm>
          <a:prstGeom prst="wedgeEllipseCallout">
            <a:avLst>
              <a:gd name="adj1" fmla="val -63112"/>
              <a:gd name="adj2" fmla="val -76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Ydyn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nhw’n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hyll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neu’n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hardd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90931" y="1926973"/>
            <a:ext cx="2725271" cy="1464295"/>
          </a:xfrm>
          <a:prstGeom prst="wedgeEllipseCallout">
            <a:avLst>
              <a:gd name="adj1" fmla="val 68466"/>
              <a:gd name="adj2" fmla="val -392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hangen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838696" y="3092477"/>
            <a:ext cx="2725271" cy="1464295"/>
          </a:xfrm>
          <a:prstGeom prst="wedgeEllipseCallout">
            <a:avLst>
              <a:gd name="adj1" fmla="val -70788"/>
              <a:gd name="adj2" fmla="val -688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Ydyn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nhw’n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gwneud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553566" y="4807220"/>
            <a:ext cx="2725271" cy="1464295"/>
          </a:xfrm>
          <a:prstGeom prst="wedgeEllipseCallout">
            <a:avLst>
              <a:gd name="adj1" fmla="val 28444"/>
              <a:gd name="adj2" fmla="val -1974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Ydyn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nhw’n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gwneud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sŵn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388344" y="3584205"/>
            <a:ext cx="2725271" cy="1464295"/>
          </a:xfrm>
          <a:prstGeom prst="wedgeEllipseCallout">
            <a:avLst>
              <a:gd name="adj1" fmla="val -6643"/>
              <a:gd name="adj2" fmla="val -943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nhw’n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gweithio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190931" y="3488639"/>
            <a:ext cx="2725271" cy="1464295"/>
          </a:xfrm>
          <a:prstGeom prst="wedgeEllipseCallout">
            <a:avLst>
              <a:gd name="adj1" fmla="val 78335"/>
              <a:gd name="adj2" fmla="val -1157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nhw’n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cael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effaith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459069" y="4893198"/>
            <a:ext cx="1485899" cy="1217301"/>
          </a:xfrm>
          <a:prstGeom prst="wedgeEllipseCallout">
            <a:avLst>
              <a:gd name="adj1" fmla="val -42618"/>
              <a:gd name="adj2" fmla="val -1087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5985123" y="4834083"/>
            <a:ext cx="1362636" cy="1276417"/>
          </a:xfrm>
          <a:prstGeom prst="wedgeEllipseCallout">
            <a:avLst>
              <a:gd name="adj1" fmla="val 27137"/>
              <a:gd name="adj2" fmla="val -917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Ynni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Gwynt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6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27254" y="1678714"/>
            <a:ext cx="3733800" cy="4785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1054" y="1678714"/>
            <a:ext cx="3733800" cy="4785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1" y="982678"/>
            <a:ext cx="9144000" cy="62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Rhowch</a:t>
            </a:r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resymau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pam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rydych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chi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</a:rPr>
              <a:t>o </a:t>
            </a:r>
            <a:r>
              <a:rPr lang="en-GB" sz="2000" dirty="0" err="1">
                <a:solidFill>
                  <a:srgbClr val="00B050"/>
                </a:solidFill>
                <a:latin typeface="Arial" panose="020B0604020202020204" pitchFamily="34" charset="0"/>
              </a:rPr>
              <a:t>blaid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neu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yn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erbyn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tyrbinau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gwynt</a:t>
            </a:r>
            <a:endParaRPr lang="en-GB" sz="4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534" y="178261"/>
            <a:ext cx="8952932" cy="6406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O </a:t>
            </a:r>
            <a:r>
              <a:rPr lang="en-US" sz="3600" b="1" dirty="0" err="1" smtClean="0">
                <a:solidFill>
                  <a:schemeClr val="bg1"/>
                </a:solidFill>
              </a:rPr>
              <a:t>blaid</a:t>
            </a:r>
            <a:r>
              <a:rPr lang="en-US" sz="3600" b="1" dirty="0" smtClean="0">
                <a:solidFill>
                  <a:schemeClr val="bg1"/>
                </a:solidFill>
              </a:rPr>
              <a:t> ac </a:t>
            </a:r>
            <a:r>
              <a:rPr lang="en-US" sz="3600" b="1" dirty="0" err="1" smtClean="0">
                <a:solidFill>
                  <a:schemeClr val="bg1"/>
                </a:solidFill>
              </a:rPr>
              <a:t>yn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erbyn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054" y="170601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blaid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7254" y="170601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erbyn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895600"/>
            <a:ext cx="121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6736" y="1541383"/>
            <a:ext cx="804146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400" dirty="0">
              <a:latin typeface="Geneva CY" charset="0"/>
              <a:ea typeface="ＭＳ Ｐゴシック" charset="0"/>
              <a:cs typeface="ＭＳ Ｐゴシック" charset="0"/>
              <a:sym typeface="Geneva CY" charset="0"/>
            </a:endParaRPr>
          </a:p>
          <a:p>
            <a:pPr marL="285750" indent="-285750">
              <a:buFontTx/>
              <a:buChar char="•"/>
            </a:pPr>
            <a:r>
              <a:rPr lang="en-GB" sz="2400" dirty="0" smtClean="0">
                <a:latin typeface="Arial" panose="020B0604020202020204" pitchFamily="34" charset="0"/>
              </a:rPr>
              <a:t>Pa </a:t>
            </a:r>
            <a:r>
              <a:rPr lang="en-GB" sz="2400" dirty="0" err="1">
                <a:latin typeface="Arial" panose="020B0604020202020204" pitchFamily="34" charset="0"/>
              </a:rPr>
              <a:t>effaith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f</a:t>
            </a:r>
            <a:r>
              <a:rPr lang="en-GB" sz="2400" dirty="0" err="1" smtClean="0">
                <a:latin typeface="Arial" panose="020B0604020202020204" pitchFamily="34" charset="0"/>
              </a:rPr>
              <a:t>yddai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codi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fferm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wynt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yn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ei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chael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ar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eich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ardal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leol</a:t>
            </a:r>
            <a:r>
              <a:rPr lang="en-GB" sz="2400" dirty="0" smtClean="0">
                <a:latin typeface="Arial" panose="020B0604020202020204" pitchFamily="34" charset="0"/>
              </a:rPr>
              <a:t> chi?</a:t>
            </a:r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pPr marL="285750" indent="-285750">
              <a:buFontTx/>
              <a:buChar char="•"/>
            </a:pPr>
            <a:r>
              <a:rPr lang="en-GB" sz="2400" dirty="0" err="1" smtClean="0">
                <a:latin typeface="Arial" panose="020B0604020202020204" pitchFamily="34" charset="0"/>
              </a:rPr>
              <a:t>Meddyliwch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</a:rPr>
              <a:t>am </a:t>
            </a:r>
            <a:r>
              <a:rPr lang="en-GB" sz="2400" dirty="0" err="1">
                <a:latin typeface="Arial" panose="020B0604020202020204" pitchFamily="34" charset="0"/>
              </a:rPr>
              <a:t>bethau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llesol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</a:rPr>
              <a:t>a </a:t>
            </a:r>
            <a:r>
              <a:rPr lang="en-GB" sz="2400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gwael</a:t>
            </a:r>
            <a:r>
              <a:rPr lang="en-GB" sz="2400" dirty="0" smtClean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</a:rPr>
              <a:t>a </a:t>
            </a:r>
            <a:r>
              <a:rPr lang="en-GB" sz="2400" dirty="0" err="1" smtClean="0">
                <a:latin typeface="Arial" panose="020B0604020202020204" pitchFamily="34" charset="0"/>
              </a:rPr>
              <a:t>ddaw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yn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sgil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cael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fferm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wynt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yn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agos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i</a:t>
            </a:r>
            <a:r>
              <a:rPr lang="en-GB" sz="2400" dirty="0" err="1" smtClean="0">
                <a:latin typeface="Arial"/>
              </a:rPr>
              <a:t>’</a:t>
            </a:r>
            <a:r>
              <a:rPr lang="en-GB" sz="2400" dirty="0" err="1" smtClean="0">
                <a:latin typeface="Arial" panose="020B0604020202020204" pitchFamily="34" charset="0"/>
              </a:rPr>
              <a:t>ch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cartref</a:t>
            </a:r>
            <a:r>
              <a:rPr lang="en-GB" sz="2400" dirty="0">
                <a:latin typeface="Arial" panose="020B0604020202020204" pitchFamily="34" charset="0"/>
              </a:rPr>
              <a:t>.</a:t>
            </a:r>
          </a:p>
          <a:p>
            <a:endParaRPr lang="en-US" sz="2400" dirty="0">
              <a:latin typeface="Geneva CY" charset="0"/>
              <a:cs typeface="Geneva CY" charset="0"/>
              <a:sym typeface="Geneva CY" charset="0"/>
            </a:endParaRPr>
          </a:p>
          <a:p>
            <a:endParaRPr lang="en-US" sz="2400" dirty="0">
              <a:latin typeface="Geneva CY" charset="0"/>
              <a:cs typeface="Geneva CY" charset="0"/>
              <a:sym typeface="Geneva CY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5534" y="178261"/>
            <a:ext cx="8952932" cy="6406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</a:rPr>
              <a:t>Trafodwch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1922929" cy="20125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4953" y="228600"/>
            <a:ext cx="1922929" cy="20125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6365" y="228600"/>
            <a:ext cx="1922929" cy="20125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6365" y="4616824"/>
            <a:ext cx="1922929" cy="20125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24953" y="4616824"/>
            <a:ext cx="1922929" cy="20125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4616824"/>
            <a:ext cx="1922929" cy="20125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81529" y="3421529"/>
            <a:ext cx="6275295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5567830" y="2241176"/>
            <a:ext cx="662641" cy="1187824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567830" y="3429000"/>
            <a:ext cx="662641" cy="1187824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56536" y="2233705"/>
            <a:ext cx="662641" cy="1187824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356536" y="3421529"/>
            <a:ext cx="662641" cy="1187824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75124" y="2241176"/>
            <a:ext cx="662641" cy="1187824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75124" y="3429000"/>
            <a:ext cx="662641" cy="1187824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8411882" y="2599765"/>
            <a:ext cx="351118" cy="829235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14" name="Straight Connector 13313"/>
          <p:cNvCxnSpPr/>
          <p:nvPr/>
        </p:nvCxnSpPr>
        <p:spPr>
          <a:xfrm flipH="1">
            <a:off x="7156824" y="2599765"/>
            <a:ext cx="1255058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17" name="Straight Connector 13316"/>
          <p:cNvCxnSpPr/>
          <p:nvPr/>
        </p:nvCxnSpPr>
        <p:spPr>
          <a:xfrm>
            <a:off x="7156824" y="2599765"/>
            <a:ext cx="0" cy="1628588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20" name="Straight Connector 13319"/>
          <p:cNvCxnSpPr/>
          <p:nvPr/>
        </p:nvCxnSpPr>
        <p:spPr>
          <a:xfrm>
            <a:off x="7156824" y="4228353"/>
            <a:ext cx="1255058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22" name="Straight Connector 13321"/>
          <p:cNvCxnSpPr/>
          <p:nvPr/>
        </p:nvCxnSpPr>
        <p:spPr>
          <a:xfrm flipV="1">
            <a:off x="8411882" y="3429000"/>
            <a:ext cx="351118" cy="799353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3" name="TextBox 13322"/>
          <p:cNvSpPr txBox="1"/>
          <p:nvPr/>
        </p:nvSpPr>
        <p:spPr>
          <a:xfrm>
            <a:off x="7195759" y="2791414"/>
            <a:ext cx="1255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Arial" panose="020B0604020202020204" pitchFamily="34" charset="0"/>
              </a:rPr>
              <a:t>Adeiladu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fferm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wynt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fryn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</a:rPr>
              <a:t>ger</a:t>
            </a:r>
            <a:r>
              <a:rPr lang="en-GB" dirty="0" smtClean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pentref</a:t>
            </a:r>
            <a:r>
              <a:rPr lang="en-GB" dirty="0">
                <a:latin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327" name="TextBox 13326"/>
          <p:cNvSpPr txBox="1"/>
          <p:nvPr/>
        </p:nvSpPr>
        <p:spPr>
          <a:xfrm>
            <a:off x="228600" y="298824"/>
            <a:ext cx="94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</a:rPr>
              <a:t>Effaith</a:t>
            </a:r>
            <a:r>
              <a:rPr lang="en-GB" sz="1400" dirty="0">
                <a:latin typeface="Arial" panose="020B0604020202020204" pitchFamily="34" charset="0"/>
              </a:rPr>
              <a:t> 1</a:t>
            </a:r>
          </a:p>
          <a:p>
            <a:endParaRPr 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esgop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4" y="437402"/>
            <a:ext cx="8458200" cy="6057900"/>
          </a:xfrm>
          <a:prstGeom prst="rect">
            <a:avLst/>
          </a:prstGeom>
          <a:solidFill>
            <a:srgbClr val="FEA022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8363" y="755645"/>
            <a:ext cx="6301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y-GB" kern="1200" dirty="0" smtClean="0">
                <a:latin typeface="Arial" panose="020B0604020202020204" pitchFamily="34" charset="0"/>
              </a:rPr>
              <a:t>Llun motor yw hwn – </a:t>
            </a:r>
            <a:r>
              <a:rPr lang="cy-GB" b="1" kern="1200" dirty="0" smtClean="0">
                <a:latin typeface="Arial" panose="020B0604020202020204" pitchFamily="34" charset="0"/>
              </a:rPr>
              <a:t>Pam mae hwn yn debyg i eneradur?</a:t>
            </a:r>
            <a:endParaRPr lang="cy-GB" b="1" kern="1200" dirty="0">
              <a:latin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252444" y="5393952"/>
            <a:ext cx="14629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kern="1200" dirty="0">
                <a:latin typeface="Arial" panose="020B0604020202020204" pitchFamily="34" charset="0"/>
              </a:rPr>
              <a:t>COIL </a:t>
            </a:r>
            <a:r>
              <a:rPr lang="en-GB" b="1" kern="1200" dirty="0" smtClean="0">
                <a:latin typeface="Arial" panose="020B0604020202020204" pitchFamily="34" charset="0"/>
              </a:rPr>
              <a:t>COPR</a:t>
            </a:r>
            <a:endParaRPr lang="en-GB" b="1" kern="1200" dirty="0">
              <a:latin typeface="Arial" panose="020B060402020202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2395444" y="3869952"/>
            <a:ext cx="1066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5586505" y="4593852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5662705" y="2841252"/>
            <a:ext cx="914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400055" y="4851822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kern="1200" dirty="0">
                <a:latin typeface="Arial" panose="020B0604020202020204" pitchFamily="34" charset="0"/>
              </a:rPr>
              <a:t>MAGNEDAU</a:t>
            </a:r>
          </a:p>
        </p:txBody>
      </p:sp>
    </p:spTree>
    <p:extLst>
      <p:ext uri="{BB962C8B-B14F-4D97-AF65-F5344CB8AC3E}">
        <p14:creationId xmlns:p14="http://schemas.microsoft.com/office/powerpoint/2010/main" val="10262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esgop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2" y="252303"/>
            <a:ext cx="4800600" cy="6400800"/>
          </a:xfrm>
          <a:prstGeom prst="rect">
            <a:avLst/>
          </a:prstGeom>
          <a:noFill/>
          <a:ln w="38100">
            <a:solidFill>
              <a:srgbClr val="D791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595582" y="87555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kern="1200" dirty="0" err="1">
                <a:latin typeface="Arial" panose="020B0604020202020204" pitchFamily="34" charset="0"/>
              </a:rPr>
              <a:t>Gwerthyd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 flipH="1">
            <a:off x="3120278" y="1064525"/>
            <a:ext cx="2475304" cy="6492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595582" y="1495948"/>
            <a:ext cx="286375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y-GB" kern="1200" dirty="0" smtClean="0">
                <a:latin typeface="Arial" panose="020B0604020202020204" pitchFamily="34" charset="0"/>
              </a:rPr>
              <a:t>Gan fod y motor fwy neu lai</a:t>
            </a:r>
            <a:r>
              <a:rPr lang="cy-GB" dirty="0" smtClean="0">
                <a:latin typeface="Arial" panose="020B0604020202020204" pitchFamily="34" charset="0"/>
              </a:rPr>
              <a:t>’</a:t>
            </a:r>
            <a:r>
              <a:rPr lang="cy-GB" kern="1200" dirty="0" smtClean="0">
                <a:latin typeface="Arial" panose="020B0604020202020204" pitchFamily="34" charset="0"/>
              </a:rPr>
              <a:t>n</a:t>
            </a:r>
          </a:p>
          <a:p>
            <a:r>
              <a:rPr lang="cy-GB" kern="1200" dirty="0" smtClean="0">
                <a:latin typeface="Arial" panose="020B0604020202020204" pitchFamily="34" charset="0"/>
              </a:rPr>
              <a:t>union yr un peth â generadur /</a:t>
            </a:r>
          </a:p>
          <a:p>
            <a:r>
              <a:rPr lang="cy-GB" kern="1200" dirty="0" smtClean="0">
                <a:latin typeface="Arial" panose="020B0604020202020204" pitchFamily="34" charset="0"/>
              </a:rPr>
              <a:t>tyrbin, os ydych </a:t>
            </a:r>
            <a:r>
              <a:rPr lang="cy-GB" kern="1200" dirty="0" err="1" smtClean="0">
                <a:latin typeface="Arial" panose="020B0604020202020204" pitchFamily="34" charset="0"/>
              </a:rPr>
              <a:t>chi’n</a:t>
            </a:r>
            <a:r>
              <a:rPr lang="cy-GB" kern="1200" dirty="0" smtClean="0">
                <a:latin typeface="Arial" panose="020B0604020202020204" pitchFamily="34" charset="0"/>
              </a:rPr>
              <a:t> gallu troi</a:t>
            </a:r>
            <a:r>
              <a:rPr lang="cy-GB" dirty="0" smtClean="0">
                <a:latin typeface="Arial"/>
              </a:rPr>
              <a:t>’</a:t>
            </a:r>
            <a:r>
              <a:rPr lang="cy-GB" kern="1200" dirty="0" smtClean="0">
                <a:latin typeface="Arial" panose="020B0604020202020204" pitchFamily="34" charset="0"/>
              </a:rPr>
              <a:t>r gwerthyd yn  ddigon cyflym, bydd y motor yn cynhyrchu trydan.</a:t>
            </a:r>
            <a:endParaRPr lang="cy-GB" kern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esgop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90" y="354619"/>
            <a:ext cx="6473448" cy="485508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5"/>
          <p:cNvSpPr>
            <a:spLocks noChangeShapeType="1"/>
          </p:cNvSpPr>
          <p:nvPr/>
        </p:nvSpPr>
        <p:spPr bwMode="auto">
          <a:xfrm flipV="1">
            <a:off x="846161" y="3807725"/>
            <a:ext cx="1583139" cy="15966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387" y="5404409"/>
            <a:ext cx="81270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 err="1"/>
              <a:t>Gêr</a:t>
            </a:r>
            <a:r>
              <a:rPr lang="en-GB" dirty="0"/>
              <a:t> </a:t>
            </a:r>
            <a:r>
              <a:rPr lang="en-GB" dirty="0" err="1"/>
              <a:t>olwyn</a:t>
            </a:r>
            <a:r>
              <a:rPr lang="en-GB" dirty="0"/>
              <a:t> </a:t>
            </a:r>
            <a:r>
              <a:rPr lang="en-GB" dirty="0" err="1"/>
              <a:t>fechan</a:t>
            </a:r>
            <a:r>
              <a:rPr lang="en-GB" dirty="0"/>
              <a:t>.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gêr</a:t>
            </a:r>
            <a:r>
              <a:rPr lang="en-GB" dirty="0"/>
              <a:t> o </a:t>
            </a:r>
            <a:r>
              <a:rPr lang="en-GB" dirty="0" err="1"/>
              <a:t>wahanol</a:t>
            </a:r>
            <a:r>
              <a:rPr lang="en-GB" dirty="0"/>
              <a:t> </a:t>
            </a:r>
            <a:r>
              <a:rPr lang="en-GB" dirty="0" err="1"/>
              <a:t>feintiau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y </a:t>
            </a:r>
            <a:r>
              <a:rPr lang="en-GB" dirty="0" err="1"/>
              <a:t>gêr</a:t>
            </a:r>
            <a:r>
              <a:rPr lang="en-GB" dirty="0"/>
              <a:t> </a:t>
            </a:r>
            <a:r>
              <a:rPr lang="en-GB" dirty="0" err="1"/>
              <a:t>lleiaf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cylchdroi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gynt</a:t>
            </a:r>
            <a:r>
              <a:rPr lang="en-GB" dirty="0"/>
              <a:t> </a:t>
            </a:r>
            <a:r>
              <a:rPr lang="en-GB" dirty="0" err="1"/>
              <a:t>na’r</a:t>
            </a:r>
            <a:r>
              <a:rPr lang="en-GB" dirty="0"/>
              <a:t> </a:t>
            </a:r>
            <a:r>
              <a:rPr lang="en-GB" dirty="0" err="1"/>
              <a:t>gêr</a:t>
            </a:r>
            <a:r>
              <a:rPr lang="en-GB" dirty="0"/>
              <a:t> </a:t>
            </a:r>
            <a:r>
              <a:rPr lang="en-GB" dirty="0" err="1"/>
              <a:t>mwyaf</a:t>
            </a:r>
            <a:r>
              <a:rPr lang="en-GB" dirty="0"/>
              <a:t>. </a:t>
            </a:r>
            <a:r>
              <a:rPr lang="en-GB" dirty="0" err="1"/>
              <a:t>Bydd</a:t>
            </a:r>
            <a:r>
              <a:rPr lang="en-GB" dirty="0"/>
              <a:t> y </a:t>
            </a:r>
            <a:r>
              <a:rPr lang="en-GB" dirty="0" err="1"/>
              <a:t>nifer</a:t>
            </a:r>
            <a:r>
              <a:rPr lang="en-GB" dirty="0"/>
              <a:t> o </a:t>
            </a:r>
            <a:r>
              <a:rPr lang="en-GB" dirty="0" err="1"/>
              <a:t>ddannedd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gêr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penderfynu</a:t>
            </a:r>
            <a:r>
              <a:rPr lang="en-GB" dirty="0"/>
              <a:t> </a:t>
            </a:r>
            <a:r>
              <a:rPr lang="en-GB" dirty="0" err="1"/>
              <a:t>cyflymder</a:t>
            </a:r>
            <a:r>
              <a:rPr lang="en-GB" dirty="0"/>
              <a:t> </a:t>
            </a:r>
            <a:r>
              <a:rPr lang="en-GB" dirty="0" err="1"/>
              <a:t>allbwn</a:t>
            </a:r>
            <a:r>
              <a:rPr lang="en-GB" dirty="0"/>
              <a:t> y </a:t>
            </a:r>
            <a:r>
              <a:rPr lang="en-GB" dirty="0" err="1"/>
              <a:t>mecanwaith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esgop 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3" y="236072"/>
            <a:ext cx="8534400" cy="6400800"/>
          </a:xfrm>
          <a:prstGeom prst="rect">
            <a:avLst/>
          </a:prstGeom>
          <a:noFill/>
          <a:ln w="38100">
            <a:solidFill>
              <a:srgbClr val="80B22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30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esgop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36071"/>
            <a:ext cx="8686800" cy="6400800"/>
          </a:xfrm>
          <a:prstGeom prst="rect">
            <a:avLst/>
          </a:prstGeom>
          <a:noFill/>
          <a:ln w="38100">
            <a:solidFill>
              <a:srgbClr val="80B22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28599" y="5942340"/>
            <a:ext cx="8686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kern="1200" dirty="0" err="1">
                <a:latin typeface="Arial" panose="020B0604020202020204" pitchFamily="34" charset="0"/>
              </a:rPr>
              <a:t>Gosod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yr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olwyn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fechan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ar</a:t>
            </a:r>
            <a:r>
              <a:rPr lang="en-GB" kern="1200" dirty="0">
                <a:latin typeface="Arial" panose="020B0604020202020204" pitchFamily="34" charset="0"/>
              </a:rPr>
              <a:t> y motor </a:t>
            </a:r>
            <a:r>
              <a:rPr lang="en-GB" kern="1200" dirty="0" err="1" smtClean="0">
                <a:latin typeface="Arial" panose="020B0604020202020204" pitchFamily="34" charset="0"/>
              </a:rPr>
              <a:t>a</a:t>
            </a:r>
            <a:r>
              <a:rPr lang="en-GB" dirty="0" err="1" smtClean="0">
                <a:latin typeface="Arial"/>
              </a:rPr>
              <a:t>’</a:t>
            </a:r>
            <a:r>
              <a:rPr lang="en-GB" kern="1200" dirty="0" err="1" smtClean="0">
                <a:latin typeface="Arial" panose="020B0604020202020204" pitchFamily="34" charset="0"/>
              </a:rPr>
              <a:t>r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>
                <a:latin typeface="Arial" panose="020B0604020202020204" pitchFamily="34" charset="0"/>
              </a:rPr>
              <a:t>un </a:t>
            </a:r>
            <a:r>
              <a:rPr lang="en-GB" kern="1200" dirty="0" err="1">
                <a:latin typeface="Arial" panose="020B0604020202020204" pitchFamily="34" charset="0"/>
              </a:rPr>
              <a:t>fawr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</a:rPr>
              <a:t>ar</a:t>
            </a:r>
            <a:r>
              <a:rPr lang="en-GB" dirty="0" smtClean="0">
                <a:latin typeface="Arial" panose="020B0604020202020204" pitchFamily="34" charset="0"/>
              </a:rPr>
              <a:t> y </a:t>
            </a:r>
            <a:r>
              <a:rPr lang="en-GB" dirty="0" err="1" smtClean="0">
                <a:latin typeface="Arial" panose="020B0604020202020204" pitchFamily="34" charset="0"/>
              </a:rPr>
              <a:t>llafnau</a:t>
            </a:r>
            <a:r>
              <a:rPr lang="en-GB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ar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>
                <a:latin typeface="Arial" panose="020B0604020202020204" pitchFamily="34" charset="0"/>
              </a:rPr>
              <a:t>y </a:t>
            </a:r>
            <a:r>
              <a:rPr lang="en-GB" kern="1200" dirty="0" err="1">
                <a:latin typeface="Arial" panose="020B0604020202020204" pitchFamily="34" charset="0"/>
              </a:rPr>
              <a:t>tyrbin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gwynt</a:t>
            </a:r>
            <a:r>
              <a:rPr lang="en-GB" kern="12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9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esgop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8" y="490818"/>
            <a:ext cx="4038600" cy="3028950"/>
          </a:xfrm>
          <a:prstGeom prst="rect">
            <a:avLst/>
          </a:prstGeom>
          <a:noFill/>
          <a:ln>
            <a:solidFill>
              <a:srgbClr val="80B2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lesg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88" y="2395818"/>
            <a:ext cx="4876800" cy="36576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74488" y="4148418"/>
            <a:ext cx="275556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kern="1200" dirty="0" err="1" smtClean="0">
                <a:latin typeface="Arial" panose="020B0604020202020204" pitchFamily="34" charset="0"/>
              </a:rPr>
              <a:t>Os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ydych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chi’n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troi</a:t>
            </a:r>
            <a:r>
              <a:rPr lang="en-GB" dirty="0" err="1" smtClean="0">
                <a:latin typeface="Arial"/>
              </a:rPr>
              <a:t>’</a:t>
            </a:r>
            <a:r>
              <a:rPr lang="en-GB" kern="1200" dirty="0" err="1" smtClean="0">
                <a:latin typeface="Arial" panose="020B0604020202020204" pitchFamily="34" charset="0"/>
              </a:rPr>
              <a:t>r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olwyn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sydd</a:t>
            </a:r>
            <a:r>
              <a:rPr lang="en-GB" kern="1200" dirty="0">
                <a:latin typeface="Arial" panose="020B0604020202020204" pitchFamily="34" charset="0"/>
              </a:rPr>
              <a:t> </a:t>
            </a:r>
            <a:r>
              <a:rPr lang="en-GB" kern="1200" dirty="0" err="1">
                <a:latin typeface="Arial" panose="020B0604020202020204" pitchFamily="34" charset="0"/>
              </a:rPr>
              <a:t>ar</a:t>
            </a:r>
            <a:r>
              <a:rPr lang="en-GB" kern="1200" dirty="0">
                <a:latin typeface="Arial" panose="020B0604020202020204" pitchFamily="34" charset="0"/>
              </a:rPr>
              <a:t> y motor </a:t>
            </a:r>
            <a:r>
              <a:rPr lang="en-GB" kern="1200" dirty="0" err="1" smtClean="0">
                <a:latin typeface="Arial" panose="020B0604020202020204" pitchFamily="34" charset="0"/>
              </a:rPr>
              <a:t>yn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ddigon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cyflym</a:t>
            </a:r>
            <a:r>
              <a:rPr lang="en-GB" kern="1200" dirty="0" smtClean="0">
                <a:latin typeface="Arial" panose="020B0604020202020204" pitchFamily="34" charset="0"/>
              </a:rPr>
              <a:t>, </a:t>
            </a:r>
            <a:r>
              <a:rPr lang="en-GB" kern="1200" dirty="0" err="1" smtClean="0">
                <a:latin typeface="Arial" panose="020B0604020202020204" pitchFamily="34" charset="0"/>
              </a:rPr>
              <a:t>gallwch</a:t>
            </a:r>
            <a:r>
              <a:rPr lang="en-GB" kern="1200" dirty="0" smtClean="0">
                <a:latin typeface="Arial" panose="020B0604020202020204" pitchFamily="34" charset="0"/>
              </a:rPr>
              <a:t> chi </a:t>
            </a:r>
            <a:r>
              <a:rPr lang="en-GB" kern="1200" dirty="0" err="1" smtClean="0">
                <a:latin typeface="Arial" panose="020B0604020202020204" pitchFamily="34" charset="0"/>
              </a:rPr>
              <a:t>oleuo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bwlb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gyda</a:t>
            </a:r>
            <a:r>
              <a:rPr lang="en-GB" dirty="0" err="1" smtClean="0">
                <a:latin typeface="Arial"/>
              </a:rPr>
              <a:t>’</a:t>
            </a:r>
            <a:r>
              <a:rPr lang="en-GB" altLang="ja-JP" dirty="0" err="1" smtClean="0">
                <a:latin typeface="Arial" panose="020B0604020202020204" pitchFamily="34" charset="0"/>
              </a:rPr>
              <a:t>r</a:t>
            </a:r>
            <a:r>
              <a:rPr lang="en-GB" altLang="ja-JP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trydan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sy’n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cael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ei</a:t>
            </a:r>
            <a:r>
              <a:rPr lang="en-GB" kern="1200" dirty="0" smtClean="0">
                <a:latin typeface="Arial" panose="020B0604020202020204" pitchFamily="34" charset="0"/>
              </a:rPr>
              <a:t> </a:t>
            </a:r>
            <a:r>
              <a:rPr lang="en-GB" kern="1200" dirty="0" err="1" smtClean="0">
                <a:latin typeface="Arial" panose="020B0604020202020204" pitchFamily="34" charset="0"/>
              </a:rPr>
              <a:t>gynhyrchu</a:t>
            </a:r>
            <a:r>
              <a:rPr lang="en-GB" dirty="0">
                <a:latin typeface="Arial" panose="020B0604020202020204" pitchFamily="34" charset="0"/>
              </a:rPr>
              <a:t>.</a:t>
            </a:r>
            <a:endParaRPr lang="en-GB" kern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48" y="1316053"/>
            <a:ext cx="4646380" cy="401652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7260" y="836358"/>
            <a:ext cx="3659442" cy="52322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Mae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gêrs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cael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defnyddio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tu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mewn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dyrbin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gwynt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mwyn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cynhyrchu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trydan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800" dirty="0" smtClean="0">
                <a:latin typeface="Arial" charset="0"/>
                <a:ea typeface="Arial" charset="0"/>
                <a:cs typeface="Arial" charset="0"/>
              </a:rPr>
            </a:b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Mae’r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llafnau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gysylltiedig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â’r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blwch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gêr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drwy’r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brif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siafft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Mae’r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brif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siafft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gysylltiedig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â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gêr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mawr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. Pan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mae’r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ynni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o’r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gwynt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troi’r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llafnau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mae’r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gêr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mawr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brif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siafft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troelli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800" dirty="0" smtClean="0">
                <a:latin typeface="Arial" charset="0"/>
                <a:ea typeface="Arial" charset="0"/>
                <a:cs typeface="Arial" charset="0"/>
              </a:rPr>
            </a:br>
            <a:endParaRPr lang="en-GB" sz="18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Mae’r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gêr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mawr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gysylltiedig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â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gêr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llai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siafft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cyflymder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uchel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Mae’r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gêr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lleiaf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troi’n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gynt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ac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troelli’r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generadur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greu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trydan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842460"/>
            <a:ext cx="8551568" cy="4810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0766" y="5709957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Tyrbinau</a:t>
            </a:r>
            <a:r>
              <a:rPr lang="en-GB" b="1" dirty="0"/>
              <a:t> </a:t>
            </a:r>
            <a:r>
              <a:rPr lang="en-GB" b="1" dirty="0" err="1" smtClean="0"/>
              <a:t>gwynt</a:t>
            </a:r>
            <a:r>
              <a:rPr lang="en-GB" dirty="0" smtClean="0"/>
              <a:t>: </a:t>
            </a:r>
            <a:r>
              <a:rPr lang="en-GB" dirty="0">
                <a:hlinkClick r:id="rId2"/>
              </a:rPr>
              <a:t>https://www.youtube.com/watch?v=gmxqjda3uZY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6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5140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Arial" panose="020B0604020202020204" pitchFamily="34" charset="0"/>
              </a:rPr>
              <a:t>Edrychwch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ar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fathau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gwahanol</a:t>
            </a:r>
            <a:r>
              <a:rPr lang="en-GB" sz="2400" dirty="0">
                <a:latin typeface="Arial" panose="020B0604020202020204" pitchFamily="34" charset="0"/>
              </a:rPr>
              <a:t> o </a:t>
            </a:r>
            <a:r>
              <a:rPr lang="en-GB" sz="2400" dirty="0" err="1">
                <a:latin typeface="Arial" panose="020B0604020202020204" pitchFamily="34" charset="0"/>
              </a:rPr>
              <a:t>dyrbinau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gwynt</a:t>
            </a:r>
            <a:endParaRPr lang="en-GB" sz="2400" dirty="0">
              <a:latin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5534" y="178261"/>
            <a:ext cx="8952932" cy="6406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</a:rPr>
              <a:t>Tasg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Ymchwil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7176" y="2203067"/>
            <a:ext cx="7545295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y-GB" dirty="0" smtClean="0">
                <a:latin typeface="Arial" panose="020B0604020202020204" pitchFamily="34" charset="0"/>
              </a:rPr>
              <a:t>Byddwch yn cael eich rhannu’n grwpiau o 3-4.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Ymchwiliwch i  fathau gwahanol o dyrbinau gwynt. Beth sy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n arbennig amdanyn nhw?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Meini prawf - mae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n rhaid i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dyluniad gynnal y mecanwaith /gerau sy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n troi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motor i gynhyrchu trydan.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Beth am i chi ychwanegu restr o’ch meini prawf eich hun? </a:t>
            </a:r>
          </a:p>
          <a:p>
            <a:pPr>
              <a:lnSpc>
                <a:spcPct val="80000"/>
              </a:lnSpc>
            </a:pPr>
            <a:endParaRPr lang="cy-GB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y-GB" b="1" dirty="0" smtClean="0">
                <a:latin typeface="Arial" panose="020B0604020202020204" pitchFamily="34" charset="0"/>
              </a:rPr>
              <a:t>Cychwyn</a:t>
            </a:r>
            <a:r>
              <a:rPr lang="cy-GB" dirty="0" smtClean="0">
                <a:latin typeface="Arial" panose="020B0604020202020204" pitchFamily="34" charset="0"/>
              </a:rPr>
              <a:t>: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Dylai pob aelod o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grŵp fraslunio syniadau syml o strwythur a fyddai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n gallu cynnal y tyrbin.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Trafodwch y syniadau fesul un ac yna pasiwch eich syniad chi ymlaen at aelod arall yn eich  grŵp.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Dylai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person nesaf ddefnyddio eich syniad chi fel man cychwyn a braslunio syniad gwell gan ddefnyddio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un gwreiddiol a wnaethoch chi.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Erbyn diwedd y sesiwn fraslunio, bydd gennych nifer go sylweddol o syniadau gwreiddiol. Dewiswch yr un sydd, yn eich tyb chi, yn debygol o lwyddo.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082" y="1456008"/>
            <a:ext cx="819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</a:rPr>
              <a:t>DYLUNIO A GWNEUD MODEL O DYRBIN GWYNT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78261"/>
            <a:ext cx="8952932" cy="6406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</a:rPr>
              <a:t>Tasg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Greadigol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797" y="1479043"/>
            <a:ext cx="7888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Arial" panose="020B0604020202020204" pitchFamily="34" charset="0"/>
              </a:rPr>
              <a:t>Dangoswch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yn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glir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beth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fydd</a:t>
            </a:r>
            <a:r>
              <a:rPr lang="en-GB" sz="2400" dirty="0">
                <a:latin typeface="Arial" panose="020B0604020202020204" pitchFamily="34" charset="0"/>
              </a:rPr>
              <a:t> y model </a:t>
            </a:r>
            <a:r>
              <a:rPr lang="en-GB" sz="2400" dirty="0" err="1">
                <a:latin typeface="Arial" panose="020B0604020202020204" pitchFamily="34" charset="0"/>
              </a:rPr>
              <a:t>yn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ei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gyflawni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ar</a:t>
            </a:r>
            <a:r>
              <a:rPr lang="en-GB" sz="2400" dirty="0">
                <a:latin typeface="Arial" panose="020B0604020202020204" pitchFamily="34" charset="0"/>
              </a:rPr>
              <a:t> y </a:t>
            </a:r>
            <a:r>
              <a:rPr lang="en-GB" sz="2400" dirty="0" err="1">
                <a:latin typeface="Arial" panose="020B0604020202020204" pitchFamily="34" charset="0"/>
              </a:rPr>
              <a:t>dudalen</a:t>
            </a:r>
            <a:r>
              <a:rPr lang="en-GB" sz="2400" dirty="0">
                <a:latin typeface="Arial" panose="020B0604020202020204" pitchFamily="34" charset="0"/>
              </a:rPr>
              <a:t> hon a </a:t>
            </a:r>
            <a:r>
              <a:rPr lang="en-GB" sz="2400" dirty="0" err="1">
                <a:latin typeface="Arial" panose="020B0604020202020204" pitchFamily="34" charset="0"/>
              </a:rPr>
              <a:t>sut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b</a:t>
            </a:r>
            <a:r>
              <a:rPr lang="en-GB" sz="2400" dirty="0" err="1" smtClean="0">
                <a:latin typeface="Arial" panose="020B0604020202020204" pitchFamily="34" charset="0"/>
              </a:rPr>
              <a:t>ydd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yn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cael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ei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adeiladu</a:t>
            </a:r>
            <a:r>
              <a:rPr lang="en-GB" sz="2400" dirty="0">
                <a:latin typeface="Arial" panose="020B0604020202020204" pitchFamily="34" charset="0"/>
              </a:rPr>
              <a:t>. </a:t>
            </a:r>
            <a:r>
              <a:rPr lang="en-GB" sz="2400" dirty="0" err="1" smtClean="0">
                <a:latin typeface="Arial" panose="020B0604020202020204" pitchFamily="34" charset="0"/>
              </a:rPr>
              <a:t>Bydd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angen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gwneud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llun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maint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llawn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o</a:t>
            </a:r>
            <a:r>
              <a:rPr lang="en-GB" sz="2400" dirty="0" err="1" smtClean="0">
                <a:latin typeface="Arial"/>
              </a:rPr>
              <a:t>’</a:t>
            </a:r>
            <a:r>
              <a:rPr lang="en-GB" sz="2400" dirty="0" err="1" smtClean="0">
                <a:latin typeface="Arial" panose="020B0604020202020204" pitchFamily="34" charset="0"/>
              </a:rPr>
              <a:t>r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</a:rPr>
              <a:t>model </a:t>
            </a:r>
            <a:r>
              <a:rPr lang="en-GB" sz="2400" dirty="0" err="1">
                <a:latin typeface="Arial" panose="020B0604020202020204" pitchFamily="34" charset="0"/>
              </a:rPr>
              <a:t>hefyd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97" y="3148480"/>
            <a:ext cx="6878472" cy="2308324"/>
          </a:xfrm>
          <a:prstGeom prst="rect">
            <a:avLst/>
          </a:prstGeom>
          <a:ln w="57150" cmpd="sng">
            <a:noFill/>
          </a:ln>
        </p:spPr>
        <p:txBody>
          <a:bodyPr wrap="square">
            <a:spAutoFit/>
          </a:bodyPr>
          <a:lstStyle/>
          <a:p>
            <a:r>
              <a:rPr lang="cy-GB" sz="2400" b="1" dirty="0" smtClean="0">
                <a:latin typeface="Arial" panose="020B0604020202020204" pitchFamily="34" charset="0"/>
              </a:rPr>
              <a:t>Dylai’r syniad terfynol gynnwys:</a:t>
            </a:r>
          </a:p>
          <a:p>
            <a:endParaRPr lang="cy-GB" sz="2400" dirty="0" smtClean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Mesuriadau</a:t>
            </a:r>
          </a:p>
          <a:p>
            <a:pPr>
              <a:buFontTx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Maint yr onglau</a:t>
            </a:r>
          </a:p>
          <a:p>
            <a:pPr>
              <a:buFontTx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Adnabod llinellau paralel a pherpendicwlar</a:t>
            </a:r>
          </a:p>
          <a:p>
            <a:pPr>
              <a:buFontTx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Anodiadau sy’n dangos y defnyddiau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78261"/>
            <a:ext cx="8952932" cy="6406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</a:rPr>
              <a:t>Dylunio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Syniad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Terfynol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3"/>
          <p:cNvSpPr>
            <a:spLocks noChangeArrowheads="1"/>
          </p:cNvSpPr>
          <p:nvPr/>
        </p:nvSpPr>
        <p:spPr bwMode="auto">
          <a:xfrm>
            <a:off x="4104154" y="859113"/>
            <a:ext cx="4742424" cy="1676400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en-GB" sz="1400" kern="1200" dirty="0">
                <a:solidFill>
                  <a:srgbClr val="000000"/>
                </a:solidFill>
                <a:latin typeface="Monotype Corsiva" charset="0"/>
              </a:rPr>
              <a:t>2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4" name="AutoShape 65"/>
          <p:cNvSpPr>
            <a:spLocks noChangeArrowheads="1"/>
          </p:cNvSpPr>
          <p:nvPr/>
        </p:nvSpPr>
        <p:spPr bwMode="auto">
          <a:xfrm>
            <a:off x="2822200" y="2716300"/>
            <a:ext cx="3135617" cy="1815354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en-GB" sz="1600" kern="1200" dirty="0">
                <a:solidFill>
                  <a:srgbClr val="000000"/>
                </a:solidFill>
                <a:latin typeface="Monotype Corsiva" charset="0"/>
              </a:rPr>
              <a:t>4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5" name="AutoShape 62"/>
          <p:cNvSpPr>
            <a:spLocks noChangeArrowheads="1"/>
          </p:cNvSpPr>
          <p:nvPr/>
        </p:nvSpPr>
        <p:spPr bwMode="auto">
          <a:xfrm>
            <a:off x="217954" y="874054"/>
            <a:ext cx="3657600" cy="1676400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en-GB" sz="1600" kern="1200" dirty="0">
                <a:solidFill>
                  <a:srgbClr val="000000"/>
                </a:solidFill>
                <a:latin typeface="Monotype Corsiva" charset="0"/>
              </a:rPr>
              <a:t>1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6" name="AutoShape 64"/>
          <p:cNvSpPr>
            <a:spLocks noChangeArrowheads="1"/>
          </p:cNvSpPr>
          <p:nvPr/>
        </p:nvSpPr>
        <p:spPr bwMode="auto">
          <a:xfrm>
            <a:off x="6177990" y="2702854"/>
            <a:ext cx="2668588" cy="1828800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en-GB" sz="1600" kern="1200" dirty="0">
                <a:solidFill>
                  <a:srgbClr val="000000"/>
                </a:solidFill>
                <a:latin typeface="Monotype Corsiva" charset="0"/>
              </a:rPr>
              <a:t>3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7" name="AutoShape 69"/>
          <p:cNvSpPr>
            <a:spLocks noChangeArrowheads="1"/>
          </p:cNvSpPr>
          <p:nvPr/>
        </p:nvSpPr>
        <p:spPr bwMode="auto">
          <a:xfrm>
            <a:off x="6177990" y="4684054"/>
            <a:ext cx="2673350" cy="1949825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en-GB" sz="1600" kern="1200" dirty="0">
                <a:solidFill>
                  <a:srgbClr val="000000"/>
                </a:solidFill>
                <a:latin typeface="Monotype Corsiva" charset="0"/>
              </a:rPr>
              <a:t>7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2807259" y="4760254"/>
            <a:ext cx="3135618" cy="1873625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en-GB" sz="1600" kern="1200" dirty="0">
                <a:solidFill>
                  <a:srgbClr val="000000"/>
                </a:solidFill>
                <a:latin typeface="Monotype Corsiva" charset="0"/>
              </a:rPr>
              <a:t>6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9" name="AutoShape 66"/>
          <p:cNvSpPr>
            <a:spLocks noChangeArrowheads="1"/>
          </p:cNvSpPr>
          <p:nvPr/>
        </p:nvSpPr>
        <p:spPr bwMode="auto">
          <a:xfrm>
            <a:off x="217954" y="2716300"/>
            <a:ext cx="2362200" cy="3917579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en-GB" sz="1600" kern="1200" dirty="0">
                <a:solidFill>
                  <a:srgbClr val="000000"/>
                </a:solidFill>
                <a:latin typeface="Monotype Corsiva" charset="0"/>
              </a:rPr>
              <a:t>5</a:t>
            </a:r>
            <a:endParaRPr lang="en-GB" kern="1200" dirty="0">
              <a:latin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765176" y="1523997"/>
            <a:ext cx="619638" cy="37353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7294281" y="2475744"/>
            <a:ext cx="619638" cy="37353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0800000">
            <a:off x="5739585" y="3509673"/>
            <a:ext cx="619638" cy="37353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2300217" y="3509673"/>
            <a:ext cx="619638" cy="37353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434686" y="5535696"/>
            <a:ext cx="619638" cy="37353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808407" y="5632807"/>
            <a:ext cx="619638" cy="37353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178" y="986115"/>
            <a:ext cx="315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Defnyddiwch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frasluniau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yma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hefyd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2472" y="329421"/>
            <a:ext cx="525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err="1">
                <a:latin typeface="Arial" panose="020B0604020202020204" pitchFamily="34" charset="0"/>
              </a:rPr>
              <a:t>Nodwch</a:t>
            </a:r>
            <a:r>
              <a:rPr lang="en-GB" sz="1400" dirty="0">
                <a:latin typeface="Arial" panose="020B0604020202020204" pitchFamily="34" charset="0"/>
              </a:rPr>
              <a:t> pa </a:t>
            </a:r>
            <a:r>
              <a:rPr lang="en-GB" sz="1400" dirty="0" err="1">
                <a:latin typeface="Arial" panose="020B0604020202020204" pitchFamily="34" charset="0"/>
              </a:rPr>
              <a:t>gamau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</a:rPr>
              <a:t>y </a:t>
            </a:r>
            <a:r>
              <a:rPr lang="en-GB" sz="1400" dirty="0" err="1" smtClean="0">
                <a:latin typeface="Arial" panose="020B0604020202020204" pitchFamily="34" charset="0"/>
              </a:rPr>
              <a:t>byddech</a:t>
            </a:r>
            <a:r>
              <a:rPr lang="en-GB" sz="1400" dirty="0" smtClean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yn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eu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 smtClean="0">
                <a:latin typeface="Arial" panose="020B0604020202020204" pitchFamily="34" charset="0"/>
              </a:rPr>
              <a:t>dilyn</a:t>
            </a:r>
            <a:r>
              <a:rPr lang="en-GB" sz="1400" dirty="0" smtClean="0">
                <a:latin typeface="Arial" panose="020B0604020202020204" pitchFamily="34" charset="0"/>
              </a:rPr>
              <a:t> </a:t>
            </a:r>
            <a:r>
              <a:rPr lang="en-GB" sz="1400" dirty="0" err="1" smtClean="0">
                <a:latin typeface="Arial" panose="020B0604020202020204" pitchFamily="34" charset="0"/>
              </a:rPr>
              <a:t>yn</a:t>
            </a:r>
            <a:r>
              <a:rPr lang="en-GB" sz="1400" dirty="0" smtClean="0">
                <a:latin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</a:rPr>
              <a:t>y broses </a:t>
            </a:r>
            <a:r>
              <a:rPr lang="en-GB" sz="1400" dirty="0" err="1">
                <a:latin typeface="Arial" panose="020B0604020202020204" pitchFamily="34" charset="0"/>
              </a:rPr>
              <a:t>adeiladu</a:t>
            </a:r>
            <a:r>
              <a:rPr lang="en-GB" sz="1400" dirty="0">
                <a:latin typeface="Arial" panose="020B0604020202020204" pitchFamily="34" charset="0"/>
              </a:rPr>
              <a:t>.</a:t>
            </a:r>
          </a:p>
          <a:p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954" y="164353"/>
            <a:ext cx="3547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</a:rPr>
              <a:t>Trefnu’r</a:t>
            </a:r>
            <a:r>
              <a:rPr lang="en-US" sz="3600" b="1" dirty="0" smtClean="0"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</a:rPr>
              <a:t>Gwaith</a:t>
            </a:r>
            <a:endParaRPr lang="en-US" sz="3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lf tech diweddar 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54" y="858672"/>
            <a:ext cx="3894698" cy="51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elf tech diweddar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3" y="858672"/>
            <a:ext cx="3894303" cy="51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lf tech diweddar 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89" y="903922"/>
            <a:ext cx="3668713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7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4" y="287805"/>
            <a:ext cx="8201762" cy="631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17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95261"/>
            <a:ext cx="8113594" cy="4453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dirty="0" smtClean="0">
                <a:cs typeface="Arial" panose="020B0604020202020204" pitchFamily="34" charset="0"/>
              </a:rPr>
              <a:t>Dechreuwch ar broses o ddylunio a gwneud model o dyrbin yn y dosbarth. </a:t>
            </a:r>
          </a:p>
          <a:p>
            <a:pPr marL="0" indent="0">
              <a:buNone/>
            </a:pPr>
            <a:endParaRPr lang="cy-GB" sz="24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y-GB" sz="2400" dirty="0" smtClean="0">
                <a:cs typeface="Arial" panose="020B0604020202020204" pitchFamily="34" charset="0"/>
              </a:rPr>
              <a:t>Mae angen cyfeirio at geriad a sut gall gwerthyd sy’n troi’n weddol araf droi un arall yn gyflym drwy ddefnyddio olwyn </a:t>
            </a:r>
            <a:r>
              <a:rPr lang="cy-GB" sz="2400" dirty="0" err="1" smtClean="0">
                <a:cs typeface="Arial" panose="020B0604020202020204" pitchFamily="34" charset="0"/>
              </a:rPr>
              <a:t>gêr</a:t>
            </a:r>
            <a:r>
              <a:rPr lang="cy-GB" sz="2400" dirty="0" smtClean="0">
                <a:cs typeface="Arial" panose="020B0604020202020204" pitchFamily="34" charset="0"/>
              </a:rPr>
              <a:t> neu bwli.</a:t>
            </a:r>
          </a:p>
          <a:p>
            <a:pPr marL="0" indent="0">
              <a:buNone/>
            </a:pPr>
            <a:endParaRPr lang="cy-GB" sz="24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y-GB" sz="2400" dirty="0" smtClean="0">
                <a:cs typeface="Arial" panose="020B0604020202020204" pitchFamily="34" charset="0"/>
              </a:rPr>
              <a:t>Bydd hyn yn arwain at adeiladu tyrbin syml sy’n llwyddo i gynhyrchu trydan yn y dosbarth.</a:t>
            </a:r>
            <a:endParaRPr lang="cy-GB" sz="2400" dirty="0">
              <a:cs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5534" y="96373"/>
            <a:ext cx="8952932" cy="81701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Cyfarwyddyd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i’r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athro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257"/>
            <a:ext cx="8229600" cy="4825746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cy-GB" sz="2400" dirty="0" smtClean="0"/>
              <a:t>Byddwch yn trafod tyrbinau gwynt fel dosbarth a bydd eich athro/athrawes yn cofnodi’r wybodaeth ar grid GED.</a:t>
            </a:r>
            <a:br>
              <a:rPr lang="cy-GB" sz="2400" dirty="0" smtClean="0"/>
            </a:br>
            <a:endParaRPr lang="cy-GB" sz="2400" dirty="0" smtClean="0"/>
          </a:p>
          <a:p>
            <a:pPr>
              <a:spcBef>
                <a:spcPct val="50000"/>
              </a:spcBef>
            </a:pPr>
            <a:r>
              <a:rPr lang="cy-GB" sz="2000" dirty="0" smtClean="0"/>
              <a:t>Beth yw tyrbin gwynt?</a:t>
            </a:r>
          </a:p>
          <a:p>
            <a:pPr>
              <a:spcBef>
                <a:spcPct val="50000"/>
              </a:spcBef>
            </a:pPr>
            <a:r>
              <a:rPr lang="cy-GB" sz="2000" dirty="0" smtClean="0"/>
              <a:t>Beth yw ei bwrpas?</a:t>
            </a:r>
          </a:p>
          <a:p>
            <a:pPr>
              <a:spcBef>
                <a:spcPct val="50000"/>
              </a:spcBef>
            </a:pPr>
            <a:r>
              <a:rPr lang="cy-GB" sz="2000" dirty="0" smtClean="0"/>
              <a:t>Oes tyrbinau gwynt yn eich ardal? Ydych chi wedi gweld rhai?  </a:t>
            </a:r>
          </a:p>
          <a:p>
            <a:pPr>
              <a:spcBef>
                <a:spcPct val="50000"/>
              </a:spcBef>
            </a:pPr>
            <a:r>
              <a:rPr lang="cy-GB" sz="2000" dirty="0" smtClean="0"/>
              <a:t>Ydyn </a:t>
            </a:r>
            <a:r>
              <a:rPr lang="cy-GB" sz="2000" dirty="0" err="1" smtClean="0"/>
              <a:t>nhw</a:t>
            </a:r>
            <a:r>
              <a:rPr lang="cy-GB" sz="2000" dirty="0" err="1" smtClean="0">
                <a:latin typeface="Arial"/>
              </a:rPr>
              <a:t>’</a:t>
            </a:r>
            <a:r>
              <a:rPr lang="cy-GB" sz="2000" dirty="0" err="1" smtClean="0"/>
              <a:t>n</a:t>
            </a:r>
            <a:r>
              <a:rPr lang="cy-GB" sz="2000" dirty="0" smtClean="0"/>
              <a:t> bethau da? Pam? Pam lai?</a:t>
            </a:r>
          </a:p>
          <a:p>
            <a:pPr>
              <a:spcBef>
                <a:spcPct val="50000"/>
              </a:spcBef>
            </a:pPr>
            <a:r>
              <a:rPr lang="cy-GB" sz="2000" dirty="0" smtClean="0"/>
              <a:t>Ydych </a:t>
            </a:r>
            <a:r>
              <a:rPr lang="cy-GB" sz="2000" dirty="0" err="1" smtClean="0"/>
              <a:t>chi</a:t>
            </a:r>
            <a:r>
              <a:rPr lang="cy-GB" sz="2000" dirty="0" err="1" smtClean="0">
                <a:latin typeface="Arial"/>
              </a:rPr>
              <a:t>’</a:t>
            </a:r>
            <a:r>
              <a:rPr lang="cy-GB" sz="2000" dirty="0" err="1" smtClean="0"/>
              <a:t>n</a:t>
            </a:r>
            <a:r>
              <a:rPr lang="cy-GB" sz="2000" dirty="0" smtClean="0"/>
              <a:t> gwybod  sut mae dyn yn defnyddio pŵer y gwynt i wneud pethau eraill? </a:t>
            </a:r>
          </a:p>
          <a:p>
            <a:pPr>
              <a:spcBef>
                <a:spcPct val="50000"/>
              </a:spcBef>
            </a:pPr>
            <a:r>
              <a:rPr lang="cy-GB" sz="2000" dirty="0" smtClean="0"/>
              <a:t>Ydy technoleg tyrbin gwynt yn debyg i bwerdy glo? </a:t>
            </a:r>
          </a:p>
          <a:p>
            <a:pPr>
              <a:spcBef>
                <a:spcPct val="50000"/>
              </a:spcBef>
            </a:pPr>
            <a:endParaRPr lang="en-GB" sz="2000" dirty="0"/>
          </a:p>
          <a:p>
            <a:pPr>
              <a:spcBef>
                <a:spcPct val="50000"/>
              </a:spcBef>
            </a:pPr>
            <a:endParaRPr lang="en-GB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5534" y="96373"/>
            <a:ext cx="8952932" cy="81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</a:rPr>
              <a:t>Tyrbinau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Gwynt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90805"/>
              </p:ext>
            </p:extLst>
          </p:nvPr>
        </p:nvGraphicFramePr>
        <p:xfrm>
          <a:off x="3057145" y="1709110"/>
          <a:ext cx="208280" cy="470397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470397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6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67" y="1182829"/>
            <a:ext cx="8458200" cy="52578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21145"/>
              </p:ext>
            </p:extLst>
          </p:nvPr>
        </p:nvGraphicFramePr>
        <p:xfrm>
          <a:off x="312267" y="442274"/>
          <a:ext cx="8458201" cy="74055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19400"/>
                <a:gridCol w="2819401"/>
                <a:gridCol w="2819400"/>
              </a:tblGrid>
              <a:tr h="740555">
                <a:tc>
                  <a:txBody>
                    <a:bodyPr/>
                    <a:lstStyle/>
                    <a:p>
                      <a:pPr algn="ctr"/>
                      <a:r>
                        <a:rPr lang="cy-GB" noProof="0" dirty="0" smtClean="0">
                          <a:latin typeface="Arial" panose="020B0604020202020204" pitchFamily="34" charset="0"/>
                        </a:rPr>
                        <a:t>Beth </a:t>
                      </a:r>
                      <a:r>
                        <a:rPr lang="cy-GB" baseline="0" noProof="0" dirty="0" smtClean="0">
                          <a:latin typeface="Arial" panose="020B0604020202020204" pitchFamily="34" charset="0"/>
                        </a:rPr>
                        <a:t>rydw i’n ei wybod am dyrbinau gwynt?</a:t>
                      </a:r>
                      <a:endParaRPr lang="cy-GB" noProof="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noProof="0" dirty="0" smtClean="0">
                          <a:latin typeface="Arial" panose="020B0604020202020204" pitchFamily="34" charset="0"/>
                        </a:rPr>
                        <a:t>Beth</a:t>
                      </a:r>
                      <a:r>
                        <a:rPr lang="cy-GB" baseline="0" noProof="0" dirty="0" smtClean="0">
                          <a:latin typeface="Arial" panose="020B0604020202020204" pitchFamily="34" charset="0"/>
                        </a:rPr>
                        <a:t> rydw i eisiau ei wybod amdanynt?</a:t>
                      </a:r>
                      <a:endParaRPr lang="cy-GB" noProof="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noProof="0" dirty="0" smtClean="0">
                          <a:latin typeface="Arial" panose="020B0604020202020204" pitchFamily="34" charset="0"/>
                        </a:rPr>
                        <a:t>Beth</a:t>
                      </a:r>
                      <a:r>
                        <a:rPr lang="cy-GB" baseline="0" noProof="0" dirty="0" smtClean="0">
                          <a:latin typeface="Arial" panose="020B0604020202020204" pitchFamily="34" charset="0"/>
                        </a:rPr>
                        <a:t> rydw i wedi ei ddysgu</a:t>
                      </a:r>
                      <a:r>
                        <a:rPr lang="cy-GB" noProof="0" dirty="0" smtClean="0">
                          <a:latin typeface="Arial" panose="020B0604020202020204" pitchFamily="34" charset="0"/>
                        </a:rPr>
                        <a:t>?</a:t>
                      </a:r>
                      <a:endParaRPr lang="cy-GB" noProof="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2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19" y="1182211"/>
            <a:ext cx="3981889" cy="530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blwyddyn 5 2009 - 2010 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28" y="3629035"/>
            <a:ext cx="2146771" cy="28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487" y="1182211"/>
            <a:ext cx="396894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cy-GB" b="1" dirty="0" smtClean="0">
                <a:latin typeface="Arial" panose="020B0604020202020204" pitchFamily="34" charset="0"/>
              </a:rPr>
              <a:t>Cwestiynau</a:t>
            </a:r>
          </a:p>
          <a:p>
            <a:pPr>
              <a:spcBef>
                <a:spcPct val="50000"/>
              </a:spcBef>
            </a:pPr>
            <a:r>
              <a:rPr lang="cy-GB" dirty="0" smtClean="0">
                <a:latin typeface="Arial" panose="020B0604020202020204" pitchFamily="34" charset="0"/>
              </a:rPr>
              <a:t>Pa fudd sydd i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ysgol?</a:t>
            </a:r>
          </a:p>
          <a:p>
            <a:pPr>
              <a:spcBef>
                <a:spcPct val="50000"/>
              </a:spcBef>
            </a:pPr>
            <a:r>
              <a:rPr lang="cy-GB" dirty="0" smtClean="0">
                <a:latin typeface="Arial" panose="020B0604020202020204" pitchFamily="34" charset="0"/>
              </a:rPr>
              <a:t>Beth yw eich barn am y ffaith fod plant yn chwarae’n agos iddo?</a:t>
            </a:r>
          </a:p>
          <a:p>
            <a:pPr>
              <a:spcBef>
                <a:spcPct val="50000"/>
              </a:spcBef>
            </a:pPr>
            <a:r>
              <a:rPr lang="cy-GB" dirty="0" smtClean="0">
                <a:latin typeface="Arial" panose="020B0604020202020204" pitchFamily="34" charset="0"/>
              </a:rPr>
              <a:t>Oes tai yn agos? Beth yw barn y trigolion lleol, tybed?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4" y="249822"/>
            <a:ext cx="8952932" cy="454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200" b="1" dirty="0" err="1" smtClean="0">
                <a:solidFill>
                  <a:schemeClr val="bg1"/>
                </a:solidFill>
              </a:rPr>
              <a:t>Dyma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dyrbin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gwynt</a:t>
            </a:r>
            <a:r>
              <a:rPr lang="en-US" sz="2200" b="1" dirty="0" smtClean="0">
                <a:solidFill>
                  <a:schemeClr val="bg1"/>
                </a:solidFill>
              </a:rPr>
              <a:t> a </a:t>
            </a:r>
            <a:r>
              <a:rPr lang="en-US" sz="2200" b="1" dirty="0" err="1" smtClean="0">
                <a:solidFill>
                  <a:schemeClr val="bg1"/>
                </a:solidFill>
              </a:rPr>
              <a:t>godwyd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ar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dir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Ysgol</a:t>
            </a:r>
            <a:r>
              <a:rPr lang="en-US" sz="2200" b="1" dirty="0" smtClean="0">
                <a:solidFill>
                  <a:schemeClr val="bg1"/>
                </a:solidFill>
              </a:rPr>
              <a:t> Y </a:t>
            </a:r>
            <a:r>
              <a:rPr lang="en-US" sz="2200" b="1" dirty="0" err="1" smtClean="0">
                <a:solidFill>
                  <a:schemeClr val="bg1"/>
                </a:solidFill>
              </a:rPr>
              <a:t>Traeth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Abermaw</a:t>
            </a:r>
            <a:r>
              <a:rPr lang="en-US" sz="2200" b="1" dirty="0" smtClean="0">
                <a:solidFill>
                  <a:schemeClr val="bg1"/>
                </a:solidFill>
              </a:rPr>
              <a:t>.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9634" y="938166"/>
            <a:ext cx="3886200" cy="563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70994" y="938166"/>
            <a:ext cx="3886200" cy="563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kern="1200" dirty="0">
              <a:latin typeface="Arial" panose="020B0604020202020204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05383" y="802284"/>
            <a:ext cx="130035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kern="1200" dirty="0" err="1">
                <a:solidFill>
                  <a:srgbClr val="00B050"/>
                </a:solidFill>
                <a:latin typeface="Arial" panose="020B0604020202020204" pitchFamily="34" charset="0"/>
              </a:rPr>
              <a:t>Manteision</a:t>
            </a:r>
            <a:endParaRPr lang="en-GB" kern="1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913781" y="799069"/>
            <a:ext cx="145424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kern="1200" dirty="0" err="1">
                <a:solidFill>
                  <a:srgbClr val="FF0000"/>
                </a:solidFill>
                <a:latin typeface="Arial" panose="020B0604020202020204" pitchFamily="34" charset="0"/>
              </a:rPr>
              <a:t>Anfanteision</a:t>
            </a:r>
            <a:endParaRPr lang="en-GB" kern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32719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</a:rPr>
              <a:t>Pa </a:t>
            </a:r>
            <a:r>
              <a:rPr lang="en-GB" dirty="0" err="1">
                <a:latin typeface="Arial" panose="020B0604020202020204" pitchFamily="34" charset="0"/>
              </a:rPr>
              <a:t>fanteision</a:t>
            </a:r>
            <a:r>
              <a:rPr lang="en-GB" dirty="0">
                <a:latin typeface="Arial" panose="020B0604020202020204" pitchFamily="34" charset="0"/>
              </a:rPr>
              <a:t> ac </a:t>
            </a:r>
            <a:r>
              <a:rPr lang="en-GB" dirty="0" err="1">
                <a:latin typeface="Arial" panose="020B0604020202020204" pitchFamily="34" charset="0"/>
              </a:rPr>
              <a:t>anfanteision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</a:rPr>
              <a:t>sydd</a:t>
            </a:r>
            <a:r>
              <a:rPr lang="en-GB" dirty="0" smtClean="0">
                <a:latin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</a:rPr>
              <a:t>yn</a:t>
            </a:r>
            <a:r>
              <a:rPr lang="en-GB" dirty="0" smtClean="0">
                <a:latin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</a:rPr>
              <a:t>eich</a:t>
            </a:r>
            <a:r>
              <a:rPr lang="en-GB" dirty="0" smtClean="0">
                <a:latin typeface="Arial" panose="020B0604020202020204" pitchFamily="34" charset="0"/>
              </a:rPr>
              <a:t> barn chi </a:t>
            </a:r>
            <a:r>
              <a:rPr lang="en-GB" dirty="0" err="1" smtClean="0">
                <a:latin typeface="Arial" panose="020B0604020202020204" pitchFamily="34" charset="0"/>
              </a:rPr>
              <a:t>i</a:t>
            </a:r>
            <a:r>
              <a:rPr lang="en-GB" dirty="0" err="1" smtClean="0">
                <a:latin typeface="Arial"/>
              </a:rPr>
              <a:t>’</a:t>
            </a:r>
            <a:r>
              <a:rPr lang="en-GB" dirty="0" err="1" smtClean="0">
                <a:latin typeface="Arial" panose="020B0604020202020204" pitchFamily="34" charset="0"/>
              </a:rPr>
              <a:t>r</a:t>
            </a:r>
            <a:r>
              <a:rPr lang="en-GB" dirty="0" smtClean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tyrbin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gwynt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dir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ysgol</a:t>
            </a:r>
            <a:r>
              <a:rPr lang="en-GB" dirty="0" smtClean="0">
                <a:latin typeface="Arial" panose="020B0604020202020204" pitchFamily="34" charset="0"/>
              </a:rPr>
              <a:t>?</a:t>
            </a:r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391" y="1563700"/>
            <a:ext cx="7920243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err="1" smtClean="0">
                <a:latin typeface="Arial" panose="020B0604020202020204" pitchFamily="34" charset="0"/>
              </a:rPr>
              <a:t>Allwch</a:t>
            </a:r>
            <a:r>
              <a:rPr lang="cy-GB" dirty="0" smtClean="0">
                <a:latin typeface="Arial" panose="020B0604020202020204" pitchFamily="34" charset="0"/>
              </a:rPr>
              <a:t> chi ddarganfod faint o drydan mae eich ysgol yn ei ddefnyddio?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Pa uned a ddefnyddir i fesur trydan?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Beth am gadw cofnod o</a:t>
            </a:r>
            <a:r>
              <a:rPr lang="cy-GB" altLang="ja-JP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trydan a ddefnyddir bob wythnos yn yr ysgol?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Faint o drydan mae tyrbinau gwynt yn ei gynhyrchu?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Ydy pob un yn cynhyrchu</a:t>
            </a:r>
            <a:r>
              <a:rPr lang="cy-GB" dirty="0" smtClean="0">
                <a:latin typeface="Arial"/>
              </a:rPr>
              <a:t>’</a:t>
            </a:r>
            <a:r>
              <a:rPr lang="cy-GB" dirty="0" smtClean="0">
                <a:latin typeface="Arial" panose="020B0604020202020204" pitchFamily="34" charset="0"/>
              </a:rPr>
              <a:t>r un faint?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Mae tyrbin Ysgol Y Traeth yn gallu cynhyrchu 5kwh. Beth yw ystyr hyn?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Sawl tyrbin sydd ei angen ar eich ysgol chi i gynhyrchu digon o drydan i redeg y lle am flwyddyn?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dirty="0" smtClean="0">
                <a:latin typeface="Arial" panose="020B0604020202020204" pitchFamily="34" charset="0"/>
              </a:rPr>
              <a:t>A fyddai tyrbin gwynt fel un Ysgol Y Traeth yn gallu cyflenwi</a:t>
            </a:r>
            <a:r>
              <a:rPr lang="cy-GB" dirty="0">
                <a:latin typeface="Arial"/>
              </a:rPr>
              <a:t> </a:t>
            </a:r>
            <a:r>
              <a:rPr lang="cy-GB" dirty="0" smtClean="0">
                <a:latin typeface="Arial" panose="020B0604020202020204" pitchFamily="34" charset="0"/>
              </a:rPr>
              <a:t>eich ysgol chi â thrydan?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5534" y="178261"/>
            <a:ext cx="8952932" cy="6406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</a:rPr>
              <a:t>Gwaith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Ymchwil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4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-1235075" y="5751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78261"/>
            <a:ext cx="8952932" cy="6406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bg1"/>
                </a:solidFill>
              </a:rPr>
              <a:t>Pawb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a’i </a:t>
            </a:r>
            <a:r>
              <a:rPr lang="en-US" sz="3600" b="1" dirty="0" err="1" smtClean="0">
                <a:solidFill>
                  <a:schemeClr val="bg1"/>
                </a:solidFill>
              </a:rPr>
              <a:t>Farn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161088"/>
            <a:ext cx="8551571" cy="4810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0766" y="6028585"/>
            <a:ext cx="651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 </a:t>
            </a:r>
            <a:r>
              <a:rPr lang="en-GB" b="1" dirty="0" err="1"/>
              <a:t>blaid</a:t>
            </a:r>
            <a:r>
              <a:rPr lang="en-GB" b="1" dirty="0"/>
              <a:t> ac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erbyn</a:t>
            </a:r>
            <a:r>
              <a:rPr lang="en-GB" b="1" dirty="0"/>
              <a:t> </a:t>
            </a:r>
            <a:r>
              <a:rPr lang="en-GB" b="1" dirty="0" err="1"/>
              <a:t>tyrbinau</a:t>
            </a:r>
            <a:r>
              <a:rPr lang="en-GB" b="1" dirty="0"/>
              <a:t> </a:t>
            </a:r>
            <a:r>
              <a:rPr lang="en-GB" b="1" dirty="0" err="1" smtClean="0"/>
              <a:t>gwynt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https://www.youtube.com/watch?v=X4W8l9Iv7c4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9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6423</TotalTime>
  <Words>797</Words>
  <Application>Microsoft Macintosh PowerPoint</Application>
  <PresentationFormat>On-screen Show (4:3)</PresentationFormat>
  <Paragraphs>104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Geneva CY</vt:lpstr>
      <vt:lpstr>Monotype Corsiva</vt:lpstr>
      <vt:lpstr>ＭＳ Ｐゴシック</vt:lpstr>
      <vt:lpstr>Arial</vt:lpstr>
      <vt:lpstr>Office Theme</vt:lpstr>
      <vt:lpstr>PowerPoint Presentation</vt:lpstr>
      <vt:lpstr>PowerPoint Presentation</vt:lpstr>
      <vt:lpstr>Cyfarwyddyd i’r athro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Ynni Gwynt</dc:title>
  <dc:creator>Bethan Davies</dc:creator>
  <cp:lastModifiedBy>Microsoft Office User</cp:lastModifiedBy>
  <cp:revision>61</cp:revision>
  <dcterms:created xsi:type="dcterms:W3CDTF">2013-03-05T11:13:33Z</dcterms:created>
  <dcterms:modified xsi:type="dcterms:W3CDTF">2015-11-26T15:53:00Z</dcterms:modified>
</cp:coreProperties>
</file>