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82" r:id="rId3"/>
    <p:sldId id="290" r:id="rId4"/>
    <p:sldId id="283" r:id="rId5"/>
    <p:sldId id="263" r:id="rId6"/>
    <p:sldId id="265" r:id="rId7"/>
    <p:sldId id="285" r:id="rId8"/>
    <p:sldId id="266" r:id="rId9"/>
    <p:sldId id="267" r:id="rId10"/>
    <p:sldId id="286" r:id="rId11"/>
    <p:sldId id="275" r:id="rId12"/>
    <p:sldId id="276" r:id="rId13"/>
    <p:sldId id="287" r:id="rId14"/>
    <p:sldId id="288" r:id="rId15"/>
    <p:sldId id="289" r:id="rId16"/>
    <p:sldId id="277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91EF"/>
    <a:srgbClr val="BB89A0"/>
    <a:srgbClr val="FC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/>
    <p:restoredTop sz="96911" autoAdjust="0"/>
  </p:normalViewPr>
  <p:slideViewPr>
    <p:cSldViewPr snapToGrid="0" snapToObjects="1">
      <p:cViewPr varScale="1">
        <p:scale>
          <a:sx n="149" d="100"/>
          <a:sy n="149" d="100"/>
        </p:scale>
        <p:origin x="1032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D3DF80D-ADC6-014A-BF3C-8F89E8F76BCE}" type="datetimeFigureOut">
              <a:rPr lang="en-US" smtClean="0"/>
              <a:pPr/>
              <a:t>11/25/15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8001A6A-9092-7F41-9E7D-6C91FEECF0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8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1A6A-9092-7F41-9E7D-6C91FEECF0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03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2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7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9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2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7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2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4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3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062FD1C-978F-B240-8233-FB97F689DE71}" type="datetimeFigureOut">
              <a:rPr lang="en-US" smtClean="0"/>
              <a:pPr/>
              <a:t>11/25/15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5395D6A-D1FB-9146-A844-01E44F9B4E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3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mPng9yGVWQ" TargetMode="Externa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AmSEeCFTR8" TargetMode="External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IST7XScPDk" TargetMode="External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hyperlink" Target="http://www.seia.org/policy/solar-technology/photovoltaic-solar-electric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5979"/>
            <a:ext cx="8229600" cy="1872581"/>
          </a:xfrm>
        </p:spPr>
        <p:txBody>
          <a:bodyPr tIns="0" bIns="0">
            <a:normAutofit fontScale="90000"/>
          </a:bodyPr>
          <a:lstStyle/>
          <a:p>
            <a:pPr lvl="0" algn="l"/>
            <a:r>
              <a:rPr lang="cy-GB" sz="1800" dirty="0" smtClean="0"/>
              <a:t>Ynni </a:t>
            </a:r>
            <a:r>
              <a:rPr lang="cy-GB" sz="1800" dirty="0"/>
              <a:t>solar </a:t>
            </a:r>
            <a:r>
              <a:rPr lang="cy-GB" sz="1800" dirty="0" smtClean="0"/>
              <a:t>yw un o’r ffurfiau glanaf a mwyaf </a:t>
            </a:r>
            <a:r>
              <a:rPr lang="cy-GB" sz="1800" dirty="0"/>
              <a:t>dibynadwy o ynni </a:t>
            </a:r>
            <a:r>
              <a:rPr lang="cy-GB" sz="1800" dirty="0" smtClean="0"/>
              <a:t>amgen </a:t>
            </a:r>
            <a:r>
              <a:rPr lang="cy-GB" sz="1800" dirty="0"/>
              <a:t>sydd ar </a:t>
            </a:r>
            <a:r>
              <a:rPr lang="cy-GB" sz="1800" dirty="0" smtClean="0"/>
              <a:t>gael. Mae’n bosib ei </a:t>
            </a:r>
            <a:r>
              <a:rPr lang="cy-GB" sz="1800" dirty="0"/>
              <a:t>ddefnyddio mewn </a:t>
            </a:r>
            <a:r>
              <a:rPr lang="cy-GB" sz="1800" dirty="0" smtClean="0"/>
              <a:t>sawl ffurf er </a:t>
            </a:r>
            <a:r>
              <a:rPr lang="cy-GB" sz="1800" dirty="0"/>
              <a:t>mwyn helpu i bweru eich </a:t>
            </a:r>
            <a:r>
              <a:rPr lang="cy-GB" sz="1800" dirty="0" smtClean="0"/>
              <a:t>cartref. Mae paneli ynni solar ffotofoltaidd yn troi </a:t>
            </a:r>
            <a:r>
              <a:rPr lang="cy-GB" sz="1800" dirty="0"/>
              <a:t>pelydrau'r haul yn drydan </a:t>
            </a:r>
            <a:r>
              <a:rPr lang="cy-GB" sz="1800" dirty="0" smtClean="0"/>
              <a:t>wrth gyffroi </a:t>
            </a:r>
            <a:r>
              <a:rPr lang="cy-GB" sz="1800" dirty="0"/>
              <a:t>electronau </a:t>
            </a:r>
            <a:r>
              <a:rPr lang="cy-GB" sz="1800" dirty="0" smtClean="0"/>
              <a:t>mewn </a:t>
            </a:r>
            <a:r>
              <a:rPr lang="cy-GB" sz="1800" dirty="0"/>
              <a:t>celloedd </a:t>
            </a:r>
            <a:r>
              <a:rPr lang="cy-GB" sz="1800" dirty="0" smtClean="0"/>
              <a:t>silicon gan ddefnyddio </a:t>
            </a:r>
            <a:r>
              <a:rPr lang="cy-GB" sz="1800" dirty="0"/>
              <a:t>ffotonau </a:t>
            </a:r>
            <a:r>
              <a:rPr lang="cy-GB" sz="1800" dirty="0" smtClean="0"/>
              <a:t>goleuni’r </a:t>
            </a:r>
            <a:r>
              <a:rPr lang="cy-GB" sz="1800" dirty="0"/>
              <a:t>haul. </a:t>
            </a:r>
            <a:r>
              <a:rPr lang="cy-GB" sz="1800" dirty="0" smtClean="0"/>
              <a:t/>
            </a:r>
            <a:br>
              <a:rPr lang="cy-GB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4870824" y="5674783"/>
            <a:ext cx="1273516" cy="9861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5882" y="3122103"/>
            <a:ext cx="478118" cy="344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Sut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mae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cael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ynni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o’r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haul?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27" y="2530055"/>
            <a:ext cx="5919546" cy="40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6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4mm_mo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" y="2653130"/>
            <a:ext cx="457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895600"/>
            <a:ext cx="121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dirty="0">
              <a:latin typeface="Arial" panose="020B0604020202020204" pitchFamily="34" charset="0"/>
            </a:endParaRPr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 rot="202803">
            <a:off x="5750825" y="3748635"/>
            <a:ext cx="2305455" cy="1950058"/>
          </a:xfrm>
          <a:custGeom>
            <a:avLst/>
            <a:gdLst>
              <a:gd name="T0" fmla="*/ 0 w 15886"/>
              <a:gd name="T1" fmla="*/ 0 h 21600"/>
              <a:gd name="T2" fmla="*/ 15886 w 15886"/>
              <a:gd name="T3" fmla="*/ 21600 h 21600"/>
            </a:gdLst>
            <a:ahLst/>
            <a:cxnLst/>
            <a:rect l="T0" t="T1" r="T2" b="T3"/>
            <a:pathLst>
              <a:path w="15886" h="21600">
                <a:moveTo>
                  <a:pt x="2286" y="0"/>
                </a:moveTo>
                <a:cubicBezTo>
                  <a:pt x="1024" y="0"/>
                  <a:pt x="0" y="1682"/>
                  <a:pt x="0" y="3757"/>
                </a:cubicBezTo>
                <a:lnTo>
                  <a:pt x="0" y="7513"/>
                </a:lnTo>
                <a:lnTo>
                  <a:pt x="-5714" y="9391"/>
                </a:lnTo>
                <a:lnTo>
                  <a:pt x="0" y="11270"/>
                </a:lnTo>
                <a:lnTo>
                  <a:pt x="0" y="17843"/>
                </a:lnTo>
                <a:cubicBezTo>
                  <a:pt x="0" y="19918"/>
                  <a:pt x="1024" y="21600"/>
                  <a:pt x="2286" y="21600"/>
                </a:cubicBezTo>
                <a:lnTo>
                  <a:pt x="13600" y="21600"/>
                </a:lnTo>
                <a:cubicBezTo>
                  <a:pt x="14863" y="21600"/>
                  <a:pt x="15886" y="19918"/>
                  <a:pt x="15886" y="17843"/>
                </a:cubicBezTo>
                <a:lnTo>
                  <a:pt x="15886" y="3757"/>
                </a:lnTo>
                <a:cubicBezTo>
                  <a:pt x="15886" y="1682"/>
                  <a:pt x="14863" y="0"/>
                  <a:pt x="13600" y="0"/>
                </a:cubicBezTo>
                <a:lnTo>
                  <a:pt x="2286" y="0"/>
                </a:lnTo>
                <a:close/>
                <a:moveTo>
                  <a:pt x="2286" y="0"/>
                </a:moveTo>
              </a:path>
            </a:pathLst>
          </a:custGeom>
          <a:solidFill>
            <a:schemeClr val="accent1">
              <a:alpha val="6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ADADAD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kern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Dangoswch</a:t>
            </a:r>
            <a:r>
              <a:rPr lang="en-US" kern="12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eich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canlyniadau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mewn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ffordd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kern="12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y </a:t>
            </a:r>
            <a:r>
              <a:rPr lang="en-US" kern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bydd</a:t>
            </a:r>
            <a:r>
              <a:rPr lang="en-US" kern="12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pawb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yn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endParaRPr lang="en-US" kern="1200" dirty="0" smtClean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pPr algn="ctr"/>
            <a:r>
              <a:rPr lang="en-US" kern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ei</a:t>
            </a:r>
            <a:r>
              <a:rPr lang="en-US" kern="12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kern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deall</a:t>
            </a:r>
            <a:r>
              <a:rPr lang="en-US" sz="14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Gweld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Golau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186" y="1493071"/>
            <a:ext cx="784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dirty="0">
                <a:latin typeface="Arial" panose="020B0604020202020204" pitchFamily="34" charset="0"/>
              </a:rPr>
              <a:t>Arbrofwch gyda cell </a:t>
            </a:r>
            <a:r>
              <a:rPr lang="cy-GB" sz="2400" dirty="0" smtClean="0">
                <a:latin typeface="Arial" panose="020B0604020202020204" pitchFamily="34" charset="0"/>
              </a:rPr>
              <a:t>ffotofoltäig. Cyswlltwch </a:t>
            </a:r>
            <a:r>
              <a:rPr lang="cy-GB" sz="2400" dirty="0">
                <a:latin typeface="Arial" panose="020B0604020202020204" pitchFamily="34" charset="0"/>
              </a:rPr>
              <a:t>y gell â modur, ffan neu olau </a:t>
            </a:r>
            <a:r>
              <a:rPr lang="cy-GB" sz="2400" dirty="0" smtClean="0">
                <a:latin typeface="Arial" panose="020B0604020202020204" pitchFamily="34" charset="0"/>
              </a:rPr>
              <a:t>LED. Cysylltwch </a:t>
            </a:r>
            <a:r>
              <a:rPr lang="cy-GB" sz="2400" dirty="0">
                <a:latin typeface="Arial" panose="020B0604020202020204" pitchFamily="34" charset="0"/>
              </a:rPr>
              <a:t>y gell â foltmedr a mesur y cynnyrch. </a:t>
            </a:r>
            <a:r>
              <a:rPr lang="cy-GB" sz="2400" dirty="0" smtClean="0">
                <a:latin typeface="Arial" panose="020B0604020202020204" pitchFamily="34" charset="0"/>
              </a:rPr>
              <a:t>Arbrofwch </a:t>
            </a:r>
            <a:r>
              <a:rPr lang="cy-GB" sz="2400" dirty="0">
                <a:latin typeface="Arial" panose="020B0604020202020204" pitchFamily="34" charset="0"/>
              </a:rPr>
              <a:t>drwy orchuddio rhannau o’r gell a chofnodwch y canlyniadau.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02" y="1497072"/>
            <a:ext cx="3048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" y="3900342"/>
            <a:ext cx="3048000" cy="2743200"/>
          </a:xfrm>
          <a:prstGeom prst="rect">
            <a:avLst/>
          </a:prstGeom>
        </p:spPr>
      </p:pic>
      <p:sp>
        <p:nvSpPr>
          <p:cNvPr id="5" name="AutoShape 6"/>
          <p:cNvSpPr>
            <a:spLocks/>
          </p:cNvSpPr>
          <p:nvPr/>
        </p:nvSpPr>
        <p:spPr bwMode="auto">
          <a:xfrm>
            <a:off x="3067249" y="1256556"/>
            <a:ext cx="2323353" cy="1822450"/>
          </a:xfrm>
          <a:prstGeom prst="wedgeEllipseCallout">
            <a:avLst>
              <a:gd name="adj1" fmla="val 24926"/>
              <a:gd name="adj2" fmla="val 59775"/>
            </a:avLst>
          </a:prstGeom>
          <a:solidFill>
            <a:schemeClr val="accent1">
              <a:alpha val="6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ADADAD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Dylunio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a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gwneud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anifail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â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rhan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symudol</a:t>
            </a: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</p:txBody>
      </p:sp>
      <p:sp>
        <p:nvSpPr>
          <p:cNvPr id="6" name="AutoShape 4"/>
          <p:cNvSpPr>
            <a:spLocks/>
          </p:cNvSpPr>
          <p:nvPr/>
        </p:nvSpPr>
        <p:spPr bwMode="auto">
          <a:xfrm>
            <a:off x="398182" y="1148163"/>
            <a:ext cx="2315882" cy="2039237"/>
          </a:xfrm>
          <a:prstGeom prst="wedgeEllipseCallout">
            <a:avLst>
              <a:gd name="adj1" fmla="val 61324"/>
              <a:gd name="adj2" fmla="val 53783"/>
            </a:avLst>
          </a:prstGeom>
          <a:solidFill>
            <a:schemeClr val="accent1">
              <a:alpha val="6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ADADAD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 kern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Dylunio</a:t>
            </a:r>
            <a:r>
              <a:rPr lang="en-US" sz="2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20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a </a:t>
            </a:r>
            <a:r>
              <a:rPr lang="en-US" sz="20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gwneud</a:t>
            </a:r>
            <a:r>
              <a:rPr lang="en-US" sz="20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cwch</a:t>
            </a:r>
            <a:r>
              <a:rPr lang="en-US" sz="20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</a:p>
        </p:txBody>
      </p:sp>
      <p:sp>
        <p:nvSpPr>
          <p:cNvPr id="7" name="AutoShape 3"/>
          <p:cNvSpPr>
            <a:spLocks/>
          </p:cNvSpPr>
          <p:nvPr/>
        </p:nvSpPr>
        <p:spPr bwMode="auto">
          <a:xfrm>
            <a:off x="2701838" y="4182356"/>
            <a:ext cx="2448112" cy="2179171"/>
          </a:xfrm>
          <a:prstGeom prst="wedgeEllipseCallout">
            <a:avLst>
              <a:gd name="adj1" fmla="val 29264"/>
              <a:gd name="adj2" fmla="val -61794"/>
            </a:avLst>
          </a:prstGeom>
          <a:solidFill>
            <a:schemeClr val="accent1">
              <a:alpha val="6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ADADAD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4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</a:rPr>
              <a:t>Dylunio</a:t>
            </a:r>
            <a:r>
              <a:rPr lang="en-US" sz="24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</a:rPr>
              <a:t> a </a:t>
            </a:r>
            <a:r>
              <a:rPr lang="en-US" sz="24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</a:rPr>
              <a:t>gwneud</a:t>
            </a:r>
            <a:r>
              <a:rPr lang="en-US" sz="24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</a:rPr>
              <a:t> car</a:t>
            </a:r>
            <a:r>
              <a:rPr lang="en-US" sz="18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</a:rPr>
              <a:t> </a:t>
            </a:r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5884287" y="4531504"/>
            <a:ext cx="2397312" cy="1731169"/>
          </a:xfrm>
          <a:prstGeom prst="wedgeEllipseCallout">
            <a:avLst>
              <a:gd name="adj1" fmla="val -53528"/>
              <a:gd name="adj2" fmla="val -79586"/>
            </a:avLst>
          </a:prstGeom>
          <a:solidFill>
            <a:schemeClr val="accent1">
              <a:alpha val="6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ADADAD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Dylunio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a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gwneud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blodyn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sy</a:t>
            </a:r>
            <a:r>
              <a:rPr lang="ja-JP" altLang="en-US" sz="2000" dirty="0">
                <a:solidFill>
                  <a:srgbClr val="FFFFFF"/>
                </a:solidFill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en-US" altLang="ja-JP" sz="2000" dirty="0">
                <a:solidFill>
                  <a:srgbClr val="FFFFFF"/>
                </a:solidFill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n </a:t>
            </a:r>
            <a:r>
              <a:rPr lang="en-US" altLang="ja-JP" sz="2000" dirty="0" err="1">
                <a:solidFill>
                  <a:srgbClr val="FFFFFF"/>
                </a:solidFill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tyfu</a:t>
            </a: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182" y="3324178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</a:rPr>
              <a:t>Defnyddio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</a:rPr>
              <a:t>celloedd</a:t>
            </a:r>
            <a:r>
              <a:rPr lang="en-US" sz="2800" dirty="0" smtClean="0">
                <a:latin typeface="Arial" panose="020B0604020202020204" pitchFamily="34" charset="0"/>
              </a:rPr>
              <a:t> solar </a:t>
            </a:r>
            <a:r>
              <a:rPr lang="en-US" sz="2800" dirty="0" err="1" smtClean="0">
                <a:latin typeface="Arial" panose="020B0604020202020204" pitchFamily="34" charset="0"/>
              </a:rPr>
              <a:t>wrth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</a:rPr>
              <a:t>ddylunio</a:t>
            </a:r>
            <a:r>
              <a:rPr lang="en-US" sz="2800" dirty="0" smtClean="0">
                <a:latin typeface="Arial" panose="020B0604020202020204" pitchFamily="34" charset="0"/>
              </a:rPr>
              <a:t> a </a:t>
            </a:r>
            <a:r>
              <a:rPr lang="en-US" sz="2800" dirty="0" err="1" smtClean="0">
                <a:latin typeface="Arial" panose="020B0604020202020204" pitchFamily="34" charset="0"/>
              </a:rPr>
              <a:t>gwneud</a:t>
            </a:r>
            <a:r>
              <a:rPr lang="en-US" sz="2800" dirty="0" smtClean="0">
                <a:latin typeface="Arial" panose="020B0604020202020204" pitchFamily="34" charset="0"/>
              </a:rPr>
              <a:t>!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Defnyddio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Celloedd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Solar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842460"/>
            <a:ext cx="8551568" cy="4810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0766" y="5709957"/>
            <a:ext cx="65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Arbrofion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https://www.youtube.com/watch?v=smPng9yGVWQ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2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1154268"/>
            <a:ext cx="8615966" cy="48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5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1154268"/>
            <a:ext cx="8615966" cy="484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18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70" y="568056"/>
            <a:ext cx="6091707" cy="57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41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374631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Celloedd </a:t>
            </a:r>
            <a:r>
              <a:rPr lang="cy-GB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ffotofoltäig</a:t>
            </a:r>
            <a:r>
              <a:rPr lang="cy-GB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yw’r enw ar gelloedd solar sy</a:t>
            </a:r>
            <a:r>
              <a:rPr lang="cy-GB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n cynhyrchu trydan.</a:t>
            </a:r>
          </a:p>
          <a:p>
            <a:endParaRPr lang="cy-GB" dirty="0" smtClean="0"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  <a:p>
            <a:r>
              <a:rPr lang="cy-GB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Mae trydan yn cael ei fesur mewn Watiau (</a:t>
            </a:r>
            <a:r>
              <a:rPr lang="cy-GB" i="1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Watts</a:t>
            </a:r>
            <a:r>
              <a:rPr lang="cy-GB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)</a:t>
            </a:r>
          </a:p>
          <a:p>
            <a:r>
              <a:rPr lang="cy-GB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Mae 1000 wat yn cyfateb i 1 Cilowat (</a:t>
            </a:r>
            <a:r>
              <a:rPr lang="cy-GB" i="1" dirty="0" err="1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Kilowatt</a:t>
            </a:r>
            <a:r>
              <a:rPr lang="cy-GB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)</a:t>
            </a:r>
          </a:p>
          <a:p>
            <a:endParaRPr lang="cy-GB" dirty="0" smtClean="0"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  <a:p>
            <a:r>
              <a:rPr lang="cy-GB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Mae</a:t>
            </a:r>
            <a:r>
              <a:rPr lang="cy-GB" altLang="ja-JP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r celloedd hyn yn gallu cynhyrchu hyd at </a:t>
            </a:r>
            <a:r>
              <a:rPr lang="cy-GB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13 Cilowat o drydan (</a:t>
            </a:r>
            <a:r>
              <a:rPr lang="cy-GB" i="1" dirty="0" err="1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Kilowatts</a:t>
            </a:r>
            <a:r>
              <a:rPr lang="cy-GB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)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560097" y="3619500"/>
            <a:ext cx="8143875" cy="2451100"/>
          </a:xfrm>
          <a:prstGeom prst="cloudCallout">
            <a:avLst>
              <a:gd name="adj1" fmla="val -58783"/>
              <a:gd name="adj2" fmla="val 571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Munud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i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feddwl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!</a:t>
            </a:r>
          </a:p>
          <a:p>
            <a:pPr algn="ctr"/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pPr algn="ctr"/>
            <a:r>
              <a:rPr lang="cy-GB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Pryd byddan </a:t>
            </a:r>
            <a:r>
              <a:rPr lang="cy-GB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nhw</a:t>
            </a:r>
            <a:r>
              <a:rPr lang="cy-GB" altLang="ja-JP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dirty="0" err="1" smtClean="0">
                <a:solidFill>
                  <a:srgbClr val="000000"/>
                </a:solidFill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n</a:t>
            </a:r>
            <a:r>
              <a:rPr lang="cy-GB" altLang="ja-JP" dirty="0" smtClean="0">
                <a:solidFill>
                  <a:srgbClr val="000000"/>
                </a:solidFill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 cynhyrchu’r mwyafswm o drydan?</a:t>
            </a:r>
          </a:p>
          <a:p>
            <a:pPr algn="ctr"/>
            <a:r>
              <a:rPr lang="cy-GB" dirty="0" smtClean="0">
                <a:solidFill>
                  <a:srgbClr val="000000"/>
                </a:solidFill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Pryd byddan nhw</a:t>
            </a:r>
            <a:r>
              <a:rPr lang="cy-GB" altLang="ja-JP" dirty="0" smtClean="0">
                <a:solidFill>
                  <a:srgbClr val="000000"/>
                </a:solidFill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dirty="0" smtClean="0">
                <a:solidFill>
                  <a:srgbClr val="000000"/>
                </a:solidFill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n cynhyrchu’r lleiafswm o drydan?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Heulwen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Haf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20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657686"/>
              </p:ext>
            </p:extLst>
          </p:nvPr>
        </p:nvGraphicFramePr>
        <p:xfrm>
          <a:off x="1374585" y="2305470"/>
          <a:ext cx="6281272" cy="4154502"/>
        </p:xfrm>
        <a:graphic>
          <a:graphicData uri="http://schemas.openxmlformats.org/drawingml/2006/table">
            <a:tbl>
              <a:tblPr/>
              <a:tblGrid>
                <a:gridCol w="3140636"/>
                <a:gridCol w="3140636"/>
              </a:tblGrid>
              <a:tr h="463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明朝 ProN W3" charset="0"/>
                          <a:cs typeface="Arial" panose="020B0604020202020204" pitchFamily="34" charset="0"/>
                          <a:sym typeface="Geneva CY" charset="0"/>
                        </a:rPr>
                        <a:t>Wat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明朝 ProN W3" charset="0"/>
                          <a:cs typeface="Arial" panose="020B0604020202020204" pitchFamily="34" charset="0"/>
                          <a:sym typeface="Geneva CY" charset="0"/>
                        </a:rPr>
                        <a:t> (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明朝 ProN W3" charset="0"/>
                          <a:cs typeface="Arial" panose="020B0604020202020204" pitchFamily="34" charset="0"/>
                          <a:sym typeface="Geneva CY" charset="0"/>
                        </a:rPr>
                        <a:t>Watt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明朝 ProN W3" charset="0"/>
                          <a:cs typeface="Arial" panose="020B0604020202020204" pitchFamily="34" charset="0"/>
                          <a:sym typeface="Geneva CY" charset="0"/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明朝 ProN W3" charset="0"/>
                          <a:cs typeface="Arial" panose="020B0604020202020204" pitchFamily="34" charset="0"/>
                          <a:sym typeface="Geneva CY" charset="0"/>
                        </a:rPr>
                        <a:t>Cilowat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明朝 ProN W3" charset="0"/>
                          <a:cs typeface="Arial" panose="020B0604020202020204" pitchFamily="34" charset="0"/>
                          <a:sym typeface="Geneva CY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明朝 ProN W3" charset="0"/>
                          <a:cs typeface="Arial" panose="020B0604020202020204" pitchFamily="34" charset="0"/>
                          <a:sym typeface="Geneva CY" charset="0"/>
                        </a:rPr>
                        <a:t>(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明朝 ProN W3" charset="0"/>
                          <a:cs typeface="Arial" panose="020B0604020202020204" pitchFamily="34" charset="0"/>
                          <a:sym typeface="Geneva CY" charset="0"/>
                        </a:rPr>
                        <a:t>Kilowatt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明朝 ProN W3" charset="0"/>
                          <a:cs typeface="Arial" panose="020B0604020202020204" pitchFamily="34" charset="0"/>
                          <a:sym typeface="Geneva CY" charset="0"/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4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ヒラギノ明朝 ProN W3" charset="0"/>
                          <a:cs typeface="ヒラギノ明朝 ProN W3" charset="0"/>
                          <a:sym typeface="Palatino" charset="0"/>
                        </a:rPr>
                        <a:t>1000 w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ヒラギノ明朝 ProN W3" charset="0"/>
                          <a:cs typeface="ヒラギノ明朝 ProN W3" charset="0"/>
                          <a:sym typeface="Palatino" charset="0"/>
                        </a:rPr>
                        <a:t>1 Kw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6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ヒラギノ明朝 ProN W3" charset="0"/>
                        <a:cs typeface="ヒラギノ明朝 ProN W3" charset="0"/>
                        <a:sym typeface="Palatino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ヒラギノ明朝 ProN W3" charset="0"/>
                          <a:cs typeface="ヒラギノ明朝 ProN W3" charset="0"/>
                          <a:sym typeface="Palatino" charset="0"/>
                        </a:rPr>
                        <a:t>2 Kw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ヒラギノ明朝 ProN W3" charset="0"/>
                          <a:cs typeface="ヒラギノ明朝 ProN W3" charset="0"/>
                          <a:sym typeface="Palatino" charset="0"/>
                        </a:rPr>
                        <a:t>2 5000 w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ヒラギノ明朝 ProN W3" charset="0"/>
                        <a:cs typeface="ヒラギノ明朝 ProN W3" charset="0"/>
                        <a:sym typeface="Palatino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ヒラギノ明朝 ProN W3" charset="0"/>
                          <a:cs typeface="ヒラギノ明朝 ProN W3" charset="0"/>
                          <a:sym typeface="Palatino" charset="0"/>
                        </a:rPr>
                        <a:t>4000 w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ヒラギノ明朝 ProN W3" charset="0"/>
                        <a:cs typeface="ヒラギノ明朝 ProN W3" charset="0"/>
                        <a:sym typeface="Palatino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ヒラギノ明朝 ProN W3" charset="0"/>
                        <a:cs typeface="ヒラギノ明朝 ProN W3" charset="0"/>
                        <a:sym typeface="Palatino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ヒラギノ明朝 ProN W3" charset="0"/>
                          <a:cs typeface="ヒラギノ明朝 ProN W3" charset="0"/>
                          <a:sym typeface="Palatino" charset="0"/>
                        </a:rPr>
                        <a:t>5.5 Kw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ヒラギノ明朝 ProN W3" charset="0"/>
                          <a:cs typeface="ヒラギノ明朝 ProN W3" charset="0"/>
                          <a:sym typeface="Palatino" charset="0"/>
                        </a:rPr>
                        <a:t>8700 w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ヒラギノ明朝 ProN W3" charset="0"/>
                        <a:cs typeface="ヒラギノ明朝 ProN W3" charset="0"/>
                        <a:sym typeface="Palatino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0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ヒラギノ明朝 ProN W3" charset="0"/>
                        <a:cs typeface="ヒラギノ明朝 ProN W3" charset="0"/>
                        <a:sym typeface="Palatino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ヒラギノ明朝 ProN W3" charset="0"/>
                          <a:cs typeface="ヒラギノ明朝 ProN W3" charset="0"/>
                          <a:sym typeface="Palatino" charset="0"/>
                        </a:rPr>
                        <a:t>6 Kw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ヒラギノ明朝 ProN W3" charset="0"/>
                          <a:cs typeface="ヒラギノ明朝 ProN W3" charset="0"/>
                          <a:sym typeface="Palatino" charset="0"/>
                        </a:rPr>
                        <a:t>9000 w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ヒラギノ明朝 ProN W3" charset="0"/>
                        <a:cs typeface="ヒラギノ明朝 ProN W3" charset="0"/>
                        <a:sym typeface="Palatino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ヒラギノ明朝 ProN W3" charset="0"/>
                        <a:cs typeface="ヒラギノ明朝 ProN W3" charset="0"/>
                        <a:sym typeface="Palatino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49E3"/>
                        </a:buClr>
                        <a:buSzPct val="100000"/>
                        <a:buFont typeface="Palatino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ヒラギノ明朝 ProN W3" charset="0"/>
                          <a:cs typeface="ヒラギノ明朝 ProN W3" charset="0"/>
                          <a:sym typeface="Palatino" charset="0"/>
                        </a:rPr>
                        <a:t>9.5 Kw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DAD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1566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Mae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trydan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yn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cael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ei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fesur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mewn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Watiau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(</a:t>
            </a:r>
            <a:r>
              <a:rPr lang="en-US" i="1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Watts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)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Mae 1000 </a:t>
            </a:r>
            <a:r>
              <a:rPr lang="en-US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wat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yn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cyfateb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i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1 </a:t>
            </a:r>
            <a:r>
              <a:rPr lang="en-US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Cilowat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(</a:t>
            </a:r>
            <a:r>
              <a:rPr lang="en-US" i="1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Kilowatt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)</a:t>
            </a:r>
          </a:p>
          <a:p>
            <a:pPr algn="ctr"/>
            <a:r>
              <a:rPr lang="en-US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Llenwch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y </a:t>
            </a:r>
            <a:r>
              <a:rPr lang="en-US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tabl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.</a:t>
            </a:r>
            <a:endParaRPr lang="en-US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Faint?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50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42623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 dirty="0" smtClean="0">
                <a:ea typeface="ＭＳ Ｐゴシック" charset="0"/>
                <a:sym typeface="Geneva CY" charset="0"/>
              </a:rPr>
              <a:t>Arbrofwch gyda chelloedd solar a sut gallwn ni eu defnyddio yn ein gwaith Dylunio a Thechnoleg yn lle batris.</a:t>
            </a:r>
          </a:p>
          <a:p>
            <a:pPr marL="0" indent="0">
              <a:buNone/>
            </a:pPr>
            <a:endParaRPr lang="cy-GB" sz="2400" dirty="0" smtClean="0"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r>
              <a:rPr lang="cy-GB" sz="2400" dirty="0" smtClean="0">
                <a:ea typeface="ＭＳ Ｐゴシック" charset="0"/>
                <a:sym typeface="Geneva CY" charset="0"/>
              </a:rPr>
              <a:t>Defnyddiwch nhw i greu golau - tŷ gwydr, tortsh, golau theatr, lamp plentyn a.y.b.</a:t>
            </a:r>
          </a:p>
          <a:p>
            <a:pPr marL="0" indent="0">
              <a:buNone/>
            </a:pPr>
            <a:endParaRPr lang="cy-GB" sz="2400" dirty="0" smtClean="0"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r>
              <a:rPr lang="cy-GB" sz="2400" dirty="0" smtClean="0">
                <a:ea typeface="ＭＳ Ｐゴシック" charset="0"/>
                <a:sym typeface="Geneva CY" charset="0"/>
              </a:rPr>
              <a:t>Defnyddiwch nhw gyda system gerau - cwch yn teithio </a:t>
            </a:r>
            <a:r>
              <a:rPr lang="cy-GB" sz="2400" dirty="0" err="1" smtClean="0">
                <a:ea typeface="ＭＳ Ｐゴシック" charset="0"/>
                <a:sym typeface="Geneva CY" charset="0"/>
              </a:rPr>
              <a:t>drwy</a:t>
            </a:r>
            <a:r>
              <a:rPr lang="cy-GB" sz="2400" dirty="0" err="1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2400" dirty="0" err="1" smtClean="0">
                <a:ea typeface="Geneva CY" charset="0"/>
                <a:cs typeface="Arial" panose="020B0604020202020204" pitchFamily="34" charset="0"/>
                <a:sym typeface="Geneva CY" charset="0"/>
              </a:rPr>
              <a:t>r</a:t>
            </a:r>
            <a:r>
              <a:rPr lang="cy-GB" altLang="ja-JP" sz="2400" dirty="0" smtClean="0">
                <a:ea typeface="Geneva CY" charset="0"/>
                <a:cs typeface="Arial" panose="020B0604020202020204" pitchFamily="34" charset="0"/>
                <a:sym typeface="Geneva CY" charset="0"/>
              </a:rPr>
              <a:t> dŵr, car rasio, iâr fach yr haf yn symud ei hadenydd, blodyn yn tyfu, tegan yn symud, a.y.b.</a:t>
            </a:r>
          </a:p>
          <a:p>
            <a:pPr marL="0" indent="0">
              <a:buNone/>
            </a:pPr>
            <a:endParaRPr lang="en-US" sz="2400" dirty="0">
              <a:ea typeface="Geneva CY" charset="0"/>
              <a:cs typeface="Arial" panose="020B0604020202020204" pitchFamily="34" charset="0"/>
              <a:sym typeface="Geneva CY" charset="0"/>
            </a:endParaRPr>
          </a:p>
          <a:p>
            <a:pPr marL="0" indent="0">
              <a:buNone/>
            </a:pPr>
            <a:r>
              <a:rPr lang="en-US" sz="2400" dirty="0">
                <a:ea typeface="Geneva CY" charset="0"/>
                <a:cs typeface="Arial" panose="020B0604020202020204" pitchFamily="34" charset="0"/>
                <a:sym typeface="Geneva CY" charset="0"/>
              </a:rPr>
              <a:t> 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Dylunio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a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Gwneud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09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8381"/>
            <a:ext cx="8229600" cy="3783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 b="1" dirty="0" smtClean="0">
                <a:ea typeface="ＭＳ Ｐゴシック" charset="0"/>
                <a:sym typeface="Geneva CY" charset="0"/>
              </a:rPr>
              <a:t>Gwerthuso</a:t>
            </a:r>
          </a:p>
          <a:p>
            <a:pPr marL="0" indent="0">
              <a:buNone/>
            </a:pPr>
            <a:endParaRPr lang="cy-GB" sz="2400" dirty="0" smtClean="0"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r>
              <a:rPr lang="cy-GB" sz="2400" dirty="0" smtClean="0">
                <a:ea typeface="ＭＳ Ｐゴシック" charset="0"/>
                <a:sym typeface="Geneva CY" charset="0"/>
              </a:rPr>
              <a:t>Disgrifiwch eich dyluniad.</a:t>
            </a:r>
          </a:p>
          <a:p>
            <a:pPr marL="0" indent="0">
              <a:buNone/>
            </a:pPr>
            <a:r>
              <a:rPr lang="cy-GB" sz="2400" dirty="0" smtClean="0">
                <a:ea typeface="ＭＳ Ｐゴシック" charset="0"/>
                <a:sym typeface="Geneva CY" charset="0"/>
              </a:rPr>
              <a:t>Disgrifiwch sut defnyddioch </a:t>
            </a:r>
            <a:r>
              <a:rPr lang="cy-GB" sz="2400" dirty="0" err="1" smtClean="0">
                <a:ea typeface="ＭＳ Ｐゴシック" charset="0"/>
                <a:sym typeface="Geneva CY" charset="0"/>
              </a:rPr>
              <a:t>chi’r</a:t>
            </a:r>
            <a:r>
              <a:rPr lang="cy-GB" sz="2400" dirty="0" smtClean="0">
                <a:ea typeface="ＭＳ Ｐゴシック" charset="0"/>
                <a:sym typeface="Geneva CY" charset="0"/>
              </a:rPr>
              <a:t> celloedd solar.</a:t>
            </a:r>
          </a:p>
          <a:p>
            <a:pPr marL="0" indent="0">
              <a:buNone/>
            </a:pPr>
            <a:r>
              <a:rPr lang="cy-GB" sz="2400" dirty="0" smtClean="0">
                <a:ea typeface="ＭＳ Ｐゴシック" charset="0"/>
                <a:sym typeface="Geneva CY" charset="0"/>
              </a:rPr>
              <a:t>A ydy</a:t>
            </a:r>
            <a:r>
              <a:rPr lang="cy-GB" altLang="ja-JP" sz="2400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2400" dirty="0" smtClean="0">
                <a:ea typeface="Geneva CY" charset="0"/>
                <a:cs typeface="Arial" panose="020B0604020202020204" pitchFamily="34" charset="0"/>
                <a:sym typeface="Geneva CY" charset="0"/>
              </a:rPr>
              <a:t>r celloedd solar yn effeithiol iawn, yn effeithiol, neu ddim yn effeithiol?</a:t>
            </a:r>
          </a:p>
          <a:p>
            <a:pPr marL="0" indent="0">
              <a:buNone/>
            </a:pPr>
            <a:r>
              <a:rPr lang="cy-GB" sz="2400" dirty="0" smtClean="0">
                <a:ea typeface="Geneva CY" charset="0"/>
                <a:cs typeface="Arial" panose="020B0604020202020204" pitchFamily="34" charset="0"/>
                <a:sym typeface="Geneva CY" charset="0"/>
              </a:rPr>
              <a:t>A allech chi fod wedi gwella</a:t>
            </a:r>
            <a:r>
              <a:rPr lang="cy-GB" sz="2400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2400" dirty="0" smtClean="0">
                <a:ea typeface="Geneva CY" charset="0"/>
                <a:cs typeface="Arial" panose="020B0604020202020204" pitchFamily="34" charset="0"/>
                <a:sym typeface="Geneva CY" charset="0"/>
              </a:rPr>
              <a:t>r cynnyrch?</a:t>
            </a:r>
          </a:p>
          <a:p>
            <a:pPr marL="0" indent="0">
              <a:buNone/>
            </a:pPr>
            <a:r>
              <a:rPr lang="cy-GB" sz="2400" dirty="0" smtClean="0">
                <a:ea typeface="Geneva CY" charset="0"/>
                <a:cs typeface="Arial" panose="020B0604020202020204" pitchFamily="34" charset="0"/>
                <a:sym typeface="Geneva CY" charset="0"/>
              </a:rPr>
              <a:t>Sut?</a:t>
            </a:r>
          </a:p>
          <a:p>
            <a:pPr marL="0" indent="0">
              <a:buNone/>
            </a:pPr>
            <a:endParaRPr lang="en-US" sz="2400" dirty="0">
              <a:ea typeface="Geneva CY" charset="0"/>
              <a:cs typeface="Arial" panose="020B0604020202020204" pitchFamily="34" charset="0"/>
              <a:sym typeface="Geneva CY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Dylunio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a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Gwneud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4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700525"/>
            <a:ext cx="8551569" cy="4810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0766" y="5568022"/>
            <a:ext cx="651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Celloedd</a:t>
            </a:r>
            <a:r>
              <a:rPr lang="en-GB" b="1" dirty="0"/>
              <a:t> </a:t>
            </a:r>
            <a:r>
              <a:rPr lang="en-GB" b="1" dirty="0" err="1" smtClean="0"/>
              <a:t>ffotofoltäig</a:t>
            </a:r>
            <a:r>
              <a:rPr lang="en-GB" dirty="0" smtClean="0"/>
              <a:t>: </a:t>
            </a:r>
            <a:r>
              <a:rPr lang="en-GB" dirty="0">
                <a:hlinkClick r:id="rId3"/>
              </a:rPr>
              <a:t>https://www.youtube.com/watch?v=uAmSEeCFTR8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65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261"/>
            <a:ext cx="8229600" cy="27914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 dirty="0" smtClean="0">
                <a:ea typeface="ＭＳ Ｐゴシック" charset="0"/>
                <a:sym typeface="Geneva CY" charset="0"/>
              </a:rPr>
              <a:t>Mae celloedd solar yn cael eu defnyddio i dwymo dŵr.</a:t>
            </a:r>
          </a:p>
          <a:p>
            <a:pPr marL="0" indent="0">
              <a:buNone/>
            </a:pPr>
            <a:endParaRPr lang="cy-GB" sz="2400" dirty="0" smtClean="0"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r>
              <a:rPr lang="cy-GB" sz="2400" dirty="0" smtClean="0">
                <a:ea typeface="ＭＳ Ｐゴシック" charset="0"/>
                <a:sym typeface="Geneva CY" charset="0"/>
              </a:rPr>
              <a:t>Mae celloedd yn cael eu rhoi ar do adeilad.</a:t>
            </a:r>
          </a:p>
          <a:p>
            <a:pPr marL="0" indent="0">
              <a:buNone/>
            </a:pPr>
            <a:r>
              <a:rPr lang="cy-GB" sz="2400" dirty="0" smtClean="0">
                <a:ea typeface="ＭＳ Ｐゴシック" charset="0"/>
                <a:sym typeface="Geneva CY" charset="0"/>
              </a:rPr>
              <a:t>Mae pwmp yn cael ei gysylltu â switsh rheoli.</a:t>
            </a:r>
          </a:p>
          <a:p>
            <a:pPr marL="0" indent="0">
              <a:buNone/>
            </a:pPr>
            <a:r>
              <a:rPr lang="cy-GB" sz="2400" dirty="0" smtClean="0">
                <a:ea typeface="ＭＳ Ｐゴシック" charset="0"/>
                <a:sym typeface="Geneva CY" charset="0"/>
              </a:rPr>
              <a:t>Hefyd mae tanc dŵr twym neu silindr dŵr twym â choil ynddo. </a:t>
            </a:r>
          </a:p>
          <a:p>
            <a:pPr marL="0" indent="0">
              <a:buNone/>
            </a:pPr>
            <a:endParaRPr lang="cy-GB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Celloedd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Solar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31" y="1249464"/>
            <a:ext cx="8197938" cy="4918254"/>
          </a:xfrm>
        </p:spPr>
        <p:txBody>
          <a:bodyPr>
            <a:noAutofit/>
          </a:bodyPr>
          <a:lstStyle/>
          <a:p>
            <a:pPr algn="l"/>
            <a:r>
              <a:rPr lang="en-GB" sz="2000" dirty="0"/>
              <a:t>Mae </a:t>
            </a:r>
            <a:r>
              <a:rPr lang="en-GB" sz="2000" dirty="0" err="1"/>
              <a:t>yna</a:t>
            </a:r>
            <a:r>
              <a:rPr lang="en-GB" sz="2000" dirty="0"/>
              <a:t> </a:t>
            </a:r>
            <a:r>
              <a:rPr lang="en-GB" sz="2000" dirty="0" err="1"/>
              <a:t>ddwy</a:t>
            </a:r>
            <a:r>
              <a:rPr lang="en-GB" sz="2000" dirty="0"/>
              <a:t> </a:t>
            </a:r>
            <a:r>
              <a:rPr lang="en-GB" sz="2000" dirty="0" err="1"/>
              <a:t>dechnoleg</a:t>
            </a:r>
            <a:r>
              <a:rPr lang="en-GB" sz="2000" dirty="0"/>
              <a:t> </a:t>
            </a:r>
            <a:r>
              <a:rPr lang="en-GB" sz="2000" dirty="0" err="1"/>
              <a:t>sy’n</a:t>
            </a:r>
            <a:r>
              <a:rPr lang="en-GB" sz="2000" dirty="0"/>
              <a:t> </a:t>
            </a:r>
            <a:r>
              <a:rPr lang="en-GB" sz="2000" dirty="0" err="1"/>
              <a:t>addas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ddefnyddio</a:t>
            </a:r>
            <a:r>
              <a:rPr lang="en-GB" sz="2000" dirty="0"/>
              <a:t> </a:t>
            </a:r>
            <a:r>
              <a:rPr lang="en-GB" sz="2000" dirty="0" err="1"/>
              <a:t>egni’r</a:t>
            </a:r>
            <a:r>
              <a:rPr lang="en-GB" sz="2000" dirty="0"/>
              <a:t> haul. </a:t>
            </a:r>
            <a:r>
              <a:rPr lang="en-GB" sz="2000" dirty="0" err="1"/>
              <a:t>Mae’r</a:t>
            </a:r>
            <a:r>
              <a:rPr lang="en-GB" sz="2000" dirty="0"/>
              <a:t> </a:t>
            </a:r>
            <a:r>
              <a:rPr lang="en-GB" sz="2000" dirty="0" err="1"/>
              <a:t>ddwy</a:t>
            </a:r>
            <a:r>
              <a:rPr lang="en-GB" sz="2000" dirty="0"/>
              <a:t> </a:t>
            </a:r>
            <a:r>
              <a:rPr lang="en-GB" sz="2000" dirty="0" err="1"/>
              <a:t>yn</a:t>
            </a:r>
            <a:r>
              <a:rPr lang="en-GB" sz="2000" dirty="0"/>
              <a:t> </a:t>
            </a:r>
            <a:r>
              <a:rPr lang="en-GB" sz="2000" dirty="0" err="1"/>
              <a:t>cynnwys</a:t>
            </a:r>
            <a:r>
              <a:rPr lang="en-GB" sz="2000" dirty="0"/>
              <a:t> </a:t>
            </a:r>
            <a:r>
              <a:rPr lang="en-GB" sz="2000" dirty="0" err="1"/>
              <a:t>paneli</a:t>
            </a:r>
            <a:r>
              <a:rPr lang="en-GB" sz="2000" dirty="0"/>
              <a:t> </a:t>
            </a:r>
            <a:r>
              <a:rPr lang="en-GB" sz="2000" dirty="0" err="1"/>
              <a:t>ar</a:t>
            </a:r>
            <a:r>
              <a:rPr lang="en-GB" sz="2000" dirty="0"/>
              <a:t> </a:t>
            </a:r>
            <a:r>
              <a:rPr lang="en-GB" sz="2000" dirty="0" err="1"/>
              <a:t>doeon</a:t>
            </a:r>
            <a:r>
              <a:rPr lang="en-GB" sz="2000" dirty="0"/>
              <a:t>, felly </a:t>
            </a:r>
            <a:r>
              <a:rPr lang="en-GB" sz="2000" dirty="0" err="1"/>
              <a:t>mae’n</a:t>
            </a:r>
            <a:r>
              <a:rPr lang="en-GB" sz="2000" dirty="0"/>
              <a:t> </a:t>
            </a:r>
            <a:r>
              <a:rPr lang="en-GB" sz="2000" dirty="0" err="1"/>
              <a:t>hawdd</a:t>
            </a:r>
            <a:r>
              <a:rPr lang="en-GB" sz="2000" dirty="0"/>
              <a:t> </a:t>
            </a:r>
            <a:r>
              <a:rPr lang="en-GB" sz="2000" dirty="0" err="1"/>
              <a:t>cymhlethu</a:t>
            </a:r>
            <a:r>
              <a:rPr lang="en-GB" sz="2000" dirty="0"/>
              <a:t> </a:t>
            </a:r>
            <a:r>
              <a:rPr lang="en-GB" sz="2000" dirty="0" err="1"/>
              <a:t>rhyngddynt</a:t>
            </a:r>
            <a:r>
              <a:rPr lang="en-GB" sz="2000" dirty="0"/>
              <a:t>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GB" sz="2000" b="1" u="sng" dirty="0"/>
              <a:t>Solar </a:t>
            </a:r>
            <a:r>
              <a:rPr lang="en-GB" sz="2000" b="1" u="sng" dirty="0" err="1"/>
              <a:t>ffotofoltäig</a:t>
            </a:r>
            <a:r>
              <a:rPr lang="en-GB" sz="2000" b="1" u="sng" dirty="0"/>
              <a:t>, </a:t>
            </a:r>
            <a:r>
              <a:rPr lang="en-GB" sz="2000" dirty="0" err="1"/>
              <a:t>neu</a:t>
            </a:r>
            <a:r>
              <a:rPr lang="en-GB" sz="2000" dirty="0"/>
              <a:t> </a:t>
            </a:r>
            <a:r>
              <a:rPr lang="en-GB" sz="2000" i="1" dirty="0" err="1"/>
              <a:t>trydan</a:t>
            </a:r>
            <a:r>
              <a:rPr lang="en-GB" sz="2000" i="1" dirty="0"/>
              <a:t> solar, </a:t>
            </a:r>
            <a:r>
              <a:rPr lang="en-GB" sz="2000" dirty="0" err="1"/>
              <a:t>yw</a:t>
            </a:r>
            <a:r>
              <a:rPr lang="en-GB" sz="2000" dirty="0"/>
              <a:t> </a:t>
            </a:r>
            <a:r>
              <a:rPr lang="en-GB" sz="2000" dirty="0" err="1"/>
              <a:t>technoleg</a:t>
            </a:r>
            <a:r>
              <a:rPr lang="en-GB" sz="2000" dirty="0"/>
              <a:t> </a:t>
            </a:r>
            <a:r>
              <a:rPr lang="en-GB" sz="2000" dirty="0" err="1"/>
              <a:t>sy’n</a:t>
            </a:r>
            <a:r>
              <a:rPr lang="en-GB" sz="2000" dirty="0"/>
              <a:t> </a:t>
            </a:r>
            <a:r>
              <a:rPr lang="en-GB" sz="2000" dirty="0" err="1"/>
              <a:t>trosi</a:t>
            </a:r>
            <a:r>
              <a:rPr lang="en-GB" sz="2000" dirty="0"/>
              <a:t> </a:t>
            </a:r>
            <a:r>
              <a:rPr lang="en-GB" sz="2000" dirty="0" err="1"/>
              <a:t>golau’r</a:t>
            </a:r>
            <a:r>
              <a:rPr lang="en-GB" sz="2000" dirty="0"/>
              <a:t> haul </a:t>
            </a:r>
            <a:r>
              <a:rPr lang="en-GB" sz="2000" dirty="0" err="1"/>
              <a:t>yn</a:t>
            </a:r>
            <a:r>
              <a:rPr lang="en-GB" sz="2000" dirty="0"/>
              <a:t> </a:t>
            </a:r>
            <a:r>
              <a:rPr lang="en-GB" sz="2000" dirty="0" err="1"/>
              <a:t>syth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mewn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drydan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GB" sz="2000" b="1" u="sng" dirty="0"/>
              <a:t>Solar </a:t>
            </a:r>
            <a:r>
              <a:rPr lang="en-GB" sz="2000" b="1" u="sng" dirty="0" err="1"/>
              <a:t>cynhesu</a:t>
            </a:r>
            <a:r>
              <a:rPr lang="en-GB" sz="2000" b="1" u="sng" dirty="0"/>
              <a:t> </a:t>
            </a:r>
            <a:r>
              <a:rPr lang="en-GB" sz="2000" b="1" u="sng" dirty="0" err="1"/>
              <a:t>dŵr</a:t>
            </a:r>
            <a:r>
              <a:rPr lang="en-GB" sz="2000" b="1" u="sng" dirty="0"/>
              <a:t>,</a:t>
            </a:r>
            <a:r>
              <a:rPr lang="en-GB" sz="2000" dirty="0"/>
              <a:t> a </a:t>
            </a:r>
            <a:r>
              <a:rPr lang="en-GB" sz="2000" dirty="0" err="1"/>
              <a:t>gyfeirir</a:t>
            </a:r>
            <a:r>
              <a:rPr lang="en-GB" sz="2000" dirty="0"/>
              <a:t> </a:t>
            </a:r>
            <a:r>
              <a:rPr lang="en-GB" sz="2000" dirty="0" err="1"/>
              <a:t>weithiau</a:t>
            </a:r>
            <a:r>
              <a:rPr lang="en-GB" sz="2000" dirty="0"/>
              <a:t> </a:t>
            </a:r>
            <a:r>
              <a:rPr lang="en-GB" sz="2000" dirty="0" err="1"/>
              <a:t>ato</a:t>
            </a:r>
            <a:r>
              <a:rPr lang="en-GB" sz="2000" dirty="0"/>
              <a:t> </a:t>
            </a:r>
            <a:r>
              <a:rPr lang="en-GB" sz="2000" dirty="0" err="1"/>
              <a:t>fel</a:t>
            </a:r>
            <a:r>
              <a:rPr lang="en-GB" sz="2000" dirty="0"/>
              <a:t> </a:t>
            </a:r>
            <a:r>
              <a:rPr lang="en-GB" sz="2000" i="1" dirty="0"/>
              <a:t>solar thermal</a:t>
            </a:r>
            <a:r>
              <a:rPr lang="en-GB" sz="2000" dirty="0"/>
              <a:t>, </a:t>
            </a:r>
            <a:r>
              <a:rPr lang="en-GB" sz="2000" dirty="0" err="1"/>
              <a:t>yw</a:t>
            </a:r>
            <a:r>
              <a:rPr lang="en-GB" sz="2000" dirty="0"/>
              <a:t> </a:t>
            </a:r>
            <a:r>
              <a:rPr lang="en-GB" sz="2000" dirty="0" err="1"/>
              <a:t>technoleg</a:t>
            </a:r>
            <a:r>
              <a:rPr lang="en-GB" sz="2000" dirty="0"/>
              <a:t> </a:t>
            </a:r>
            <a:r>
              <a:rPr lang="en-GB" sz="2000" dirty="0" err="1"/>
              <a:t>sy’n</a:t>
            </a:r>
            <a:r>
              <a:rPr lang="en-GB" sz="2000" dirty="0"/>
              <a:t> </a:t>
            </a:r>
            <a:r>
              <a:rPr lang="en-GB" sz="2000" dirty="0" err="1"/>
              <a:t>defnyddio</a:t>
            </a:r>
            <a:r>
              <a:rPr lang="en-GB" sz="2000" dirty="0"/>
              <a:t> </a:t>
            </a:r>
            <a:r>
              <a:rPr lang="en-GB" sz="2000" dirty="0" err="1"/>
              <a:t>golau’r</a:t>
            </a:r>
            <a:r>
              <a:rPr lang="en-GB" sz="2000" dirty="0"/>
              <a:t> haul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gynhyrchu</a:t>
            </a:r>
            <a:r>
              <a:rPr lang="en-GB" sz="2000" dirty="0"/>
              <a:t> </a:t>
            </a:r>
            <a:r>
              <a:rPr lang="en-GB" sz="2000" dirty="0" err="1"/>
              <a:t>dŵr</a:t>
            </a:r>
            <a:r>
              <a:rPr lang="en-GB" sz="2000" dirty="0"/>
              <a:t> </a:t>
            </a:r>
            <a:r>
              <a:rPr lang="en-GB" sz="2000" dirty="0" err="1"/>
              <a:t>poeth</a:t>
            </a:r>
            <a:r>
              <a:rPr lang="en-GB" sz="2000" dirty="0"/>
              <a:t> </a:t>
            </a:r>
            <a:r>
              <a:rPr lang="en-GB" sz="2000" dirty="0" err="1"/>
              <a:t>ar</a:t>
            </a:r>
            <a:r>
              <a:rPr lang="en-GB" sz="2000" dirty="0"/>
              <a:t> </a:t>
            </a:r>
            <a:r>
              <a:rPr lang="en-GB" sz="2000" dirty="0" err="1"/>
              <a:t>gyfer</a:t>
            </a:r>
            <a:r>
              <a:rPr lang="en-GB" sz="2000" dirty="0"/>
              <a:t> </a:t>
            </a:r>
            <a:r>
              <a:rPr lang="en-GB" sz="2000" dirty="0" err="1"/>
              <a:t>cawod</a:t>
            </a:r>
            <a:r>
              <a:rPr lang="en-GB" sz="2000" dirty="0"/>
              <a:t>, bath a </a:t>
            </a:r>
            <a:r>
              <a:rPr lang="en-GB" sz="2000" dirty="0" err="1"/>
              <a:t>thap</a:t>
            </a:r>
            <a:r>
              <a:rPr lang="en-GB" sz="2000" dirty="0"/>
              <a:t> </a:t>
            </a:r>
            <a:r>
              <a:rPr lang="en-GB" sz="2000" dirty="0" err="1"/>
              <a:t>poeth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GB" sz="2000" dirty="0" err="1"/>
              <a:t>Mewn</a:t>
            </a:r>
            <a:r>
              <a:rPr lang="en-GB" sz="2000" dirty="0"/>
              <a:t> </a:t>
            </a:r>
            <a:r>
              <a:rPr lang="en-GB" sz="2000" dirty="0" err="1"/>
              <a:t>egwyddor</a:t>
            </a:r>
            <a:r>
              <a:rPr lang="en-GB" sz="2000" dirty="0"/>
              <a:t>, </a:t>
            </a:r>
            <a:r>
              <a:rPr lang="en-GB" sz="2000" dirty="0" err="1"/>
              <a:t>mae’n</a:t>
            </a:r>
            <a:r>
              <a:rPr lang="en-GB" sz="2000" dirty="0"/>
              <a:t> </a:t>
            </a:r>
            <a:r>
              <a:rPr lang="en-GB" sz="2000" dirty="0" err="1"/>
              <a:t>bosib</a:t>
            </a:r>
            <a:r>
              <a:rPr lang="en-GB" sz="2000" dirty="0"/>
              <a:t> </a:t>
            </a:r>
            <a:r>
              <a:rPr lang="en-GB" sz="2000" dirty="0" err="1"/>
              <a:t>wrth</a:t>
            </a:r>
            <a:r>
              <a:rPr lang="en-GB" sz="2000" dirty="0"/>
              <a:t> </a:t>
            </a:r>
            <a:r>
              <a:rPr lang="en-GB" sz="2000" dirty="0" err="1"/>
              <a:t>gwrs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gynhesu</a:t>
            </a:r>
            <a:r>
              <a:rPr lang="en-GB" sz="2000" dirty="0"/>
              <a:t> </a:t>
            </a:r>
            <a:r>
              <a:rPr lang="en-GB" sz="2000" dirty="0" err="1"/>
              <a:t>dŵr</a:t>
            </a:r>
            <a:r>
              <a:rPr lang="en-GB" sz="2000" dirty="0"/>
              <a:t> </a:t>
            </a:r>
            <a:r>
              <a:rPr lang="en-GB" sz="2000" dirty="0" err="1"/>
              <a:t>gan</a:t>
            </a:r>
            <a:r>
              <a:rPr lang="en-GB" sz="2000" dirty="0"/>
              <a:t> </a:t>
            </a:r>
            <a:r>
              <a:rPr lang="en-GB" sz="2000" dirty="0" err="1"/>
              <a:t>ddefnyddio</a:t>
            </a:r>
            <a:r>
              <a:rPr lang="en-GB" sz="2000" dirty="0"/>
              <a:t> </a:t>
            </a:r>
            <a:r>
              <a:rPr lang="en-GB" sz="2000" dirty="0" err="1"/>
              <a:t>trydan</a:t>
            </a:r>
            <a:r>
              <a:rPr lang="en-GB" sz="2000" dirty="0"/>
              <a:t> a </a:t>
            </a:r>
            <a:r>
              <a:rPr lang="en-GB" sz="2000" dirty="0" err="1"/>
              <a:t>gynhyrchwyd</a:t>
            </a:r>
            <a:r>
              <a:rPr lang="en-GB" sz="2000" dirty="0"/>
              <a:t> </a:t>
            </a:r>
            <a:r>
              <a:rPr lang="en-GB" sz="2000" dirty="0" err="1"/>
              <a:t>gan</a:t>
            </a:r>
            <a:r>
              <a:rPr lang="en-GB" sz="2000" dirty="0"/>
              <a:t> </a:t>
            </a:r>
            <a:r>
              <a:rPr lang="en-GB" sz="2000" dirty="0" err="1"/>
              <a:t>baneli</a:t>
            </a:r>
            <a:r>
              <a:rPr lang="en-GB" sz="2000" dirty="0"/>
              <a:t> solar </a:t>
            </a:r>
            <a:r>
              <a:rPr lang="en-GB" sz="2000" dirty="0" err="1"/>
              <a:t>ffotofoltäig</a:t>
            </a:r>
            <a:r>
              <a:rPr lang="en-GB" sz="2000" dirty="0"/>
              <a:t>. </a:t>
            </a:r>
            <a:r>
              <a:rPr lang="en-GB" sz="2000" dirty="0" err="1"/>
              <a:t>Fodd</a:t>
            </a:r>
            <a:r>
              <a:rPr lang="en-GB" sz="2000" dirty="0"/>
              <a:t> </a:t>
            </a:r>
            <a:r>
              <a:rPr lang="en-GB" sz="2000" dirty="0" err="1"/>
              <a:t>bynnag</a:t>
            </a:r>
            <a:r>
              <a:rPr lang="en-GB" sz="2000" dirty="0"/>
              <a:t>, o </a:t>
            </a:r>
            <a:r>
              <a:rPr lang="en-GB" sz="2000" dirty="0" err="1"/>
              <a:t>bersbectif</a:t>
            </a:r>
            <a:r>
              <a:rPr lang="en-GB" sz="2000" dirty="0"/>
              <a:t> </a:t>
            </a:r>
            <a:r>
              <a:rPr lang="en-GB" sz="2000" dirty="0" err="1"/>
              <a:t>amgylcheddol</a:t>
            </a:r>
            <a:r>
              <a:rPr lang="en-GB" sz="2000" dirty="0"/>
              <a:t>, </a:t>
            </a:r>
            <a:r>
              <a:rPr lang="en-GB" sz="2000" dirty="0" err="1"/>
              <a:t>mae</a:t>
            </a:r>
            <a:r>
              <a:rPr lang="en-GB" sz="2000" dirty="0"/>
              <a:t> hi </a:t>
            </a:r>
            <a:r>
              <a:rPr lang="en-GB" sz="2000" dirty="0" err="1"/>
              <a:t>fel</a:t>
            </a:r>
            <a:r>
              <a:rPr lang="en-GB" sz="2000" dirty="0"/>
              <a:t> </a:t>
            </a:r>
            <a:r>
              <a:rPr lang="en-GB" sz="2000" dirty="0" err="1"/>
              <a:t>arfer</a:t>
            </a:r>
            <a:r>
              <a:rPr lang="en-GB" sz="2000" dirty="0"/>
              <a:t> </a:t>
            </a:r>
            <a:r>
              <a:rPr lang="en-GB" sz="2000" dirty="0" err="1"/>
              <a:t>dipyn</a:t>
            </a:r>
            <a:r>
              <a:rPr lang="en-GB" sz="2000" dirty="0"/>
              <a:t> </a:t>
            </a:r>
            <a:r>
              <a:rPr lang="en-GB" sz="2000" dirty="0" err="1"/>
              <a:t>gwell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ddefnyddio</a:t>
            </a:r>
            <a:r>
              <a:rPr lang="en-GB" sz="2000" dirty="0"/>
              <a:t> </a:t>
            </a:r>
            <a:r>
              <a:rPr lang="en-GB" sz="2000" dirty="0" err="1"/>
              <a:t>paneli</a:t>
            </a:r>
            <a:r>
              <a:rPr lang="en-GB" sz="2000" dirty="0"/>
              <a:t> solar </a:t>
            </a:r>
            <a:r>
              <a:rPr lang="en-GB" sz="2000" dirty="0" err="1"/>
              <a:t>cynhesu</a:t>
            </a:r>
            <a:r>
              <a:rPr lang="en-GB" sz="2000" dirty="0"/>
              <a:t> </a:t>
            </a:r>
            <a:r>
              <a:rPr lang="en-GB" sz="2000" dirty="0" err="1"/>
              <a:t>dŵr</a:t>
            </a:r>
            <a:r>
              <a:rPr lang="en-GB" sz="2000" dirty="0"/>
              <a:t> ac </a:t>
            </a:r>
            <a:r>
              <a:rPr lang="en-GB" sz="2000" dirty="0" err="1"/>
              <a:t>maent</a:t>
            </a:r>
            <a:r>
              <a:rPr lang="en-GB" sz="2000" dirty="0"/>
              <a:t> </a:t>
            </a:r>
            <a:r>
              <a:rPr lang="en-GB" sz="2000" dirty="0" err="1"/>
              <a:t>yn</a:t>
            </a:r>
            <a:r>
              <a:rPr lang="en-GB" sz="2000" dirty="0"/>
              <a:t> </a:t>
            </a:r>
            <a:r>
              <a:rPr lang="en-GB" sz="2000" dirty="0" err="1"/>
              <a:t>llawer</a:t>
            </a:r>
            <a:r>
              <a:rPr lang="en-GB" sz="2000" dirty="0"/>
              <a:t> </a:t>
            </a:r>
            <a:r>
              <a:rPr lang="en-GB" sz="2000" dirty="0" err="1"/>
              <a:t>rhatach</a:t>
            </a:r>
            <a:r>
              <a:rPr lang="en-GB" sz="2000" dirty="0"/>
              <a:t> </a:t>
            </a:r>
            <a:r>
              <a:rPr lang="en-GB" sz="2000" dirty="0" err="1"/>
              <a:t>i’w</a:t>
            </a:r>
            <a:r>
              <a:rPr lang="en-GB" sz="2000" dirty="0"/>
              <a:t> </a:t>
            </a:r>
            <a:r>
              <a:rPr lang="en-GB" sz="2000" dirty="0" err="1"/>
              <a:t>cynnal</a:t>
            </a:r>
            <a:r>
              <a:rPr lang="en-GB" sz="2000" dirty="0"/>
              <a:t>.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006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GB" sz="36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Ynni</a:t>
            </a:r>
            <a:r>
              <a:rPr lang="en-GB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Solar</a:t>
            </a: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700525"/>
            <a:ext cx="8551569" cy="4810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0766" y="5568022"/>
            <a:ext cx="651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Gosod paneli solar ar </a:t>
            </a:r>
            <a:r>
              <a:rPr lang="pt-BR" b="1" dirty="0" smtClean="0"/>
              <a:t>dŷ</a:t>
            </a:r>
            <a:r>
              <a:rPr lang="en-GB" dirty="0" smtClean="0"/>
              <a:t>: </a:t>
            </a:r>
            <a:r>
              <a:rPr lang="en-GB" dirty="0">
                <a:hlinkClick r:id="rId3"/>
              </a:rPr>
              <a:t>https://www.youtube.com/watch?v=fIST7XScPDk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2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90918" y="1774380"/>
            <a:ext cx="3481191" cy="3480442"/>
          </a:xfrm>
          <a:prstGeom prst="ellipse">
            <a:avLst/>
          </a:prstGeom>
          <a:solidFill>
            <a:schemeClr val="accent1">
              <a:lumMod val="40000"/>
              <a:lumOff val="60000"/>
              <a:alpha val="52000"/>
            </a:schemeClr>
          </a:solidFill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90116" y="3165767"/>
            <a:ext cx="3481191" cy="3480442"/>
          </a:xfrm>
          <a:prstGeom prst="ellipse">
            <a:avLst/>
          </a:prstGeom>
          <a:solidFill>
            <a:schemeClr val="accent1">
              <a:lumMod val="40000"/>
              <a:lumOff val="60000"/>
              <a:alpha val="46000"/>
            </a:schemeClr>
          </a:solidFill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06954" y="1774380"/>
            <a:ext cx="3481191" cy="3480442"/>
          </a:xfrm>
          <a:prstGeom prst="ellipse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5059" y="1923896"/>
            <a:ext cx="139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</a:rPr>
              <a:t>Manteision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35828" y="1923896"/>
            <a:ext cx="162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</a:rPr>
              <a:t>Anfanteision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8172" y="1028123"/>
            <a:ext cx="877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Trafodwch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f</a:t>
            </a:r>
            <a:r>
              <a:rPr lang="en-US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anteision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ac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anfanteision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yr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haul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mewn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parau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parablu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!</a:t>
            </a:r>
          </a:p>
          <a:p>
            <a:pPr algn="ctr"/>
            <a:r>
              <a:rPr lang="en-US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Rhowch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eich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pwyntiau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yn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y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cylch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ＭＳ Ｐゴシック" charset="0"/>
                <a:sym typeface="Geneva CY" charset="0"/>
              </a:rPr>
              <a:t>cywir</a:t>
            </a:r>
            <a:r>
              <a:rPr lang="en-US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.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Yr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Haul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-1235075" y="5751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795" y="1375798"/>
            <a:ext cx="424371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y-GB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Fel y gwelon ni, mae celloedd (paneli) solar yn cael eu gosod ar doeon adeiladau i gynhyrchu trydan.</a:t>
            </a:r>
          </a:p>
          <a:p>
            <a:r>
              <a:rPr lang="cy-GB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Yr enw ar hyn yw FFOTOFOLTÄIG.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Gweld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Golau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 (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Gwaith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Ymchwil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0941" y="1375798"/>
            <a:ext cx="3850783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y-GB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Astudiwch gyfrifiannell solar.</a:t>
            </a:r>
          </a:p>
          <a:p>
            <a:endParaRPr lang="cy-GB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cy-GB" dirty="0" smtClean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cy-GB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cy-GB" dirty="0" smtClean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cy-GB" dirty="0" smtClean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en-US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en-US" dirty="0" smtClean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en-US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en-US" dirty="0" smtClean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en-US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en-US" dirty="0" smtClean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en-US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endParaRPr lang="en-US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r>
              <a:rPr lang="cy-GB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Gall y system hon gael ei defnyddio i roi egni mewn batris neu i gysylltu </a:t>
            </a:r>
            <a:r>
              <a:rPr lang="cy-GB" dirty="0" err="1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â’</a:t>
            </a:r>
            <a:r>
              <a:rPr lang="cy-GB" altLang="ja-JP" dirty="0" err="1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r</a:t>
            </a:r>
            <a:r>
              <a:rPr lang="cy-GB" altLang="ja-JP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 Grid Trydan Cenedlaethol.</a:t>
            </a:r>
          </a:p>
          <a:p>
            <a:endParaRPr lang="en-US" dirty="0"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6" y="2797573"/>
            <a:ext cx="4243718" cy="2834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40" y="1906223"/>
            <a:ext cx="3850783" cy="28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2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-1235075" y="5751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073" y="1190268"/>
            <a:ext cx="7934725" cy="347787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  <a:p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Mae’n rhaid i </a:t>
            </a:r>
            <a:r>
              <a:rPr lang="cy-GB" sz="2000" dirty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g</a:t>
            </a:r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elloedd/paneli </a:t>
            </a:r>
            <a:r>
              <a:rPr lang="cy-GB" sz="2000" dirty="0" err="1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ffotofoltäig</a:t>
            </a:r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 wynebu</a:t>
            </a:r>
            <a:r>
              <a:rPr lang="cy-GB" altLang="ja-JP" sz="2000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r de.</a:t>
            </a:r>
          </a:p>
          <a:p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Rhaid gwneud yn siŵr nad oes cysgod arnynt.</a:t>
            </a:r>
          </a:p>
          <a:p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Pam?</a:t>
            </a:r>
          </a:p>
          <a:p>
            <a:endParaRPr lang="cy-GB" sz="2000" dirty="0" smtClean="0"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  <a:p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Defnyddiwch gwmpawd i ddod o hyd i</a:t>
            </a:r>
            <a:r>
              <a:rPr lang="cy-GB" sz="2000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r de o</a:t>
            </a:r>
            <a:r>
              <a:rPr lang="cy-GB" altLang="ja-JP" sz="2000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ch cartref neu o</a:t>
            </a:r>
            <a:r>
              <a:rPr lang="cy-GB" altLang="ja-JP" sz="2000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r ysgol.</a:t>
            </a:r>
          </a:p>
          <a:p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A fyddai </a:t>
            </a:r>
            <a:r>
              <a:rPr lang="cy-GB" sz="2000" dirty="0" err="1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hi</a:t>
            </a:r>
            <a:r>
              <a:rPr lang="cy-GB" sz="2000" dirty="0" err="1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2000" dirty="0" err="1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n</a:t>
            </a:r>
            <a:r>
              <a:rPr lang="cy-GB" altLang="ja-JP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 bosibl gosod celloedd solar ar do eich cartref/ysgol?</a:t>
            </a:r>
          </a:p>
          <a:p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Trafodwch.</a:t>
            </a:r>
          </a:p>
          <a:p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 </a:t>
            </a:r>
          </a:p>
          <a:p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Ymchwiliwch i fanteision cael celloedd solar i gynhyrchu trydan a’u rhestru.</a:t>
            </a:r>
            <a:endParaRPr lang="cy-GB" sz="2000" dirty="0"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91882" y="44076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Gweld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Golau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 (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Gwaith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Ymchwil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52" y="4668143"/>
            <a:ext cx="1483746" cy="17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Ynni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Solar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8" y="1929384"/>
            <a:ext cx="5824728" cy="3704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5888" y="5677084"/>
            <a:ext cx="4471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cap="all" dirty="0">
                <a:hlinkClick r:id="rId4"/>
              </a:rPr>
              <a:t>SOURCE: SOLAR ENERGY INDUSTRIES ASSOCIATION</a:t>
            </a:r>
            <a:endParaRPr lang="en-GB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927" y="1326637"/>
            <a:ext cx="3276158" cy="5267346"/>
          </a:xfrm>
          <a:ln w="57150" cmpd="sng">
            <a:noFill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>
                <a:ea typeface="ＭＳ Ｐゴシック" charset="0"/>
                <a:sym typeface="Geneva CY" charset="0"/>
              </a:rPr>
              <a:t>Mae </a:t>
            </a:r>
            <a:r>
              <a:rPr lang="en-US" sz="1800" dirty="0" err="1">
                <a:ea typeface="ＭＳ Ｐゴシック" charset="0"/>
                <a:sym typeface="Geneva CY" charset="0"/>
              </a:rPr>
              <a:t>celloedd</a:t>
            </a:r>
            <a:r>
              <a:rPr lang="en-US" sz="1800" dirty="0">
                <a:ea typeface="ＭＳ Ｐゴシック" charset="0"/>
                <a:sym typeface="Geneva CY" charset="0"/>
              </a:rPr>
              <a:t> solar </a:t>
            </a:r>
            <a:r>
              <a:rPr lang="en-US" sz="1800" dirty="0" err="1">
                <a:ea typeface="ＭＳ Ｐゴシック" charset="0"/>
                <a:sym typeface="Geneva CY" charset="0"/>
              </a:rPr>
              <a:t>wedi</a:t>
            </a:r>
            <a:r>
              <a:rPr lang="en-US" sz="1800" dirty="0">
                <a:ea typeface="ＭＳ Ｐゴシック" charset="0"/>
                <a:sym typeface="Geneva CY" charset="0"/>
              </a:rPr>
              <a:t> </a:t>
            </a:r>
            <a:r>
              <a:rPr lang="en-US" sz="1800" dirty="0" err="1">
                <a:ea typeface="ＭＳ Ｐゴシック" charset="0"/>
                <a:sym typeface="Geneva CY" charset="0"/>
              </a:rPr>
              <a:t>eu</a:t>
            </a:r>
            <a:r>
              <a:rPr lang="en-US" sz="1800" dirty="0">
                <a:ea typeface="ＭＳ Ｐゴシック" charset="0"/>
                <a:sym typeface="Geneva CY" charset="0"/>
              </a:rPr>
              <a:t> </a:t>
            </a:r>
            <a:r>
              <a:rPr lang="en-US" sz="1800" dirty="0" err="1">
                <a:ea typeface="ＭＳ Ｐゴシック" charset="0"/>
                <a:sym typeface="Geneva CY" charset="0"/>
              </a:rPr>
              <a:t>gwneud</a:t>
            </a:r>
            <a:r>
              <a:rPr lang="en-US" sz="1800" dirty="0">
                <a:ea typeface="ＭＳ Ｐゴシック" charset="0"/>
                <a:sym typeface="Geneva CY" charset="0"/>
              </a:rPr>
              <a:t> o silicon</a:t>
            </a:r>
            <a:r>
              <a:rPr lang="en-US" sz="1800" dirty="0" smtClean="0">
                <a:ea typeface="ＭＳ Ｐゴシック" charset="0"/>
                <a:sym typeface="Geneva CY" charset="0"/>
              </a:rPr>
              <a:t>.</a:t>
            </a:r>
          </a:p>
          <a:p>
            <a:pPr marL="0" indent="0">
              <a:buNone/>
            </a:pPr>
            <a:endParaRPr lang="en-US" sz="1800" dirty="0"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r>
              <a:rPr lang="en-US" sz="1800" dirty="0">
                <a:ea typeface="ＭＳ Ｐゴシック" charset="0"/>
                <a:sym typeface="Geneva CY" charset="0"/>
              </a:rPr>
              <a:t>Mae </a:t>
            </a:r>
            <a:r>
              <a:rPr lang="cy-GB" sz="1800" dirty="0" smtClean="0">
                <a:ea typeface="ＭＳ Ｐゴシック" charset="0"/>
                <a:sym typeface="Geneva CY" charset="0"/>
              </a:rPr>
              <a:t>dwy haenen o silicon mewn cell.</a:t>
            </a:r>
          </a:p>
          <a:p>
            <a:pPr marL="0" indent="0">
              <a:buNone/>
            </a:pPr>
            <a:endParaRPr lang="cy-GB" sz="1800" dirty="0" smtClean="0"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r>
              <a:rPr lang="cy-GB" sz="1800" dirty="0" smtClean="0">
                <a:ea typeface="ＭＳ Ｐゴシック" charset="0"/>
                <a:sym typeface="Geneva CY" charset="0"/>
              </a:rPr>
              <a:t>Mae electronau bychain yn y silicon.</a:t>
            </a:r>
          </a:p>
          <a:p>
            <a:pPr marL="0" indent="0">
              <a:buNone/>
            </a:pPr>
            <a:endParaRPr lang="cy-GB" sz="1800" dirty="0" smtClean="0"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r>
              <a:rPr lang="cy-GB" sz="1800" dirty="0" smtClean="0">
                <a:ea typeface="ＭＳ Ｐゴシック" charset="0"/>
                <a:sym typeface="Geneva CY" charset="0"/>
              </a:rPr>
              <a:t>Pan fydd golau’n disgleirio ar gelloedd solar, mae</a:t>
            </a:r>
            <a:r>
              <a:rPr lang="cy-GB" sz="1800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1800" dirty="0" smtClean="0">
                <a:ea typeface="Geneva CY" charset="0"/>
                <a:cs typeface="Arial" panose="020B0604020202020204" pitchFamily="34" charset="0"/>
                <a:sym typeface="Geneva CY" charset="0"/>
              </a:rPr>
              <a:t>r electronau yn y silicon yn cynhyrchu trydan.</a:t>
            </a:r>
          </a:p>
          <a:p>
            <a:pPr marL="0" indent="0">
              <a:buNone/>
            </a:pPr>
            <a:r>
              <a:rPr lang="cy-GB" sz="1800" dirty="0" smtClean="0">
                <a:ea typeface="Geneva CY" charset="0"/>
                <a:cs typeface="Arial" panose="020B0604020202020204" pitchFamily="34" charset="0"/>
                <a:sym typeface="Geneva CY" charset="0"/>
              </a:rPr>
              <a:t>Mae</a:t>
            </a:r>
            <a:r>
              <a:rPr lang="cy-GB" sz="1800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1800" dirty="0" smtClean="0">
                <a:ea typeface="Geneva CY" charset="0"/>
                <a:cs typeface="Arial" panose="020B0604020202020204" pitchFamily="34" charset="0"/>
                <a:sym typeface="Geneva CY" charset="0"/>
              </a:rPr>
              <a:t>r trydan yn teithio drwy</a:t>
            </a:r>
            <a:r>
              <a:rPr lang="cy-GB" altLang="ja-JP" sz="1800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1800" dirty="0" smtClean="0">
                <a:ea typeface="Geneva CY" charset="0"/>
                <a:cs typeface="Arial" panose="020B0604020202020204" pitchFamily="34" charset="0"/>
                <a:sym typeface="Geneva CY" charset="0"/>
              </a:rPr>
              <a:t>r gell ac ar hyd y gwifrau. </a:t>
            </a:r>
          </a:p>
          <a:p>
            <a:pPr marL="0" indent="0">
              <a:buNone/>
            </a:pPr>
            <a:endParaRPr lang="cy-GB" altLang="ja-JP" sz="1800" dirty="0" smtClean="0">
              <a:ea typeface="Geneva CY" charset="0"/>
              <a:cs typeface="Arial" panose="020B0604020202020204" pitchFamily="34" charset="0"/>
              <a:sym typeface="Geneva CY" charset="0"/>
            </a:endParaRPr>
          </a:p>
          <a:p>
            <a:pPr marL="0" indent="0">
              <a:buNone/>
            </a:pPr>
            <a:r>
              <a:rPr lang="cy-GB" sz="1800" dirty="0" smtClean="0">
                <a:ea typeface="Geneva CY" charset="0"/>
                <a:cs typeface="Arial" panose="020B0604020202020204" pitchFamily="34" charset="0"/>
                <a:sym typeface="Geneva CY" charset="0"/>
              </a:rPr>
              <a:t>Mae gan bob cell solar ran bositif a rhan negatif. Gallwch ddefnyddio cell solar fel batri. Cofiwch fod angen golau disglair arni!</a:t>
            </a:r>
          </a:p>
          <a:p>
            <a:pPr marL="0" indent="0">
              <a:buNone/>
            </a:pPr>
            <a:endParaRPr lang="en-US" sz="1800" dirty="0">
              <a:ea typeface="Geneva CY" charset="0"/>
              <a:cs typeface="Arial" panose="020B0604020202020204" pitchFamily="34" charset="0"/>
              <a:sym typeface="Geneva C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27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895600"/>
            <a:ext cx="121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dirty="0">
              <a:latin typeface="Arial" panose="020B0604020202020204" pitchFamily="34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6735" y="1246182"/>
            <a:ext cx="834708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A ydy</a:t>
            </a:r>
            <a:r>
              <a:rPr lang="cy-GB" sz="2400" dirty="0" smtClean="0"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24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r trydan y mae’r gell solar yn ei gynhyrchu yn dibynnu ar ba mor ddisglair yw’r golau?</a:t>
            </a:r>
            <a:endParaRPr lang="cy-GB" sz="2400" dirty="0" smtClean="0"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  <a:p>
            <a:endParaRPr lang="cy-GB" sz="2400" dirty="0" smtClean="0"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  <a:p>
            <a:pPr algn="ctr"/>
            <a:r>
              <a:rPr lang="cy-GB" sz="2400" b="1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Trafodwch</a:t>
            </a:r>
          </a:p>
          <a:p>
            <a:pPr algn="ctr"/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Sut gallech chi ymchwilio i hyn?</a:t>
            </a:r>
          </a:p>
        </p:txBody>
      </p:sp>
      <p:sp>
        <p:nvSpPr>
          <p:cNvPr id="5" name="AutoShape 5"/>
          <p:cNvSpPr>
            <a:spLocks/>
          </p:cNvSpPr>
          <p:nvPr/>
        </p:nvSpPr>
        <p:spPr bwMode="auto">
          <a:xfrm>
            <a:off x="1389309" y="5002665"/>
            <a:ext cx="1524000" cy="1460499"/>
          </a:xfrm>
          <a:custGeom>
            <a:avLst/>
            <a:gdLst>
              <a:gd name="T0" fmla="*/ 0 w 15247"/>
              <a:gd name="T1" fmla="*/ 0 h 21600"/>
              <a:gd name="T2" fmla="*/ 15247 w 15247"/>
              <a:gd name="T3" fmla="*/ 21600 h 21600"/>
            </a:gdLst>
            <a:ahLst/>
            <a:cxnLst/>
            <a:rect l="T0" t="T1" r="T2" b="T3"/>
            <a:pathLst>
              <a:path w="15247" h="21600">
                <a:moveTo>
                  <a:pt x="2541" y="0"/>
                </a:moveTo>
                <a:cubicBezTo>
                  <a:pt x="1138" y="0"/>
                  <a:pt x="0" y="1727"/>
                  <a:pt x="0" y="3857"/>
                </a:cubicBezTo>
                <a:lnTo>
                  <a:pt x="0" y="7714"/>
                </a:lnTo>
                <a:lnTo>
                  <a:pt x="-6353" y="9643"/>
                </a:lnTo>
                <a:lnTo>
                  <a:pt x="0" y="11571"/>
                </a:lnTo>
                <a:lnTo>
                  <a:pt x="0" y="17743"/>
                </a:lnTo>
                <a:cubicBezTo>
                  <a:pt x="0" y="19873"/>
                  <a:pt x="1138" y="21600"/>
                  <a:pt x="2541" y="21600"/>
                </a:cubicBezTo>
                <a:lnTo>
                  <a:pt x="12706" y="21600"/>
                </a:lnTo>
                <a:cubicBezTo>
                  <a:pt x="14109" y="21600"/>
                  <a:pt x="15247" y="19873"/>
                  <a:pt x="15247" y="17743"/>
                </a:cubicBezTo>
                <a:lnTo>
                  <a:pt x="15247" y="3857"/>
                </a:lnTo>
                <a:cubicBezTo>
                  <a:pt x="15247" y="1727"/>
                  <a:pt x="14109" y="0"/>
                  <a:pt x="12706" y="0"/>
                </a:cubicBezTo>
                <a:lnTo>
                  <a:pt x="2541" y="0"/>
                </a:lnTo>
                <a:close/>
                <a:moveTo>
                  <a:pt x="2541" y="0"/>
                </a:move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Sut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1600" kern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gallwch</a:t>
            </a:r>
            <a:r>
              <a:rPr lang="en-US" sz="16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chi </a:t>
            </a:r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greu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arbrawf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teg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? </a:t>
            </a:r>
          </a:p>
        </p:txBody>
      </p:sp>
      <p:sp>
        <p:nvSpPr>
          <p:cNvPr id="6" name="AutoShape 6"/>
          <p:cNvSpPr>
            <a:spLocks/>
          </p:cNvSpPr>
          <p:nvPr/>
        </p:nvSpPr>
        <p:spPr bwMode="auto">
          <a:xfrm>
            <a:off x="2913309" y="3529465"/>
            <a:ext cx="1765300" cy="1473200"/>
          </a:xfrm>
          <a:custGeom>
            <a:avLst/>
            <a:gdLst>
              <a:gd name="T0" fmla="*/ 0 w 15886"/>
              <a:gd name="T1" fmla="*/ 0 h 21600"/>
              <a:gd name="T2" fmla="*/ 15886 w 15886"/>
              <a:gd name="T3" fmla="*/ 21600 h 21600"/>
            </a:gdLst>
            <a:ahLst/>
            <a:cxnLst/>
            <a:rect l="T0" t="T1" r="T2" b="T3"/>
            <a:pathLst>
              <a:path w="15886" h="21600">
                <a:moveTo>
                  <a:pt x="2286" y="0"/>
                </a:moveTo>
                <a:cubicBezTo>
                  <a:pt x="1024" y="0"/>
                  <a:pt x="0" y="1667"/>
                  <a:pt x="0" y="3724"/>
                </a:cubicBezTo>
                <a:lnTo>
                  <a:pt x="0" y="7448"/>
                </a:lnTo>
                <a:lnTo>
                  <a:pt x="-5714" y="9310"/>
                </a:lnTo>
                <a:lnTo>
                  <a:pt x="0" y="11172"/>
                </a:lnTo>
                <a:lnTo>
                  <a:pt x="0" y="17876"/>
                </a:lnTo>
                <a:cubicBezTo>
                  <a:pt x="0" y="19933"/>
                  <a:pt x="1024" y="21600"/>
                  <a:pt x="2286" y="21600"/>
                </a:cubicBezTo>
                <a:lnTo>
                  <a:pt x="13600" y="21600"/>
                </a:lnTo>
                <a:cubicBezTo>
                  <a:pt x="14863" y="21600"/>
                  <a:pt x="15886" y="19933"/>
                  <a:pt x="15886" y="17876"/>
                </a:cubicBezTo>
                <a:lnTo>
                  <a:pt x="15886" y="3724"/>
                </a:lnTo>
                <a:cubicBezTo>
                  <a:pt x="15886" y="1667"/>
                  <a:pt x="14863" y="0"/>
                  <a:pt x="13600" y="0"/>
                </a:cubicBezTo>
                <a:lnTo>
                  <a:pt x="2286" y="0"/>
                </a:lnTo>
                <a:close/>
                <a:moveTo>
                  <a:pt x="2286" y="0"/>
                </a:move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cy-GB" sz="16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Pa newidynnau y byddwch yn eu cadw</a:t>
            </a:r>
            <a:r>
              <a:rPr lang="cy-GB" altLang="ja-JP" sz="1600" kern="1200" dirty="0" smtClean="0">
                <a:solidFill>
                  <a:srgbClr val="FFFFFF"/>
                </a:solidFill>
                <a:latin typeface="Arial" charset="0"/>
                <a:ea typeface="ＭＳ Ｐゴシック" charset="0"/>
                <a:sym typeface="Geneva CY" charset="0"/>
              </a:rPr>
              <a:t>’</a:t>
            </a:r>
            <a:r>
              <a:rPr lang="cy-GB" altLang="ja-JP" sz="16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n sefydlog?</a:t>
            </a:r>
            <a:endParaRPr lang="cy-GB" sz="1600" kern="1200" dirty="0">
              <a:solidFill>
                <a:srgbClr val="FFFFFF"/>
              </a:solidFill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>
            <a:off x="4678609" y="4997671"/>
            <a:ext cx="1524504" cy="1465494"/>
          </a:xfrm>
          <a:custGeom>
            <a:avLst/>
            <a:gdLst>
              <a:gd name="T0" fmla="*/ 0 w 14974"/>
              <a:gd name="T1" fmla="*/ 0 h 21600"/>
              <a:gd name="T2" fmla="*/ 14974 w 14974"/>
              <a:gd name="T3" fmla="*/ 21600 h 21600"/>
            </a:gdLst>
            <a:ahLst/>
            <a:cxnLst/>
            <a:rect l="T0" t="T1" r="T2" b="T3"/>
            <a:pathLst>
              <a:path w="14974" h="21600">
                <a:moveTo>
                  <a:pt x="2650" y="0"/>
                </a:moveTo>
                <a:cubicBezTo>
                  <a:pt x="1186" y="0"/>
                  <a:pt x="0" y="1896"/>
                  <a:pt x="0" y="4235"/>
                </a:cubicBezTo>
                <a:lnTo>
                  <a:pt x="0" y="8471"/>
                </a:lnTo>
                <a:lnTo>
                  <a:pt x="-6626" y="10588"/>
                </a:lnTo>
                <a:lnTo>
                  <a:pt x="0" y="12706"/>
                </a:lnTo>
                <a:lnTo>
                  <a:pt x="0" y="17365"/>
                </a:lnTo>
                <a:cubicBezTo>
                  <a:pt x="0" y="19704"/>
                  <a:pt x="1186" y="21600"/>
                  <a:pt x="2650" y="21600"/>
                </a:cubicBezTo>
                <a:lnTo>
                  <a:pt x="12324" y="21600"/>
                </a:lnTo>
                <a:cubicBezTo>
                  <a:pt x="13787" y="21600"/>
                  <a:pt x="14974" y="19704"/>
                  <a:pt x="14974" y="17365"/>
                </a:cubicBezTo>
                <a:lnTo>
                  <a:pt x="14974" y="4235"/>
                </a:lnTo>
                <a:cubicBezTo>
                  <a:pt x="14974" y="1896"/>
                  <a:pt x="13787" y="0"/>
                  <a:pt x="12324" y="0"/>
                </a:cubicBezTo>
                <a:lnTo>
                  <a:pt x="2650" y="0"/>
                </a:lnTo>
                <a:close/>
                <a:moveTo>
                  <a:pt x="2650" y="0"/>
                </a:move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Beth </a:t>
            </a: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b</a:t>
            </a:r>
            <a:r>
              <a:rPr lang="en-US" sz="1600" kern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yddwch</a:t>
            </a:r>
            <a:r>
              <a:rPr lang="en-US" sz="16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</a:p>
          <a:p>
            <a:pPr algn="ctr"/>
            <a:r>
              <a:rPr lang="en-US" sz="1600" kern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yn</a:t>
            </a:r>
            <a:r>
              <a:rPr lang="en-US" sz="16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ei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fesur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?</a:t>
            </a:r>
          </a:p>
        </p:txBody>
      </p:sp>
      <p:sp>
        <p:nvSpPr>
          <p:cNvPr id="8" name="AutoShape 7"/>
          <p:cNvSpPr>
            <a:spLocks/>
          </p:cNvSpPr>
          <p:nvPr/>
        </p:nvSpPr>
        <p:spPr bwMode="auto">
          <a:xfrm>
            <a:off x="6103021" y="3529465"/>
            <a:ext cx="1496587" cy="1453416"/>
          </a:xfrm>
          <a:custGeom>
            <a:avLst/>
            <a:gdLst>
              <a:gd name="T0" fmla="*/ 0 w 14587"/>
              <a:gd name="T1" fmla="*/ 0 h 21600"/>
              <a:gd name="T2" fmla="*/ 14587 w 14587"/>
              <a:gd name="T3" fmla="*/ 21600 h 21600"/>
            </a:gdLst>
            <a:ahLst/>
            <a:cxnLst/>
            <a:rect l="T0" t="T1" r="T2" b="T3"/>
            <a:pathLst>
              <a:path w="14587" h="21600">
                <a:moveTo>
                  <a:pt x="2805" y="0"/>
                </a:moveTo>
                <a:cubicBezTo>
                  <a:pt x="1256" y="0"/>
                  <a:pt x="0" y="1915"/>
                  <a:pt x="0" y="4277"/>
                </a:cubicBezTo>
                <a:lnTo>
                  <a:pt x="0" y="8554"/>
                </a:lnTo>
                <a:lnTo>
                  <a:pt x="-7013" y="10693"/>
                </a:lnTo>
                <a:lnTo>
                  <a:pt x="0" y="12832"/>
                </a:lnTo>
                <a:lnTo>
                  <a:pt x="0" y="17323"/>
                </a:lnTo>
                <a:cubicBezTo>
                  <a:pt x="0" y="19685"/>
                  <a:pt x="1256" y="21600"/>
                  <a:pt x="2805" y="21600"/>
                </a:cubicBezTo>
                <a:lnTo>
                  <a:pt x="11782" y="21600"/>
                </a:lnTo>
                <a:cubicBezTo>
                  <a:pt x="13331" y="21600"/>
                  <a:pt x="14587" y="19685"/>
                  <a:pt x="14587" y="17323"/>
                </a:cubicBezTo>
                <a:lnTo>
                  <a:pt x="14587" y="4277"/>
                </a:lnTo>
                <a:cubicBezTo>
                  <a:pt x="14587" y="1915"/>
                  <a:pt x="13331" y="0"/>
                  <a:pt x="11782" y="0"/>
                </a:cubicBezTo>
                <a:lnTo>
                  <a:pt x="2805" y="0"/>
                </a:lnTo>
                <a:close/>
                <a:moveTo>
                  <a:pt x="2805" y="0"/>
                </a:move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Sut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sym typeface="Geneva CY" charset="0"/>
              </a:rPr>
              <a:t>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Gweld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Golau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3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779</Words>
  <Application>Microsoft Macintosh PowerPoint</Application>
  <PresentationFormat>On-screen Show (4:3)</PresentationFormat>
  <Paragraphs>123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Geneva CY</vt:lpstr>
      <vt:lpstr>ＭＳ Ｐゴシック</vt:lpstr>
      <vt:lpstr>Palatino</vt:lpstr>
      <vt:lpstr>ヒラギノ明朝 ProN W3</vt:lpstr>
      <vt:lpstr>Arial</vt:lpstr>
      <vt:lpstr>Office Theme</vt:lpstr>
      <vt:lpstr>Ynni solar yw un o’r ffurfiau glanaf a mwyaf dibynadwy o ynni amgen sydd ar gael. Mae’n bosib ei ddefnyddio mewn sawl ffurf er mwyn helpu i bweru eich cartref. Mae paneli ynni solar ffotofoltaidd yn troi pelydrau'r haul yn drydan wrth gyffroi electronau mewn celloedd silicon gan ddefnyddio ffotonau goleuni’r haul.    </vt:lpstr>
      <vt:lpstr>PowerPoint Presentation</vt:lpstr>
      <vt:lpstr>Mae yna ddwy dechnoleg sy’n addas i ddefnyddio egni’r haul. Mae’r ddwy yn cynnwys paneli ar doeon, felly mae’n hawdd cymhlethu rhyngddynt.   Solar ffotofoltäig, neu trydan solar, yw technoleg sy’n trosi golau’r haul yn syth i mewn i drydan.  Solar cynhesu dŵr, a gyfeirir weithiau ato fel solar thermal, yw technoleg sy’n defnyddio golau’r haul i gynhyrchu dŵr poeth ar gyfer cawod, bath a thap poeth.  Mewn egwyddor, mae’n bosib wrth gwrs i gynhesu dŵr gan ddefnyddio trydan a gynhyrchwyd gan baneli solar ffotofoltäig. Fodd bynnag, o bersbectif amgylcheddol, mae hi fel arfer dipyn gwell i ddefnyddio paneli solar cynhesu dŵr ac maent yn llawer rhatach i’w cynnal.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Ynni Gwynt</dc:title>
  <dc:creator>Bethan Davies</dc:creator>
  <cp:lastModifiedBy>Microsoft Office User</cp:lastModifiedBy>
  <cp:revision>61</cp:revision>
  <dcterms:created xsi:type="dcterms:W3CDTF">2013-03-05T11:13:33Z</dcterms:created>
  <dcterms:modified xsi:type="dcterms:W3CDTF">2015-11-25T16:14:18Z</dcterms:modified>
</cp:coreProperties>
</file>