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g" ContentType="image/jpe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256" r:id="rId2"/>
    <p:sldId id="291" r:id="rId3"/>
    <p:sldId id="262" r:id="rId4"/>
    <p:sldId id="290" r:id="rId5"/>
    <p:sldId id="263" r:id="rId6"/>
    <p:sldId id="294" r:id="rId7"/>
    <p:sldId id="295" r:id="rId8"/>
    <p:sldId id="296" r:id="rId9"/>
    <p:sldId id="288" r:id="rId10"/>
    <p:sldId id="265" r:id="rId11"/>
    <p:sldId id="266" r:id="rId12"/>
    <p:sldId id="267" r:id="rId13"/>
    <p:sldId id="268" r:id="rId14"/>
    <p:sldId id="269" r:id="rId15"/>
    <p:sldId id="287" r:id="rId16"/>
    <p:sldId id="270" r:id="rId17"/>
    <p:sldId id="285" r:id="rId18"/>
    <p:sldId id="271" r:id="rId19"/>
    <p:sldId id="273" r:id="rId20"/>
    <p:sldId id="289" r:id="rId21"/>
    <p:sldId id="274" r:id="rId22"/>
    <p:sldId id="286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791EF"/>
    <a:srgbClr val="BB89A0"/>
    <a:srgbClr val="FCFF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11" autoAdjust="0"/>
    <p:restoredTop sz="96911" autoAdjust="0"/>
  </p:normalViewPr>
  <p:slideViewPr>
    <p:cSldViewPr snapToGrid="0" snapToObjects="1">
      <p:cViewPr varScale="1">
        <p:scale>
          <a:sx n="149" d="100"/>
          <a:sy n="149" d="100"/>
        </p:scale>
        <p:origin x="1048" y="176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0D3DF80D-ADC6-014A-BF3C-8F89E8F76BCE}" type="datetimeFigureOut">
              <a:rPr lang="en-US" smtClean="0"/>
              <a:pPr/>
              <a:t>11/30/15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18001A6A-9092-7F41-9E7D-6C91FEECF0F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90807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D91C5B-8675-B54B-9DB4-52DEB47BABC3}" type="slidenum">
              <a:rPr lang="en-GB"/>
              <a:pPr/>
              <a:t>2</a:t>
            </a:fld>
            <a:endParaRPr lang="en-GB"/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Efallai gallwn ni roi hwn fel taflen i</a:t>
            </a:r>
            <a:r>
              <a:rPr lang="ja-JP" altLang="en-GB">
                <a:latin typeface="Arial"/>
              </a:rPr>
              <a:t>’</a:t>
            </a:r>
            <a:r>
              <a:rPr lang="en-GB"/>
              <a:t>r grwpiau ysgrifennu arno / gosod post its</a:t>
            </a:r>
          </a:p>
        </p:txBody>
      </p:sp>
    </p:spTree>
    <p:extLst>
      <p:ext uri="{BB962C8B-B14F-4D97-AF65-F5344CB8AC3E}">
        <p14:creationId xmlns:p14="http://schemas.microsoft.com/office/powerpoint/2010/main" val="27764846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D91C5B-8675-B54B-9DB4-52DEB47BABC3}" type="slidenum">
              <a:rPr lang="en-GB"/>
              <a:pPr/>
              <a:t>3</a:t>
            </a:fld>
            <a:endParaRPr lang="en-GB"/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Efallai gallwn ni roi hwn fel taflen i</a:t>
            </a:r>
            <a:r>
              <a:rPr lang="ja-JP" altLang="en-GB">
                <a:latin typeface="Arial"/>
              </a:rPr>
              <a:t>’</a:t>
            </a:r>
            <a:r>
              <a:rPr lang="en-GB"/>
              <a:t>r grwpiau ysgrifennu arno / gosod post its</a:t>
            </a:r>
          </a:p>
        </p:txBody>
      </p:sp>
    </p:spTree>
    <p:extLst>
      <p:ext uri="{BB962C8B-B14F-4D97-AF65-F5344CB8AC3E}">
        <p14:creationId xmlns:p14="http://schemas.microsoft.com/office/powerpoint/2010/main" val="19454232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D91C5B-8675-B54B-9DB4-52DEB47BABC3}" type="slidenum">
              <a:rPr lang="en-GB"/>
              <a:pPr/>
              <a:t>4</a:t>
            </a:fld>
            <a:endParaRPr lang="en-GB"/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Efallai gallwn ni roi hwn fel taflen i</a:t>
            </a:r>
            <a:r>
              <a:rPr lang="ja-JP" altLang="en-GB">
                <a:latin typeface="Arial"/>
              </a:rPr>
              <a:t>’</a:t>
            </a:r>
            <a:r>
              <a:rPr lang="en-GB"/>
              <a:t>r grwpiau ysgrifennu arno / gosod post its</a:t>
            </a:r>
          </a:p>
        </p:txBody>
      </p:sp>
    </p:spTree>
    <p:extLst>
      <p:ext uri="{BB962C8B-B14F-4D97-AF65-F5344CB8AC3E}">
        <p14:creationId xmlns:p14="http://schemas.microsoft.com/office/powerpoint/2010/main" val="41619860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D91C5B-8675-B54B-9DB4-52DEB47BABC3}" type="slidenum">
              <a:rPr lang="en-GB"/>
              <a:pPr/>
              <a:t>6</a:t>
            </a:fld>
            <a:endParaRPr lang="en-GB"/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279076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D91C5B-8675-B54B-9DB4-52DEB47BABC3}" type="slidenum">
              <a:rPr lang="en-GB"/>
              <a:pPr/>
              <a:t>7</a:t>
            </a:fld>
            <a:endParaRPr lang="en-GB"/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57892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D91C5B-8675-B54B-9DB4-52DEB47BABC3}" type="slidenum">
              <a:rPr lang="en-GB"/>
              <a:pPr/>
              <a:t>8</a:t>
            </a:fld>
            <a:endParaRPr lang="en-GB"/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898672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2FD1C-978F-B240-8233-FB97F689DE71}" type="datetimeFigureOut">
              <a:rPr lang="en-US" smtClean="0"/>
              <a:t>11/30/15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95D6A-D1FB-9146-A844-01E44F9B4E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8265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2FD1C-978F-B240-8233-FB97F689DE71}" type="datetimeFigureOut">
              <a:rPr lang="en-US" smtClean="0"/>
              <a:t>11/30/15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95D6A-D1FB-9146-A844-01E44F9B4E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9221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2FD1C-978F-B240-8233-FB97F689DE71}" type="datetimeFigureOut">
              <a:rPr lang="en-US" smtClean="0"/>
              <a:t>11/30/15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95D6A-D1FB-9146-A844-01E44F9B4E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7753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2FD1C-978F-B240-8233-FB97F689DE71}" type="datetimeFigureOut">
              <a:rPr lang="en-US" smtClean="0"/>
              <a:t>11/30/15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95D6A-D1FB-9146-A844-01E44F9B4E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858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2FD1C-978F-B240-8233-FB97F689DE71}" type="datetimeFigureOut">
              <a:rPr lang="en-US" smtClean="0"/>
              <a:t>11/30/15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95D6A-D1FB-9146-A844-01E44F9B4E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8989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2FD1C-978F-B240-8233-FB97F689DE71}" type="datetimeFigureOut">
              <a:rPr lang="en-US" smtClean="0"/>
              <a:t>11/30/15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95D6A-D1FB-9146-A844-01E44F9B4E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8285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2FD1C-978F-B240-8233-FB97F689DE71}" type="datetimeFigureOut">
              <a:rPr lang="en-US" smtClean="0"/>
              <a:t>11/30/15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95D6A-D1FB-9146-A844-01E44F9B4E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049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2FD1C-978F-B240-8233-FB97F689DE71}" type="datetimeFigureOut">
              <a:rPr lang="en-US" smtClean="0"/>
              <a:t>11/30/15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95D6A-D1FB-9146-A844-01E44F9B4E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0786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2FD1C-978F-B240-8233-FB97F689DE71}" type="datetimeFigureOut">
              <a:rPr lang="en-US" smtClean="0"/>
              <a:t>11/30/15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95D6A-D1FB-9146-A844-01E44F9B4E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8249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2FD1C-978F-B240-8233-FB97F689DE71}" type="datetimeFigureOut">
              <a:rPr lang="en-US" smtClean="0"/>
              <a:t>11/30/15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95D6A-D1FB-9146-A844-01E44F9B4E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3420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2FD1C-978F-B240-8233-FB97F689DE71}" type="datetimeFigureOut">
              <a:rPr lang="en-US" smtClean="0"/>
              <a:t>11/30/15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95D6A-D1FB-9146-A844-01E44F9B4E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733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C062FD1C-978F-B240-8233-FB97F689DE71}" type="datetimeFigureOut">
              <a:rPr lang="en-US" smtClean="0"/>
              <a:pPr/>
              <a:t>11/30/15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55395D6A-D1FB-9146-A844-01E44F9B4EB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4637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Relationship Id="rId3" Type="http://schemas.openxmlformats.org/officeDocument/2006/relationships/image" Target="../media/image12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Relationship Id="rId3" Type="http://schemas.openxmlformats.org/officeDocument/2006/relationships/image" Target="../media/image13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s://www.youtube.com/watch?v=sUAwKsIoJEs" TargetMode="External"/><Relationship Id="rId3" Type="http://schemas.openxmlformats.org/officeDocument/2006/relationships/image" Target="../media/image14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4" Type="http://schemas.openxmlformats.org/officeDocument/2006/relationships/image" Target="../media/image7.tiff"/><Relationship Id="rId5" Type="http://schemas.openxmlformats.org/officeDocument/2006/relationships/image" Target="../media/image8.tiff"/><Relationship Id="rId6" Type="http://schemas.openxmlformats.org/officeDocument/2006/relationships/image" Target="../media/image9.tiff"/><Relationship Id="rId7" Type="http://schemas.openxmlformats.org/officeDocument/2006/relationships/image" Target="../media/image10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loPhmuBQVwI" TargetMode="External"/><Relationship Id="rId4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391414"/>
            <a:ext cx="8229600" cy="353485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y-GB" sz="2400" dirty="0" smtClean="0">
                <a:latin typeface="Arial" panose="020B0604020202020204" pitchFamily="34" charset="0"/>
                <a:ea typeface="ＭＳ Ｐゴシック" charset="0"/>
                <a:cs typeface="ＭＳ Ｐゴシック" charset="0"/>
                <a:sym typeface="Geneva CY" charset="0"/>
              </a:rPr>
              <a:t>Ewch yn </a:t>
            </a:r>
            <a:r>
              <a:rPr lang="cy-GB" sz="2400" dirty="0" smtClean="0">
                <a:latin typeface="Lucida Grande"/>
                <a:ea typeface="Lucida Grande"/>
                <a:cs typeface="Lucida Grande"/>
                <a:sym typeface="Geneva CY" charset="0"/>
              </a:rPr>
              <a:t>ô</a:t>
            </a:r>
            <a:r>
              <a:rPr lang="cy-GB" sz="2400" dirty="0" smtClean="0">
                <a:latin typeface="Arial" panose="020B0604020202020204" pitchFamily="34" charset="0"/>
                <a:ea typeface="ＭＳ Ｐゴシック" charset="0"/>
                <a:cs typeface="ＭＳ Ｐゴシック" charset="0"/>
                <a:sym typeface="Geneva CY" charset="0"/>
              </a:rPr>
              <a:t>l i edrych ar yr addewidion gwyrdd a ysgrifennoch chi ar bapur gwyrdd.  </a:t>
            </a:r>
          </a:p>
          <a:p>
            <a:endParaRPr lang="cy-GB" sz="2400" dirty="0" smtClean="0">
              <a:latin typeface="Arial" panose="020B0604020202020204" pitchFamily="34" charset="0"/>
              <a:ea typeface="ＭＳ Ｐゴシック" charset="0"/>
              <a:cs typeface="ＭＳ Ｐゴシック" charset="0"/>
              <a:sym typeface="Geneva CY" charset="0"/>
            </a:endParaRPr>
          </a:p>
          <a:p>
            <a:pPr marL="0" indent="0">
              <a:buNone/>
            </a:pPr>
            <a:r>
              <a:rPr lang="cy-GB" sz="2400" dirty="0" smtClean="0">
                <a:latin typeface="Arial" panose="020B0604020202020204" pitchFamily="34" charset="0"/>
                <a:ea typeface="ＭＳ Ｐゴシック" charset="0"/>
                <a:cs typeface="ＭＳ Ｐゴシック" charset="0"/>
                <a:sym typeface="Geneva CY" charset="0"/>
              </a:rPr>
              <a:t>Atgoffwch eich gilydd amdanynt a </a:t>
            </a:r>
            <a:r>
              <a:rPr lang="cy-GB" sz="2400" dirty="0" err="1" smtClean="0">
                <a:latin typeface="Arial" panose="020B0604020202020204" pitchFamily="34" charset="0"/>
                <a:ea typeface="ＭＳ Ｐゴシック" charset="0"/>
                <a:cs typeface="ＭＳ Ｐゴシック" charset="0"/>
                <a:sym typeface="Geneva CY" charset="0"/>
              </a:rPr>
              <a:t>chofiwch</a:t>
            </a:r>
            <a:r>
              <a:rPr lang="cy-GB" sz="2400" dirty="0" smtClean="0">
                <a:latin typeface="Arial" panose="020B0604020202020204" pitchFamily="34" charset="0"/>
                <a:ea typeface="ＭＳ Ｐゴシック" charset="0"/>
                <a:cs typeface="ＭＳ Ｐゴシック" charset="0"/>
                <a:sym typeface="Geneva CY" charset="0"/>
              </a:rPr>
              <a:t> fonitro sut rydych </a:t>
            </a:r>
            <a:r>
              <a:rPr lang="cy-GB" sz="2400" dirty="0" err="1" smtClean="0">
                <a:latin typeface="Arial" panose="020B0604020202020204" pitchFamily="34" charset="0"/>
                <a:ea typeface="ＭＳ Ｐゴシック" charset="0"/>
                <a:cs typeface="ＭＳ Ｐゴシック" charset="0"/>
                <a:sym typeface="Geneva CY" charset="0"/>
              </a:rPr>
              <a:t>chi’n</a:t>
            </a:r>
            <a:r>
              <a:rPr lang="cy-GB" sz="2400" dirty="0" smtClean="0">
                <a:latin typeface="Arial" panose="020B0604020202020204" pitchFamily="34" charset="0"/>
                <a:ea typeface="ＭＳ Ｐゴシック" charset="0"/>
                <a:cs typeface="ＭＳ Ｐゴシック" charset="0"/>
                <a:sym typeface="Geneva CY" charset="0"/>
              </a:rPr>
              <a:t> dod ymlaen wrth wireddu’r addewidion.</a:t>
            </a:r>
            <a:endParaRPr lang="cy-GB" sz="2400" dirty="0">
              <a:latin typeface="Arial" panose="020B0604020202020204" pitchFamily="34" charset="0"/>
              <a:ea typeface="ＭＳ Ｐゴシック" charset="0"/>
              <a:cs typeface="ＭＳ Ｐゴシック" charset="0"/>
              <a:sym typeface="Geneva CY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95534" y="175157"/>
            <a:ext cx="8952932" cy="7006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Beth </a:t>
            </a:r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</a:rPr>
              <a:t>rydych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</a:rPr>
              <a:t>chi’n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</a:rPr>
              <a:t>ei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</a:rPr>
              <a:t>wneud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</a:rPr>
              <a:t>i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</a:rPr>
              <a:t>helpu’r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</a:rPr>
              <a:t>amgylchedd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?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60689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-1235075" y="57515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80074" y="1440021"/>
            <a:ext cx="7855588" cy="467820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cy-GB" dirty="0" smtClean="0">
                <a:latin typeface="Arial" charset="0"/>
                <a:ea typeface="Arial" charset="0"/>
                <a:cs typeface="Arial" charset="0"/>
                <a:sym typeface="Geneva CY" charset="0"/>
              </a:rPr>
              <a:t>Dewch o hyd i gymaint o wybodaeth a fedrwch am:</a:t>
            </a:r>
          </a:p>
          <a:p>
            <a:pPr algn="ctr"/>
            <a:endParaRPr lang="cy-GB" dirty="0" smtClean="0">
              <a:latin typeface="Arial" charset="0"/>
              <a:ea typeface="Arial" charset="0"/>
              <a:cs typeface="Arial" charset="0"/>
              <a:sym typeface="Geneva CY" charset="0"/>
            </a:endParaRPr>
          </a:p>
          <a:p>
            <a:pPr algn="ctr"/>
            <a:r>
              <a:rPr lang="cy-GB" sz="2800" b="1" dirty="0" smtClean="0">
                <a:latin typeface="Arial" charset="0"/>
                <a:ea typeface="Arial" charset="0"/>
                <a:cs typeface="Arial" charset="0"/>
                <a:sym typeface="Geneva CY" charset="0"/>
              </a:rPr>
              <a:t>BYLBIAU TRYDAN</a:t>
            </a:r>
          </a:p>
          <a:p>
            <a:endParaRPr lang="cy-GB" dirty="0" smtClean="0">
              <a:latin typeface="Arial" charset="0"/>
              <a:ea typeface="Arial" charset="0"/>
              <a:cs typeface="Arial" charset="0"/>
              <a:sym typeface="Geneva CY" charset="0"/>
            </a:endParaRPr>
          </a:p>
          <a:p>
            <a:r>
              <a:rPr lang="cy-GB" dirty="0" smtClean="0">
                <a:latin typeface="Arial" charset="0"/>
                <a:ea typeface="Arial" charset="0"/>
                <a:cs typeface="Arial" charset="0"/>
                <a:sym typeface="Geneva CY" charset="0"/>
              </a:rPr>
              <a:t>Ceisiwch ddod o hyd i wybodaeth i ateb y cwestiynau hyn:</a:t>
            </a:r>
          </a:p>
          <a:p>
            <a:endParaRPr lang="cy-GB" dirty="0" smtClean="0">
              <a:latin typeface="Arial" charset="0"/>
              <a:ea typeface="Arial" charset="0"/>
              <a:cs typeface="Arial" charset="0"/>
              <a:sym typeface="Geneva CY" charset="0"/>
            </a:endParaRPr>
          </a:p>
          <a:p>
            <a:r>
              <a:rPr lang="cy-GB" dirty="0" smtClean="0">
                <a:latin typeface="Arial" charset="0"/>
                <a:ea typeface="Arial" charset="0"/>
                <a:cs typeface="Arial" charset="0"/>
                <a:sym typeface="Geneva CY" charset="0"/>
              </a:rPr>
              <a:t>. Pwy ddyfeisiodd y bwlb?</a:t>
            </a:r>
          </a:p>
          <a:p>
            <a:r>
              <a:rPr lang="cy-GB" dirty="0" smtClean="0">
                <a:latin typeface="Arial" charset="0"/>
                <a:ea typeface="Arial" charset="0"/>
                <a:cs typeface="Arial" charset="0"/>
                <a:sym typeface="Geneva CY" charset="0"/>
              </a:rPr>
              <a:t>. </a:t>
            </a:r>
            <a:r>
              <a:rPr lang="en-US" dirty="0" err="1">
                <a:latin typeface="Arial" charset="0"/>
                <a:ea typeface="Arial" charset="0"/>
                <a:cs typeface="Arial" charset="0"/>
              </a:rPr>
              <a:t>Pryd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 err="1" smtClean="0">
                <a:latin typeface="Arial" charset="0"/>
                <a:ea typeface="Arial" charset="0"/>
                <a:cs typeface="Arial" charset="0"/>
              </a:rPr>
              <a:t>ddyfeisiwyd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cy-GB" dirty="0" smtClean="0">
                <a:latin typeface="Arial" charset="0"/>
                <a:ea typeface="Arial" charset="0"/>
                <a:cs typeface="Arial" charset="0"/>
                <a:sym typeface="Geneva CY" charset="0"/>
              </a:rPr>
              <a:t>y </a:t>
            </a:r>
            <a:r>
              <a:rPr lang="cy-GB" dirty="0" smtClean="0">
                <a:latin typeface="Arial" charset="0"/>
                <a:ea typeface="Arial" charset="0"/>
                <a:cs typeface="Arial" charset="0"/>
                <a:sym typeface="Geneva CY" charset="0"/>
              </a:rPr>
              <a:t>bwlb cyntaf?</a:t>
            </a:r>
          </a:p>
          <a:p>
            <a:r>
              <a:rPr lang="cy-GB" dirty="0" smtClean="0">
                <a:latin typeface="Arial" charset="0"/>
                <a:ea typeface="Arial" charset="0"/>
                <a:cs typeface="Arial" charset="0"/>
                <a:sym typeface="Geneva CY" charset="0"/>
              </a:rPr>
              <a:t>. Pa fathau o fylbiau gwahanol sydd?</a:t>
            </a:r>
          </a:p>
          <a:p>
            <a:r>
              <a:rPr lang="cy-GB" dirty="0" smtClean="0">
                <a:latin typeface="Arial" charset="0"/>
                <a:ea typeface="Arial" charset="0"/>
                <a:cs typeface="Arial" charset="0"/>
                <a:sym typeface="Geneva CY" charset="0"/>
              </a:rPr>
              <a:t>. Sut mae’</a:t>
            </a:r>
            <a:r>
              <a:rPr lang="cy-GB" altLang="ja-JP" dirty="0" smtClean="0">
                <a:latin typeface="Arial" charset="0"/>
                <a:ea typeface="Arial" charset="0"/>
                <a:cs typeface="Arial" charset="0"/>
                <a:sym typeface="Geneva CY" charset="0"/>
              </a:rPr>
              <a:t>r ynni’n cael ei fesur?</a:t>
            </a:r>
          </a:p>
          <a:p>
            <a:r>
              <a:rPr lang="cy-GB" dirty="0" smtClean="0">
                <a:latin typeface="Arial" charset="0"/>
                <a:ea typeface="Arial" charset="0"/>
                <a:cs typeface="Arial" charset="0"/>
                <a:sym typeface="Geneva CY" charset="0"/>
              </a:rPr>
              <a:t>. Faint o ynni mae bylbiau gwahanol yn ei ddefnyddio? </a:t>
            </a:r>
          </a:p>
          <a:p>
            <a:r>
              <a:rPr lang="cy-GB" dirty="0" smtClean="0">
                <a:latin typeface="Arial" charset="0"/>
                <a:ea typeface="Arial" charset="0"/>
                <a:cs typeface="Arial" charset="0"/>
                <a:sym typeface="Geneva CY" charset="0"/>
              </a:rPr>
              <a:t>. Faint mae bylbiau’n ei </a:t>
            </a:r>
            <a:r>
              <a:rPr lang="cy-GB" dirty="0" err="1" smtClean="0">
                <a:latin typeface="Arial" charset="0"/>
                <a:ea typeface="Arial" charset="0"/>
                <a:cs typeface="Arial" charset="0"/>
                <a:sym typeface="Geneva CY" charset="0"/>
              </a:rPr>
              <a:t>gostio</a:t>
            </a:r>
            <a:r>
              <a:rPr lang="cy-GB" dirty="0" smtClean="0">
                <a:latin typeface="Arial" charset="0"/>
                <a:ea typeface="Arial" charset="0"/>
                <a:cs typeface="Arial" charset="0"/>
                <a:sym typeface="Geneva CY" charset="0"/>
              </a:rPr>
              <a:t>?</a:t>
            </a:r>
          </a:p>
          <a:p>
            <a:endParaRPr lang="cy-GB" dirty="0" smtClean="0">
              <a:latin typeface="Arial" charset="0"/>
              <a:ea typeface="Arial" charset="0"/>
              <a:cs typeface="Arial" charset="0"/>
              <a:sym typeface="Geneva CY" charset="0"/>
            </a:endParaRPr>
          </a:p>
          <a:p>
            <a:r>
              <a:rPr lang="cy-GB" dirty="0" smtClean="0">
                <a:latin typeface="Arial" charset="0"/>
                <a:ea typeface="Arial" charset="0"/>
                <a:cs typeface="Arial" charset="0"/>
                <a:sym typeface="Geneva CY" charset="0"/>
              </a:rPr>
              <a:t>Beth am ddechrau gyda grid Gist? </a:t>
            </a:r>
          </a:p>
          <a:p>
            <a:r>
              <a:rPr lang="cy-GB" dirty="0" smtClean="0">
                <a:latin typeface="Arial" charset="0"/>
                <a:ea typeface="Arial" charset="0"/>
                <a:cs typeface="Arial" charset="0"/>
                <a:sym typeface="Geneva CY" charset="0"/>
              </a:rPr>
              <a:t>Gwybod      Angen gwybod      </a:t>
            </a:r>
            <a:r>
              <a:rPr lang="en-US" dirty="0" err="1">
                <a:latin typeface="Arial" charset="0"/>
                <a:ea typeface="Arial" charset="0"/>
                <a:cs typeface="Arial" charset="0"/>
              </a:rPr>
              <a:t>Ffynhonnell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 err="1">
                <a:latin typeface="Arial" charset="0"/>
                <a:ea typeface="Arial" charset="0"/>
                <a:cs typeface="Arial" charset="0"/>
              </a:rPr>
              <a:t>Wybodaeth</a:t>
            </a:r>
            <a:endParaRPr lang="cy-GB" dirty="0" smtClean="0">
              <a:latin typeface="Arial" charset="0"/>
              <a:ea typeface="Arial" charset="0"/>
              <a:cs typeface="Arial" charset="0"/>
              <a:sym typeface="Geneva CY" charset="0"/>
            </a:endParaRPr>
          </a:p>
          <a:p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95534" y="136520"/>
            <a:ext cx="8952932" cy="7006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</a:rPr>
              <a:t>Gweld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 y </a:t>
            </a:r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</a:rPr>
              <a:t>Golau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! (</a:t>
            </a:r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</a:rPr>
              <a:t>Gwaith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</a:rPr>
              <a:t>Ymchwil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)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4921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24982"/>
            <a:ext cx="8229600" cy="3662173"/>
          </a:xfrm>
        </p:spPr>
        <p:txBody>
          <a:bodyPr>
            <a:normAutofit/>
          </a:bodyPr>
          <a:lstStyle/>
          <a:p>
            <a:r>
              <a:rPr lang="cy-GB" sz="2000" dirty="0" smtClean="0">
                <a:ea typeface="ＭＳ Ｐゴシック" charset="0"/>
                <a:cs typeface="ＭＳ Ｐゴシック" charset="0"/>
                <a:sym typeface="Geneva CY" charset="0"/>
              </a:rPr>
              <a:t>Mae bylbiau ynni isel (</a:t>
            </a:r>
            <a:r>
              <a:rPr lang="cy-GB" sz="2000" i="1" dirty="0" smtClean="0">
                <a:ea typeface="ＭＳ Ｐゴシック" charset="0"/>
                <a:cs typeface="ＭＳ Ｐゴシック" charset="0"/>
                <a:sym typeface="Geneva CY" charset="0"/>
              </a:rPr>
              <a:t>low energy bul</a:t>
            </a:r>
            <a:r>
              <a:rPr lang="cy-GB" sz="2000" dirty="0" smtClean="0">
                <a:ea typeface="ＭＳ Ｐゴシック" charset="0"/>
                <a:cs typeface="ＭＳ Ｐゴシック" charset="0"/>
                <a:sym typeface="Geneva CY" charset="0"/>
              </a:rPr>
              <a:t>bs) yn defnyddio tua 75% i 80% yn llai o ynni na bylbiau cyffredin (</a:t>
            </a:r>
            <a:r>
              <a:rPr lang="cy-GB" sz="2000" i="1" dirty="0" smtClean="0">
                <a:ea typeface="ＭＳ Ｐゴシック" charset="0"/>
                <a:cs typeface="ＭＳ Ｐゴシック" charset="0"/>
                <a:sym typeface="Geneva CY" charset="0"/>
              </a:rPr>
              <a:t>incadescent</a:t>
            </a:r>
            <a:r>
              <a:rPr lang="cy-GB" sz="2000" dirty="0" smtClean="0">
                <a:ea typeface="ＭＳ Ｐゴシック" charset="0"/>
                <a:cs typeface="ＭＳ Ｐゴシック" charset="0"/>
                <a:sym typeface="Geneva CY" charset="0"/>
              </a:rPr>
              <a:t>)!</a:t>
            </a:r>
            <a:br>
              <a:rPr lang="cy-GB" sz="2000" dirty="0" smtClean="0">
                <a:ea typeface="ＭＳ Ｐゴシック" charset="0"/>
                <a:cs typeface="ＭＳ Ｐゴシック" charset="0"/>
                <a:sym typeface="Geneva CY" charset="0"/>
              </a:rPr>
            </a:br>
            <a:r>
              <a:rPr lang="cy-GB" sz="2000" dirty="0" smtClean="0">
                <a:ea typeface="ＭＳ Ｐゴシック" charset="0"/>
                <a:cs typeface="ＭＳ Ｐゴシック" charset="0"/>
                <a:sym typeface="Geneva CY" charset="0"/>
              </a:rPr>
              <a:t> </a:t>
            </a:r>
          </a:p>
          <a:p>
            <a:r>
              <a:rPr lang="cy-GB" sz="2000" dirty="0" smtClean="0">
                <a:ea typeface="ＭＳ Ｐゴシック" charset="0"/>
                <a:cs typeface="ＭＳ Ｐゴシック" charset="0"/>
                <a:sym typeface="Geneva CY" charset="0"/>
              </a:rPr>
              <a:t>Maen nhw hefyd yn para</a:t>
            </a:r>
            <a:r>
              <a:rPr lang="cy-GB" sz="2000" dirty="0" smtClean="0">
                <a:latin typeface="Arial" charset="0"/>
                <a:ea typeface="ＭＳ Ｐゴシック" charset="0"/>
                <a:cs typeface="ＭＳ Ｐゴシック" charset="0"/>
                <a:sym typeface="Geneva CY" charset="0"/>
              </a:rPr>
              <a:t>’</a:t>
            </a:r>
            <a:r>
              <a:rPr lang="cy-GB" altLang="ja-JP" sz="2000" dirty="0" smtClean="0">
                <a:cs typeface="Arial" panose="020B0604020202020204" pitchFamily="34" charset="0"/>
                <a:sym typeface="Geneva CY" charset="0"/>
              </a:rPr>
              <a:t>n hirach!</a:t>
            </a:r>
          </a:p>
          <a:p>
            <a:pPr marL="0" indent="0">
              <a:buNone/>
            </a:pPr>
            <a:endParaRPr lang="cy-GB" altLang="ja-JP" sz="2000" dirty="0" smtClean="0">
              <a:cs typeface="Arial" panose="020B0604020202020204" pitchFamily="34" charset="0"/>
              <a:sym typeface="Geneva CY" charset="0"/>
            </a:endParaRPr>
          </a:p>
          <a:p>
            <a:pPr marL="0" indent="0">
              <a:buNone/>
            </a:pPr>
            <a:r>
              <a:rPr lang="cy-GB" sz="2000" dirty="0" smtClean="0">
                <a:ea typeface="ＭＳ Ｐゴシック" charset="0"/>
                <a:cs typeface="ＭＳ Ｐゴシック" charset="0"/>
                <a:sym typeface="Geneva CY" charset="0"/>
              </a:rPr>
              <a:t>Ewch ati i weld faint o fylbiau sydd yn eich cartref ac yn yr ysgol.</a:t>
            </a:r>
          </a:p>
          <a:p>
            <a:pPr marL="0" indent="0">
              <a:buNone/>
            </a:pPr>
            <a:r>
              <a:rPr lang="cy-GB" sz="2000" dirty="0" smtClean="0">
                <a:ea typeface="ＭＳ Ｐゴシック" charset="0"/>
                <a:cs typeface="ＭＳ Ｐゴシック" charset="0"/>
                <a:sym typeface="Geneva CY" charset="0"/>
              </a:rPr>
              <a:t>Pa fath o fylbiau ydyn nhw?</a:t>
            </a:r>
          </a:p>
          <a:p>
            <a:pPr marL="0" indent="0">
              <a:buNone/>
            </a:pPr>
            <a:r>
              <a:rPr lang="cy-GB" sz="2000" dirty="0" smtClean="0">
                <a:ea typeface="ＭＳ Ｐゴシック" charset="0"/>
                <a:cs typeface="ＭＳ Ｐゴシック" charset="0"/>
                <a:sym typeface="Geneva CY" charset="0"/>
              </a:rPr>
              <a:t>Prisiwch fylbiau gwahanol.</a:t>
            </a:r>
          </a:p>
          <a:p>
            <a:pPr marL="0" indent="0">
              <a:buNone/>
            </a:pPr>
            <a:r>
              <a:rPr lang="cy-GB" sz="2000" dirty="0" smtClean="0">
                <a:ea typeface="ＭＳ Ｐゴシック" charset="0"/>
                <a:cs typeface="ＭＳ Ｐゴシック" charset="0"/>
                <a:sym typeface="Geneva CY" charset="0"/>
              </a:rPr>
              <a:t>Faint mae’n ei </a:t>
            </a:r>
            <a:r>
              <a:rPr lang="cy-GB" sz="2000" dirty="0" err="1" smtClean="0">
                <a:ea typeface="ＭＳ Ｐゴシック" charset="0"/>
                <a:cs typeface="ＭＳ Ｐゴシック" charset="0"/>
                <a:sym typeface="Geneva CY" charset="0"/>
              </a:rPr>
              <a:t>gostio</a:t>
            </a:r>
            <a:r>
              <a:rPr lang="cy-GB" altLang="ja-JP" sz="2000" dirty="0" smtClean="0">
                <a:cs typeface="Arial" panose="020B0604020202020204" pitchFamily="34" charset="0"/>
                <a:sym typeface="Geneva CY" charset="0"/>
              </a:rPr>
              <a:t> i osod bylbiau ynni isel yn eich cartref?</a:t>
            </a:r>
          </a:p>
          <a:p>
            <a:pPr marL="0" indent="0">
              <a:buNone/>
            </a:pPr>
            <a:r>
              <a:rPr lang="cy-GB" sz="2000" dirty="0">
                <a:ea typeface="ＭＳ Ｐゴシック" charset="0"/>
                <a:cs typeface="ＭＳ Ｐゴシック" charset="0"/>
                <a:sym typeface="Geneva CY" charset="0"/>
              </a:rPr>
              <a:t>Faint mae’n ei </a:t>
            </a:r>
            <a:r>
              <a:rPr lang="cy-GB" sz="2000" dirty="0" err="1">
                <a:ea typeface="ＭＳ Ｐゴシック" charset="0"/>
                <a:cs typeface="ＭＳ Ｐゴシック" charset="0"/>
                <a:sym typeface="Geneva CY" charset="0"/>
              </a:rPr>
              <a:t>gostio</a:t>
            </a:r>
            <a:r>
              <a:rPr lang="cy-GB" altLang="ja-JP" sz="2000" dirty="0">
                <a:cs typeface="Arial" panose="020B0604020202020204" pitchFamily="34" charset="0"/>
                <a:sym typeface="Geneva CY" charset="0"/>
              </a:rPr>
              <a:t> i </a:t>
            </a:r>
            <a:r>
              <a:rPr lang="cy-GB" altLang="ja-JP" sz="2000" dirty="0" smtClean="0">
                <a:cs typeface="Arial" panose="020B0604020202020204" pitchFamily="34" charset="0"/>
                <a:sym typeface="Geneva CY" charset="0"/>
              </a:rPr>
              <a:t>osod bylbiau ynni isel yn eich ysgol?</a:t>
            </a:r>
            <a:endParaRPr lang="cy-GB" sz="2000" dirty="0" smtClean="0">
              <a:cs typeface="Arial" panose="020B0604020202020204" pitchFamily="34" charset="0"/>
              <a:sym typeface="Geneva CY" charset="0"/>
            </a:endParaRPr>
          </a:p>
          <a:p>
            <a:pPr marL="0" indent="0">
              <a:buNone/>
            </a:pPr>
            <a:endParaRPr lang="en-US" altLang="ja-JP" sz="2000" dirty="0">
              <a:cs typeface="Arial" panose="020B0604020202020204" pitchFamily="34" charset="0"/>
              <a:sym typeface="Geneva CY" charset="0"/>
            </a:endParaRP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95534" y="123641"/>
            <a:ext cx="8952932" cy="7006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</a:rPr>
              <a:t>Goleuo’r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 mater!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9276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7239000" y="2895600"/>
            <a:ext cx="12192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1600" dirty="0">
              <a:latin typeface="Arial" panose="020B0604020202020204" pitchFamily="34" charset="0"/>
            </a:endParaRPr>
          </a:p>
        </p:txBody>
      </p:sp>
      <p:sp>
        <p:nvSpPr>
          <p:cNvPr id="9223" name="Text Box 7"/>
          <p:cNvSpPr txBox="1">
            <a:spLocks noChangeArrowheads="1"/>
          </p:cNvSpPr>
          <p:nvPr/>
        </p:nvSpPr>
        <p:spPr bwMode="auto">
          <a:xfrm>
            <a:off x="416735" y="1359845"/>
            <a:ext cx="8347085" cy="415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y-GB" sz="2400" b="1" dirty="0" smtClean="0">
                <a:latin typeface="Arial" panose="020B0604020202020204" pitchFamily="34" charset="0"/>
                <a:ea typeface="ＭＳ Ｐゴシック" charset="0"/>
                <a:cs typeface="ＭＳ Ｐゴシック" charset="0"/>
                <a:sym typeface="Geneva CY" charset="0"/>
              </a:rPr>
              <a:t>Trafodwch y pwyntiau isod:</a:t>
            </a:r>
          </a:p>
          <a:p>
            <a:endParaRPr lang="cy-GB" sz="2400" dirty="0" smtClean="0">
              <a:latin typeface="Arial" panose="020B0604020202020204" pitchFamily="34" charset="0"/>
              <a:ea typeface="ＭＳ Ｐゴシック" charset="0"/>
              <a:cs typeface="ＭＳ Ｐゴシック" charset="0"/>
              <a:sym typeface="Geneva CY" charset="0"/>
            </a:endParaRPr>
          </a:p>
          <a:p>
            <a:r>
              <a:rPr lang="cy-GB" sz="2400" dirty="0" smtClean="0">
                <a:latin typeface="Arial" panose="020B0604020202020204" pitchFamily="34" charset="0"/>
                <a:ea typeface="ＭＳ Ｐゴシック" charset="0"/>
                <a:cs typeface="ＭＳ Ｐゴシック" charset="0"/>
                <a:sym typeface="Geneva CY" charset="0"/>
              </a:rPr>
              <a:t>* Mae bylbiau golau yn cynhyrchu gwres pan fyddan </a:t>
            </a:r>
            <a:r>
              <a:rPr lang="cy-GB" sz="2400" dirty="0" err="1" smtClean="0">
                <a:latin typeface="Arial" panose="020B0604020202020204" pitchFamily="34" charset="0"/>
                <a:ea typeface="ＭＳ Ｐゴシック" charset="0"/>
                <a:cs typeface="ＭＳ Ｐゴシック" charset="0"/>
                <a:sym typeface="Geneva CY" charset="0"/>
              </a:rPr>
              <a:t>nhw’n</a:t>
            </a:r>
            <a:r>
              <a:rPr lang="cy-GB" sz="2400" dirty="0" smtClean="0">
                <a:latin typeface="Arial" panose="020B0604020202020204" pitchFamily="34" charset="0"/>
                <a:ea typeface="ＭＳ Ｐゴシック" charset="0"/>
                <a:cs typeface="ＭＳ Ｐゴシック" charset="0"/>
                <a:sym typeface="Geneva CY" charset="0"/>
              </a:rPr>
              <a:t> wedi</a:t>
            </a:r>
            <a:r>
              <a:rPr lang="cy-GB" altLang="ja-JP" sz="2400" dirty="0" smtClean="0">
                <a:latin typeface="Arial" charset="0"/>
                <a:ea typeface="ＭＳ Ｐゴシック" charset="0"/>
                <a:cs typeface="ＭＳ Ｐゴシック" charset="0"/>
                <a:sym typeface="Geneva CY" charset="0"/>
              </a:rPr>
              <a:t>’</a:t>
            </a:r>
            <a:r>
              <a:rPr lang="cy-GB" altLang="ja-JP" sz="2400" dirty="0" smtClean="0">
                <a:latin typeface="Arial" panose="020B0604020202020204" pitchFamily="34" charset="0"/>
                <a:cs typeface="Arial" panose="020B0604020202020204" pitchFamily="34" charset="0"/>
                <a:sym typeface="Geneva CY" charset="0"/>
              </a:rPr>
              <a:t>u goleuo.</a:t>
            </a:r>
          </a:p>
          <a:p>
            <a:endParaRPr lang="cy-GB" sz="2400" dirty="0" smtClean="0">
              <a:latin typeface="Arial" panose="020B0604020202020204" pitchFamily="34" charset="0"/>
              <a:cs typeface="Arial" panose="020B0604020202020204" pitchFamily="34" charset="0"/>
              <a:sym typeface="Geneva CY" charset="0"/>
            </a:endParaRPr>
          </a:p>
          <a:p>
            <a:r>
              <a:rPr lang="cy-GB" sz="2400" dirty="0" smtClean="0">
                <a:latin typeface="Arial" panose="020B0604020202020204" pitchFamily="34" charset="0"/>
                <a:cs typeface="Arial" panose="020B0604020202020204" pitchFamily="34" charset="0"/>
                <a:sym typeface="Geneva CY" charset="0"/>
              </a:rPr>
              <a:t>* Gwastraff ynni yw i fylbiau golau gynhyrchu gwres!</a:t>
            </a:r>
          </a:p>
          <a:p>
            <a:endParaRPr lang="cy-GB" sz="2400" dirty="0" smtClean="0">
              <a:latin typeface="Arial" panose="020B0604020202020204" pitchFamily="34" charset="0"/>
              <a:cs typeface="Arial" panose="020B0604020202020204" pitchFamily="34" charset="0"/>
              <a:sym typeface="Geneva CY" charset="0"/>
            </a:endParaRPr>
          </a:p>
          <a:p>
            <a:r>
              <a:rPr lang="cy-GB" sz="2400" dirty="0" smtClean="0">
                <a:latin typeface="Arial" panose="020B0604020202020204" pitchFamily="34" charset="0"/>
                <a:cs typeface="Arial" panose="020B0604020202020204" pitchFamily="34" charset="0"/>
                <a:sym typeface="Geneva CY" charset="0"/>
              </a:rPr>
              <a:t>* Mae bylbiau golau ynni isel yn cynhyrchu llai o wres na bylbiau golau cyffredin.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  <a:sym typeface="Geneva CY" charset="0"/>
              </a:rPr>
              <a:t> 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  <a:sym typeface="Geneva CY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  <a:sym typeface="Geneva CY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95534" y="123641"/>
            <a:ext cx="8952932" cy="7006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</a:rPr>
              <a:t>Gweld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 y </a:t>
            </a:r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</a:rPr>
              <a:t>Golau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!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5316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2182808"/>
            <a:ext cx="8229600" cy="165509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y-GB" sz="2000" dirty="0" smtClean="0">
                <a:ea typeface="ＭＳ Ｐゴシック" charset="0"/>
                <a:cs typeface="ＭＳ Ｐゴシック" charset="0"/>
                <a:sym typeface="Geneva CY" charset="0"/>
              </a:rPr>
              <a:t>A ydych yn cytuno neu</a:t>
            </a:r>
            <a:r>
              <a:rPr lang="cy-GB" sz="2000" dirty="0" smtClean="0">
                <a:latin typeface="Arial" charset="0"/>
                <a:ea typeface="ＭＳ Ｐゴシック" charset="0"/>
                <a:cs typeface="ＭＳ Ｐゴシック" charset="0"/>
                <a:sym typeface="Geneva CY" charset="0"/>
              </a:rPr>
              <a:t>’</a:t>
            </a:r>
            <a:r>
              <a:rPr lang="cy-GB" altLang="ja-JP" sz="2000" dirty="0" smtClean="0">
                <a:cs typeface="Arial" panose="020B0604020202020204" pitchFamily="34" charset="0"/>
                <a:sym typeface="Geneva CY" charset="0"/>
              </a:rPr>
              <a:t>n anghytuno </a:t>
            </a:r>
            <a:r>
              <a:rPr lang="cy-GB" altLang="ja-JP" sz="2000" dirty="0" err="1" smtClean="0">
                <a:cs typeface="Arial" panose="020B0604020202020204" pitchFamily="34" charset="0"/>
                <a:sym typeface="Geneva CY" charset="0"/>
              </a:rPr>
              <a:t>â</a:t>
            </a:r>
            <a:r>
              <a:rPr lang="cy-GB" altLang="ja-JP" sz="2000" dirty="0" err="1" smtClean="0">
                <a:latin typeface="Arial" charset="0"/>
                <a:ea typeface="ＭＳ Ｐゴシック" charset="0"/>
                <a:cs typeface="Arial" panose="020B0604020202020204" pitchFamily="34" charset="0"/>
                <a:sym typeface="Geneva CY" charset="0"/>
              </a:rPr>
              <a:t>’</a:t>
            </a:r>
            <a:r>
              <a:rPr lang="cy-GB" altLang="ja-JP" sz="2000" dirty="0" err="1" smtClean="0">
                <a:cs typeface="Arial" panose="020B0604020202020204" pitchFamily="34" charset="0"/>
                <a:sym typeface="Geneva CY" charset="0"/>
              </a:rPr>
              <a:t>r</a:t>
            </a:r>
            <a:r>
              <a:rPr lang="cy-GB" altLang="ja-JP" sz="2000" dirty="0" smtClean="0">
                <a:cs typeface="Arial" panose="020B0604020202020204" pitchFamily="34" charset="0"/>
                <a:sym typeface="Geneva CY" charset="0"/>
              </a:rPr>
              <a:t> gosodiad?</a:t>
            </a:r>
          </a:p>
          <a:p>
            <a:pPr marL="0" indent="0">
              <a:buNone/>
            </a:pPr>
            <a:r>
              <a:rPr lang="cy-GB" sz="2000" dirty="0" smtClean="0">
                <a:cs typeface="Arial" panose="020B0604020202020204" pitchFamily="34" charset="0"/>
                <a:sym typeface="Geneva CY" charset="0"/>
              </a:rPr>
              <a:t>Rhowch resymau.</a:t>
            </a:r>
          </a:p>
          <a:p>
            <a:endParaRPr lang="cy-GB" sz="2000" dirty="0" smtClean="0">
              <a:cs typeface="Arial" panose="020B0604020202020204" pitchFamily="34" charset="0"/>
              <a:sym typeface="Geneva CY" charset="0"/>
            </a:endParaRPr>
          </a:p>
          <a:p>
            <a:pPr marL="0" indent="0">
              <a:buNone/>
            </a:pPr>
            <a:r>
              <a:rPr lang="cy-GB" sz="2000" dirty="0" smtClean="0">
                <a:cs typeface="Arial" panose="020B0604020202020204" pitchFamily="34" charset="0"/>
                <a:sym typeface="Geneva CY" charset="0"/>
              </a:rPr>
              <a:t>Cynlluniwch arbrawf i ymchwilio i</a:t>
            </a:r>
            <a:r>
              <a:rPr lang="cy-GB" sz="2000" dirty="0" smtClean="0">
                <a:latin typeface="Arial" charset="0"/>
                <a:ea typeface="ＭＳ Ｐゴシック" charset="0"/>
                <a:cs typeface="Arial" panose="020B0604020202020204" pitchFamily="34" charset="0"/>
                <a:sym typeface="Geneva CY" charset="0"/>
              </a:rPr>
              <a:t>’</a:t>
            </a:r>
            <a:r>
              <a:rPr lang="cy-GB" altLang="ja-JP" sz="2000" dirty="0" smtClean="0">
                <a:cs typeface="Arial" panose="020B0604020202020204" pitchFamily="34" charset="0"/>
                <a:sym typeface="Geneva CY" charset="0"/>
              </a:rPr>
              <a:t>r gosodiad.</a:t>
            </a:r>
          </a:p>
          <a:p>
            <a:endParaRPr lang="en-US" sz="2000" dirty="0">
              <a:cs typeface="Arial" panose="020B0604020202020204" pitchFamily="34" charset="0"/>
              <a:sym typeface="Geneva CY" charset="0"/>
            </a:endParaRPr>
          </a:p>
          <a:p>
            <a:endParaRPr lang="en-US" sz="2000" dirty="0">
              <a:cs typeface="Arial" panose="020B0604020202020204" pitchFamily="34" charset="0"/>
              <a:sym typeface="Geneva CY" charset="0"/>
            </a:endParaRPr>
          </a:p>
          <a:p>
            <a:endParaRPr lang="en-US" sz="2000" dirty="0">
              <a:cs typeface="Arial" panose="020B0604020202020204" pitchFamily="34" charset="0"/>
              <a:sym typeface="Geneva CY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45583" y="1325505"/>
            <a:ext cx="82493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y-GB" sz="2000" dirty="0" smtClean="0">
                <a:latin typeface="Arial" panose="020B0604020202020204" pitchFamily="34" charset="0"/>
              </a:rPr>
              <a:t>Mae bylbiau golau ynni isel yn cynhyrchu llai o wres na bylbiau golau cyffredin.</a:t>
            </a:r>
            <a:endParaRPr lang="cy-GB" sz="2000" dirty="0">
              <a:latin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4308" y="3987321"/>
            <a:ext cx="8350584" cy="2554545"/>
          </a:xfrm>
          <a:prstGeom prst="rect">
            <a:avLst/>
          </a:prstGeom>
          <a:noFill/>
          <a:ln w="57150" cmpd="sng">
            <a:noFill/>
          </a:ln>
        </p:spPr>
        <p:txBody>
          <a:bodyPr wrap="square" rtlCol="0">
            <a:spAutoFit/>
          </a:bodyPr>
          <a:lstStyle/>
          <a:p>
            <a:r>
              <a:rPr lang="cy-GB" sz="2000" dirty="0" smtClean="0">
                <a:latin typeface="Arial" charset="0"/>
                <a:ea typeface="Arial" charset="0"/>
                <a:cs typeface="Arial" charset="0"/>
                <a:sym typeface="Geneva CY" charset="0"/>
              </a:rPr>
              <a:t>Meddyliwch:</a:t>
            </a:r>
          </a:p>
          <a:p>
            <a:endParaRPr lang="cy-GB" sz="2000" dirty="0" smtClean="0">
              <a:latin typeface="Arial" charset="0"/>
              <a:ea typeface="Arial" charset="0"/>
              <a:cs typeface="Arial" charset="0"/>
              <a:sym typeface="Geneva CY" charset="0"/>
            </a:endParaRPr>
          </a:p>
          <a:p>
            <a:r>
              <a:rPr lang="en-US" sz="2000" dirty="0" err="1">
                <a:latin typeface="Arial" charset="0"/>
                <a:ea typeface="Arial" charset="0"/>
                <a:cs typeface="Arial" charset="0"/>
              </a:rPr>
              <a:t>Sut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 smtClean="0">
                <a:latin typeface="Arial" charset="0"/>
                <a:ea typeface="Arial" charset="0"/>
                <a:cs typeface="Arial" charset="0"/>
              </a:rPr>
              <a:t>ddylech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cy-GB" sz="2000" dirty="0" smtClean="0">
                <a:latin typeface="Arial" charset="0"/>
                <a:ea typeface="Arial" charset="0"/>
                <a:cs typeface="Arial" charset="0"/>
                <a:sym typeface="Geneva CY" charset="0"/>
              </a:rPr>
              <a:t>chi </a:t>
            </a:r>
            <a:r>
              <a:rPr lang="cy-GB" sz="2000" dirty="0" smtClean="0">
                <a:latin typeface="Arial" charset="0"/>
                <a:ea typeface="Arial" charset="0"/>
                <a:cs typeface="Arial" charset="0"/>
                <a:sym typeface="Geneva CY" charset="0"/>
              </a:rPr>
              <a:t>wneud yr arbrawf?</a:t>
            </a:r>
          </a:p>
          <a:p>
            <a:r>
              <a:rPr lang="cy-GB" sz="2000" dirty="0" smtClean="0">
                <a:latin typeface="Arial" charset="0"/>
                <a:ea typeface="Arial" charset="0"/>
                <a:cs typeface="Arial" charset="0"/>
                <a:sym typeface="Geneva CY" charset="0"/>
              </a:rPr>
              <a:t>Pa adnoddau sydd eu hangen?</a:t>
            </a:r>
          </a:p>
          <a:p>
            <a:r>
              <a:rPr lang="cy-GB" sz="2000" dirty="0" smtClean="0">
                <a:latin typeface="Arial" charset="0"/>
                <a:ea typeface="Arial" charset="0"/>
                <a:cs typeface="Arial" charset="0"/>
                <a:sym typeface="Geneva CY" charset="0"/>
              </a:rPr>
              <a:t>Pa newidynnau ddylech chi eu cadw’</a:t>
            </a:r>
            <a:r>
              <a:rPr lang="cy-GB" altLang="ja-JP" sz="2000" dirty="0" smtClean="0">
                <a:latin typeface="Arial" charset="0"/>
                <a:ea typeface="Arial" charset="0"/>
                <a:cs typeface="Arial" charset="0"/>
                <a:sym typeface="Geneva CY" charset="0"/>
              </a:rPr>
              <a:t>n sefydlog?</a:t>
            </a:r>
          </a:p>
          <a:p>
            <a:r>
              <a:rPr lang="cy-GB" sz="2000" dirty="0" smtClean="0">
                <a:latin typeface="Arial" charset="0"/>
                <a:ea typeface="Arial" charset="0"/>
                <a:cs typeface="Arial" charset="0"/>
                <a:sym typeface="Geneva CY" charset="0"/>
              </a:rPr>
              <a:t>Pa newidynnau ddylech chi eu mesur?</a:t>
            </a:r>
          </a:p>
          <a:p>
            <a:r>
              <a:rPr lang="cy-GB" sz="2000" dirty="0" smtClean="0">
                <a:latin typeface="Arial" charset="0"/>
                <a:ea typeface="Arial" charset="0"/>
                <a:cs typeface="Arial" charset="0"/>
                <a:sym typeface="Geneva CY" charset="0"/>
              </a:rPr>
              <a:t>Sut dylech chi gofnodi eich canlyniadau?</a:t>
            </a:r>
          </a:p>
          <a:p>
            <a:endParaRPr lang="cy-GB" sz="2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95534" y="123641"/>
            <a:ext cx="8952932" cy="7006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</a:rPr>
              <a:t>Dechrau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</a:rPr>
              <a:t>Twymo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!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5942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95751" y="1565442"/>
            <a:ext cx="79429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" panose="020B0604020202020204" pitchFamily="34" charset="0"/>
                <a:ea typeface="ＭＳ Ｐゴシック" charset="0"/>
                <a:cs typeface="ＭＳ Ｐゴシック" charset="0"/>
                <a:sym typeface="Geneva CY" charset="0"/>
              </a:rPr>
              <a:t>Ewch</a:t>
            </a:r>
            <a:r>
              <a:rPr lang="en-US" sz="2400" dirty="0">
                <a:latin typeface="Arial" panose="020B0604020202020204" pitchFamily="34" charset="0"/>
                <a:ea typeface="ＭＳ Ｐゴシック" charset="0"/>
                <a:cs typeface="ＭＳ Ｐゴシック" charset="0"/>
                <a:sym typeface="Geneva CY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ＭＳ Ｐゴシック" charset="0"/>
                <a:cs typeface="ＭＳ Ｐゴシック" charset="0"/>
                <a:sym typeface="Geneva CY" charset="0"/>
              </a:rPr>
              <a:t>ati</a:t>
            </a:r>
            <a:r>
              <a:rPr lang="en-US" sz="2400" dirty="0">
                <a:latin typeface="Arial" panose="020B0604020202020204" pitchFamily="34" charset="0"/>
                <a:ea typeface="ＭＳ Ｐゴシック" charset="0"/>
                <a:cs typeface="ＭＳ Ｐゴシック" charset="0"/>
                <a:sym typeface="Geneva CY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ＭＳ Ｐゴシック" charset="0"/>
                <a:cs typeface="ＭＳ Ｐゴシック" charset="0"/>
                <a:sym typeface="Geneva CY" charset="0"/>
              </a:rPr>
              <a:t>i</a:t>
            </a:r>
            <a:r>
              <a:rPr lang="en-US" sz="2400" dirty="0">
                <a:latin typeface="Arial" panose="020B0604020202020204" pitchFamily="34" charset="0"/>
                <a:ea typeface="ＭＳ Ｐゴシック" charset="0"/>
                <a:cs typeface="ＭＳ Ｐゴシック" charset="0"/>
                <a:sym typeface="Geneva CY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ＭＳ Ｐゴシック" charset="0"/>
                <a:cs typeface="ＭＳ Ｐゴシック" charset="0"/>
                <a:sym typeface="Geneva CY" charset="0"/>
              </a:rPr>
              <a:t>greu</a:t>
            </a:r>
            <a:r>
              <a:rPr lang="en-US" sz="2400" dirty="0">
                <a:latin typeface="Arial" panose="020B0604020202020204" pitchFamily="34" charset="0"/>
                <a:ea typeface="ＭＳ Ｐゴシック" charset="0"/>
                <a:cs typeface="ＭＳ Ｐゴシック" charset="0"/>
                <a:sym typeface="Geneva CY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ＭＳ Ｐゴシック" charset="0"/>
                <a:cs typeface="ＭＳ Ｐゴシック" charset="0"/>
                <a:sym typeface="Geneva CY" charset="0"/>
              </a:rPr>
              <a:t>taflen</a:t>
            </a:r>
            <a:r>
              <a:rPr lang="en-US" sz="2400" dirty="0">
                <a:latin typeface="Arial" panose="020B0604020202020204" pitchFamily="34" charset="0"/>
                <a:ea typeface="ＭＳ Ｐゴシック" charset="0"/>
                <a:cs typeface="ＭＳ Ｐゴシック" charset="0"/>
                <a:sym typeface="Geneva CY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ＭＳ Ｐゴシック" charset="0"/>
                <a:cs typeface="ＭＳ Ｐゴシック" charset="0"/>
                <a:sym typeface="Geneva CY" charset="0"/>
              </a:rPr>
              <a:t>wybodaeth</a:t>
            </a:r>
            <a:r>
              <a:rPr lang="en-US" sz="2400" dirty="0">
                <a:latin typeface="Arial" panose="020B0604020202020204" pitchFamily="34" charset="0"/>
                <a:ea typeface="ＭＳ Ｐゴシック" charset="0"/>
                <a:cs typeface="ＭＳ Ｐゴシック" charset="0"/>
                <a:sym typeface="Geneva CY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ＭＳ Ｐゴシック" charset="0"/>
                <a:cs typeface="ＭＳ Ｐゴシック" charset="0"/>
                <a:sym typeface="Geneva CY" charset="0"/>
              </a:rPr>
              <a:t>i</a:t>
            </a:r>
            <a:r>
              <a:rPr lang="en-US" sz="2400" dirty="0">
                <a:latin typeface="Arial" panose="020B0604020202020204" pitchFamily="34" charset="0"/>
                <a:ea typeface="ＭＳ Ｐゴシック" charset="0"/>
                <a:cs typeface="ＭＳ Ｐゴシック" charset="0"/>
                <a:sym typeface="Geneva CY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ＭＳ Ｐゴシック" charset="0"/>
                <a:cs typeface="ＭＳ Ｐゴシック" charset="0"/>
                <a:sym typeface="Geneva CY" charset="0"/>
              </a:rPr>
              <a:t>geisio</a:t>
            </a:r>
            <a:r>
              <a:rPr lang="en-US" sz="2400" dirty="0">
                <a:latin typeface="Arial" panose="020B0604020202020204" pitchFamily="34" charset="0"/>
                <a:ea typeface="ＭＳ Ｐゴシック" charset="0"/>
                <a:cs typeface="ＭＳ Ｐゴシック" charset="0"/>
                <a:sym typeface="Geneva CY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ＭＳ Ｐゴシック" charset="0"/>
                <a:cs typeface="ＭＳ Ｐゴシック" charset="0"/>
                <a:sym typeface="Geneva CY" charset="0"/>
              </a:rPr>
              <a:t>perswadio</a:t>
            </a:r>
            <a:r>
              <a:rPr lang="en-US" sz="2400" dirty="0">
                <a:latin typeface="Arial" panose="020B0604020202020204" pitchFamily="34" charset="0"/>
                <a:ea typeface="ＭＳ Ｐゴシック" charset="0"/>
                <a:cs typeface="ＭＳ Ｐゴシック" charset="0"/>
                <a:sym typeface="Geneva CY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ＭＳ Ｐゴシック" charset="0"/>
                <a:cs typeface="ＭＳ Ｐゴシック" charset="0"/>
                <a:sym typeface="Geneva CY" charset="0"/>
              </a:rPr>
              <a:t>pobol</a:t>
            </a:r>
            <a:r>
              <a:rPr lang="en-US" sz="2400" dirty="0">
                <a:latin typeface="Arial" panose="020B0604020202020204" pitchFamily="34" charset="0"/>
                <a:ea typeface="ＭＳ Ｐゴシック" charset="0"/>
                <a:cs typeface="ＭＳ Ｐゴシック" charset="0"/>
                <a:sym typeface="Geneva CY" charset="0"/>
              </a:rPr>
              <a:t> </a:t>
            </a:r>
            <a:endParaRPr lang="en-US" sz="2400" dirty="0" smtClean="0">
              <a:latin typeface="Arial" panose="020B0604020202020204" pitchFamily="34" charset="0"/>
              <a:ea typeface="ＭＳ Ｐゴシック" charset="0"/>
              <a:cs typeface="ＭＳ Ｐゴシック" charset="0"/>
              <a:sym typeface="Geneva CY" charset="0"/>
            </a:endParaRPr>
          </a:p>
          <a:p>
            <a:r>
              <a:rPr lang="en-US" sz="2400" dirty="0" err="1" smtClean="0">
                <a:latin typeface="Arial" panose="020B0604020202020204" pitchFamily="34" charset="0"/>
                <a:ea typeface="ＭＳ Ｐゴシック" charset="0"/>
                <a:cs typeface="ＭＳ Ｐゴシック" charset="0"/>
                <a:sym typeface="Geneva CY" charset="0"/>
              </a:rPr>
              <a:t>i</a:t>
            </a:r>
            <a:r>
              <a:rPr lang="en-US" sz="2400" dirty="0" smtClean="0">
                <a:latin typeface="Arial" panose="020B0604020202020204" pitchFamily="34" charset="0"/>
                <a:ea typeface="ＭＳ Ｐゴシック" charset="0"/>
                <a:cs typeface="ＭＳ Ｐゴシック" charset="0"/>
                <a:sym typeface="Geneva CY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ＭＳ Ｐゴシック" charset="0"/>
                <a:cs typeface="ＭＳ Ｐゴシック" charset="0"/>
                <a:sym typeface="Geneva CY" charset="0"/>
              </a:rPr>
              <a:t>brynu</a:t>
            </a:r>
            <a:r>
              <a:rPr lang="en-US" sz="2400" dirty="0">
                <a:latin typeface="Arial" panose="020B0604020202020204" pitchFamily="34" charset="0"/>
                <a:ea typeface="ＭＳ Ｐゴシック" charset="0"/>
                <a:cs typeface="ＭＳ Ｐゴシック" charset="0"/>
                <a:sym typeface="Geneva CY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ＭＳ Ｐゴシック" charset="0"/>
                <a:cs typeface="ＭＳ Ｐゴシック" charset="0"/>
                <a:sym typeface="Geneva CY" charset="0"/>
              </a:rPr>
              <a:t>bylbiau</a:t>
            </a:r>
            <a:r>
              <a:rPr lang="en-US" sz="2400" dirty="0">
                <a:latin typeface="Arial" panose="020B0604020202020204" pitchFamily="34" charset="0"/>
                <a:ea typeface="ＭＳ Ｐゴシック" charset="0"/>
                <a:cs typeface="ＭＳ Ｐゴシック" charset="0"/>
                <a:sym typeface="Geneva CY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ＭＳ Ｐゴシック" charset="0"/>
                <a:cs typeface="ＭＳ Ｐゴシック" charset="0"/>
                <a:sym typeface="Geneva CY" charset="0"/>
              </a:rPr>
              <a:t>ynni</a:t>
            </a:r>
            <a:r>
              <a:rPr lang="en-US" sz="2400" dirty="0">
                <a:latin typeface="Arial" panose="020B0604020202020204" pitchFamily="34" charset="0"/>
                <a:ea typeface="ＭＳ Ｐゴシック" charset="0"/>
                <a:cs typeface="ＭＳ Ｐゴシック" charset="0"/>
                <a:sym typeface="Geneva CY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ＭＳ Ｐゴシック" charset="0"/>
                <a:cs typeface="ＭＳ Ｐゴシック" charset="0"/>
                <a:sym typeface="Geneva CY" charset="0"/>
              </a:rPr>
              <a:t>isel</a:t>
            </a:r>
            <a:r>
              <a:rPr lang="en-US" sz="2400" dirty="0">
                <a:latin typeface="Arial" panose="020B0604020202020204" pitchFamily="34" charset="0"/>
                <a:ea typeface="ＭＳ Ｐゴシック" charset="0"/>
                <a:cs typeface="ＭＳ Ｐゴシック" charset="0"/>
                <a:sym typeface="Geneva CY" charset="0"/>
              </a:rPr>
              <a:t>.</a:t>
            </a:r>
          </a:p>
          <a:p>
            <a:endParaRPr lang="en-US" sz="2400" dirty="0">
              <a:latin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95751" y="2811949"/>
            <a:ext cx="7942942" cy="3046988"/>
          </a:xfrm>
          <a:prstGeom prst="rect">
            <a:avLst/>
          </a:prstGeom>
          <a:noFill/>
          <a:ln w="57150" cmpd="sng">
            <a:noFill/>
          </a:ln>
        </p:spPr>
        <p:txBody>
          <a:bodyPr wrap="square" rtlCol="0">
            <a:spAutoFit/>
          </a:bodyPr>
          <a:lstStyle/>
          <a:p>
            <a:r>
              <a:rPr lang="cy-GB" sz="24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Geneva CY" charset="0"/>
              </a:rPr>
              <a:t>Meddyliwch am y pethau hyn:</a:t>
            </a:r>
          </a:p>
          <a:p>
            <a:endParaRPr lang="cy-GB" sz="2400" dirty="0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  <a:sym typeface="Geneva CY" charset="0"/>
            </a:endParaRPr>
          </a:p>
          <a:p>
            <a:pPr marL="285750" indent="-285750">
              <a:buFont typeface="Arial"/>
              <a:buChar char="•"/>
            </a:pPr>
            <a:r>
              <a:rPr lang="cy-GB" sz="24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Geneva CY" charset="0"/>
              </a:rPr>
              <a:t>Dulliau perswadio llwyddiannus</a:t>
            </a:r>
          </a:p>
          <a:p>
            <a:pPr marL="285750" indent="-285750">
              <a:buFont typeface="Arial"/>
              <a:buChar char="•"/>
            </a:pPr>
            <a:r>
              <a:rPr lang="cy-GB" sz="24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Geneva CY" charset="0"/>
              </a:rPr>
              <a:t>Ffeithiau/ Gwybodaeth i’</a:t>
            </a:r>
            <a:r>
              <a:rPr lang="cy-GB" altLang="ja-JP" sz="24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Geneva CY" charset="0"/>
              </a:rPr>
              <a:t>w rhannu</a:t>
            </a:r>
          </a:p>
          <a:p>
            <a:pPr marL="285750" indent="-285750">
              <a:buFont typeface="Arial"/>
              <a:buChar char="•"/>
            </a:pPr>
            <a:r>
              <a:rPr lang="cy-GB" sz="24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Geneva CY" charset="0"/>
              </a:rPr>
              <a:t>Lluniau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Sut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 smtClean="0">
                <a:latin typeface="Arial" charset="0"/>
                <a:ea typeface="Arial" charset="0"/>
                <a:cs typeface="Arial" charset="0"/>
              </a:rPr>
              <a:t>ddylech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cy-GB" sz="24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Geneva CY" charset="0"/>
              </a:rPr>
              <a:t>chi </a:t>
            </a:r>
            <a:r>
              <a:rPr lang="cy-GB" sz="24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Geneva CY" charset="0"/>
              </a:rPr>
              <a:t>osod y daflen</a:t>
            </a:r>
          </a:p>
          <a:p>
            <a:pPr marL="285750" indent="-285750">
              <a:buFont typeface="Arial"/>
              <a:buChar char="•"/>
            </a:pPr>
            <a:r>
              <a:rPr lang="cy-GB" sz="24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Geneva CY" charset="0"/>
              </a:rPr>
              <a:t>Pa raglen gyfrifiadurol i’</a:t>
            </a:r>
            <a:r>
              <a:rPr lang="cy-GB" altLang="ja-JP" sz="24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Geneva CY" charset="0"/>
              </a:rPr>
              <a:t>w defnyddio er mwyn creu’r daflen </a:t>
            </a:r>
            <a:endParaRPr lang="cy-GB" sz="24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95534" y="123641"/>
            <a:ext cx="8952932" cy="7006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</a:rPr>
              <a:t>Newidiwch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</a:rPr>
              <a:t>eich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</a:rPr>
              <a:t>bylbiau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!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8919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5849" y="4419622"/>
            <a:ext cx="3048000" cy="219151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92632" y="1382272"/>
            <a:ext cx="8245763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err="1">
                <a:latin typeface="Arial" charset="0"/>
                <a:ea typeface="Arial" charset="0"/>
                <a:cs typeface="Arial" charset="0"/>
              </a:rPr>
              <a:t>Mae’n</a:t>
            </a:r>
            <a:r>
              <a:rPr lang="en-GB" sz="16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1600" dirty="0" err="1">
                <a:latin typeface="Arial" charset="0"/>
                <a:ea typeface="Arial" charset="0"/>
                <a:cs typeface="Arial" charset="0"/>
              </a:rPr>
              <a:t>debyg</a:t>
            </a:r>
            <a:r>
              <a:rPr lang="en-GB" sz="16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1600" dirty="0" err="1">
                <a:latin typeface="Arial" charset="0"/>
                <a:ea typeface="Arial" charset="0"/>
                <a:cs typeface="Arial" charset="0"/>
              </a:rPr>
              <a:t>mai</a:t>
            </a:r>
            <a:r>
              <a:rPr lang="en-GB" sz="16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1600" dirty="0" err="1">
                <a:latin typeface="Arial" charset="0"/>
                <a:ea typeface="Arial" charset="0"/>
                <a:cs typeface="Arial" charset="0"/>
              </a:rPr>
              <a:t>goleuadau</a:t>
            </a:r>
            <a:r>
              <a:rPr lang="en-GB" sz="1600" dirty="0">
                <a:latin typeface="Arial" charset="0"/>
                <a:ea typeface="Arial" charset="0"/>
                <a:cs typeface="Arial" charset="0"/>
              </a:rPr>
              <a:t> LED </a:t>
            </a:r>
            <a:r>
              <a:rPr lang="en-GB" sz="1600" dirty="0" err="1">
                <a:latin typeface="Arial" charset="0"/>
                <a:ea typeface="Arial" charset="0"/>
                <a:cs typeface="Arial" charset="0"/>
              </a:rPr>
              <a:t>yw</a:t>
            </a:r>
            <a:r>
              <a:rPr lang="en-GB" sz="16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1600" dirty="0" err="1">
                <a:latin typeface="Arial" charset="0"/>
                <a:ea typeface="Arial" charset="0"/>
                <a:cs typeface="Arial" charset="0"/>
              </a:rPr>
              <a:t>goleuadau’r</a:t>
            </a:r>
            <a:r>
              <a:rPr lang="en-GB" sz="16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1600" dirty="0" err="1">
                <a:latin typeface="Arial" charset="0"/>
                <a:ea typeface="Arial" charset="0"/>
                <a:cs typeface="Arial" charset="0"/>
              </a:rPr>
              <a:t>dyfodol</a:t>
            </a:r>
            <a:r>
              <a:rPr lang="en-GB" sz="16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1600" dirty="0" err="1">
                <a:latin typeface="Arial" charset="0"/>
                <a:ea typeface="Arial" charset="0"/>
                <a:cs typeface="Arial" charset="0"/>
              </a:rPr>
              <a:t>ar</a:t>
            </a:r>
            <a:r>
              <a:rPr lang="en-GB" sz="16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1600" dirty="0" err="1">
                <a:latin typeface="Arial" charset="0"/>
                <a:ea typeface="Arial" charset="0"/>
                <a:cs typeface="Arial" charset="0"/>
              </a:rPr>
              <a:t>gyfer</a:t>
            </a:r>
            <a:r>
              <a:rPr lang="en-GB" sz="16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1600" dirty="0" err="1">
                <a:latin typeface="Arial" charset="0"/>
                <a:ea typeface="Arial" charset="0"/>
                <a:cs typeface="Arial" charset="0"/>
              </a:rPr>
              <a:t>ein</a:t>
            </a:r>
            <a:r>
              <a:rPr lang="en-GB" sz="16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1600" dirty="0" err="1">
                <a:latin typeface="Arial" charset="0"/>
                <a:ea typeface="Arial" charset="0"/>
                <a:cs typeface="Arial" charset="0"/>
              </a:rPr>
              <a:t>cartrefi</a:t>
            </a:r>
            <a:r>
              <a:rPr lang="en-GB" sz="16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1600" dirty="0" err="1">
                <a:latin typeface="Arial" charset="0"/>
                <a:ea typeface="Arial" charset="0"/>
                <a:cs typeface="Arial" charset="0"/>
              </a:rPr>
              <a:t>gan</a:t>
            </a:r>
            <a:r>
              <a:rPr lang="en-GB" sz="16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1600" dirty="0" err="1">
                <a:latin typeface="Arial" charset="0"/>
                <a:ea typeface="Arial" charset="0"/>
                <a:cs typeface="Arial" charset="0"/>
              </a:rPr>
              <a:t>eu</a:t>
            </a:r>
            <a:r>
              <a:rPr lang="en-GB" sz="1600" dirty="0">
                <a:latin typeface="Arial" charset="0"/>
                <a:ea typeface="Arial" charset="0"/>
                <a:cs typeface="Arial" charset="0"/>
              </a:rPr>
              <a:t> bod </a:t>
            </a:r>
            <a:r>
              <a:rPr lang="en-GB" sz="1600" dirty="0" err="1">
                <a:latin typeface="Arial" charset="0"/>
                <a:ea typeface="Arial" charset="0"/>
                <a:cs typeface="Arial" charset="0"/>
              </a:rPr>
              <a:t>ond</a:t>
            </a:r>
            <a:r>
              <a:rPr lang="en-GB" sz="16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1600" dirty="0" err="1">
                <a:latin typeface="Arial" charset="0"/>
                <a:ea typeface="Arial" charset="0"/>
                <a:cs typeface="Arial" charset="0"/>
              </a:rPr>
              <a:t>yn</a:t>
            </a:r>
            <a:r>
              <a:rPr lang="en-GB" sz="16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1600" dirty="0" err="1">
                <a:latin typeface="Arial" charset="0"/>
                <a:ea typeface="Arial" charset="0"/>
                <a:cs typeface="Arial" charset="0"/>
              </a:rPr>
              <a:t>defnyddio</a:t>
            </a:r>
            <a:r>
              <a:rPr lang="en-GB" sz="16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1600" dirty="0" err="1">
                <a:latin typeface="Arial" charset="0"/>
                <a:ea typeface="Arial" charset="0"/>
                <a:cs typeface="Arial" charset="0"/>
              </a:rPr>
              <a:t>ychydig</a:t>
            </a:r>
            <a:r>
              <a:rPr lang="en-GB" sz="1600" dirty="0">
                <a:latin typeface="Arial" charset="0"/>
                <a:ea typeface="Arial" charset="0"/>
                <a:cs typeface="Arial" charset="0"/>
              </a:rPr>
              <a:t> o </a:t>
            </a:r>
            <a:r>
              <a:rPr lang="en-GB" sz="1600" dirty="0" err="1">
                <a:latin typeface="Arial" charset="0"/>
                <a:ea typeface="Arial" charset="0"/>
                <a:cs typeface="Arial" charset="0"/>
              </a:rPr>
              <a:t>ynni</a:t>
            </a:r>
            <a:r>
              <a:rPr lang="en-GB" sz="1600" dirty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GB" sz="1600" dirty="0" err="1">
                <a:latin typeface="Arial" charset="0"/>
                <a:ea typeface="Arial" charset="0"/>
                <a:cs typeface="Arial" charset="0"/>
              </a:rPr>
              <a:t>maent</a:t>
            </a:r>
            <a:r>
              <a:rPr lang="en-GB" sz="16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1600" dirty="0" err="1">
                <a:latin typeface="Arial" charset="0"/>
                <a:ea typeface="Arial" charset="0"/>
                <a:cs typeface="Arial" charset="0"/>
              </a:rPr>
              <a:t>yn</a:t>
            </a:r>
            <a:r>
              <a:rPr lang="en-GB" sz="1600" dirty="0">
                <a:latin typeface="Arial" charset="0"/>
                <a:ea typeface="Arial" charset="0"/>
                <a:cs typeface="Arial" charset="0"/>
              </a:rPr>
              <a:t> para </a:t>
            </a:r>
            <a:r>
              <a:rPr lang="en-GB" sz="1600" dirty="0" err="1">
                <a:latin typeface="Arial" charset="0"/>
                <a:ea typeface="Arial" charset="0"/>
                <a:cs typeface="Arial" charset="0"/>
              </a:rPr>
              <a:t>dros</a:t>
            </a:r>
            <a:r>
              <a:rPr lang="en-GB" sz="16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1600" dirty="0" err="1">
                <a:latin typeface="Arial" charset="0"/>
                <a:ea typeface="Arial" charset="0"/>
                <a:cs typeface="Arial" charset="0"/>
              </a:rPr>
              <a:t>gyfnod</a:t>
            </a:r>
            <a:r>
              <a:rPr lang="en-GB" sz="16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1600" dirty="0" err="1">
                <a:latin typeface="Arial" charset="0"/>
                <a:ea typeface="Arial" charset="0"/>
                <a:cs typeface="Arial" charset="0"/>
              </a:rPr>
              <a:t>hir</a:t>
            </a:r>
            <a:r>
              <a:rPr lang="en-GB" sz="1600" dirty="0">
                <a:latin typeface="Arial" charset="0"/>
                <a:ea typeface="Arial" charset="0"/>
                <a:cs typeface="Arial" charset="0"/>
              </a:rPr>
              <a:t> ac </a:t>
            </a:r>
            <a:r>
              <a:rPr lang="en-GB" sz="1600" dirty="0" err="1">
                <a:latin typeface="Arial" charset="0"/>
                <a:ea typeface="Arial" charset="0"/>
                <a:cs typeface="Arial" charset="0"/>
              </a:rPr>
              <a:t>maent</a:t>
            </a:r>
            <a:r>
              <a:rPr lang="en-GB" sz="16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1600" dirty="0" err="1">
                <a:latin typeface="Arial" charset="0"/>
                <a:ea typeface="Arial" charset="0"/>
                <a:cs typeface="Arial" charset="0"/>
              </a:rPr>
              <a:t>yn</a:t>
            </a:r>
            <a:r>
              <a:rPr lang="en-GB" sz="16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1600" dirty="0" err="1">
                <a:latin typeface="Arial" charset="0"/>
                <a:ea typeface="Arial" charset="0"/>
                <a:cs typeface="Arial" charset="0"/>
              </a:rPr>
              <a:t>llachar</a:t>
            </a:r>
            <a:r>
              <a:rPr lang="en-GB" sz="16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1600" dirty="0" err="1">
                <a:latin typeface="Arial" charset="0"/>
                <a:ea typeface="Arial" charset="0"/>
                <a:cs typeface="Arial" charset="0"/>
              </a:rPr>
              <a:t>gyn</a:t>
            </a:r>
            <a:r>
              <a:rPr lang="en-GB" sz="16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1600" dirty="0" err="1">
                <a:latin typeface="Arial" charset="0"/>
                <a:ea typeface="Arial" charset="0"/>
                <a:cs typeface="Arial" charset="0"/>
              </a:rPr>
              <a:t>gynted</a:t>
            </a:r>
            <a:r>
              <a:rPr lang="en-GB" sz="1600" dirty="0">
                <a:latin typeface="Arial" charset="0"/>
                <a:ea typeface="Arial" charset="0"/>
                <a:cs typeface="Arial" charset="0"/>
              </a:rPr>
              <a:t> ag y cant </a:t>
            </a:r>
            <a:r>
              <a:rPr lang="en-GB" sz="1600" dirty="0" err="1">
                <a:latin typeface="Arial" charset="0"/>
                <a:ea typeface="Arial" charset="0"/>
                <a:cs typeface="Arial" charset="0"/>
              </a:rPr>
              <a:t>eu</a:t>
            </a:r>
            <a:r>
              <a:rPr lang="en-GB" sz="16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1600" dirty="0" err="1">
                <a:latin typeface="Arial" charset="0"/>
                <a:ea typeface="Arial" charset="0"/>
                <a:cs typeface="Arial" charset="0"/>
              </a:rPr>
              <a:t>cynnau</a:t>
            </a:r>
            <a:r>
              <a:rPr lang="en-GB" sz="1600" dirty="0">
                <a:latin typeface="Arial" charset="0"/>
                <a:ea typeface="Arial" charset="0"/>
                <a:cs typeface="Arial" charset="0"/>
              </a:rPr>
              <a:t>. </a:t>
            </a:r>
            <a:endParaRPr lang="en-GB" sz="1600" dirty="0" smtClean="0">
              <a:latin typeface="Arial" charset="0"/>
              <a:ea typeface="Arial" charset="0"/>
              <a:cs typeface="Arial" charset="0"/>
            </a:endParaRPr>
          </a:p>
          <a:p>
            <a:endParaRPr lang="cy-GB" sz="1600" dirty="0" smtClean="0">
              <a:latin typeface="Arial" charset="0"/>
              <a:ea typeface="Arial" charset="0"/>
              <a:cs typeface="Arial" charset="0"/>
            </a:endParaRPr>
          </a:p>
          <a:p>
            <a:r>
              <a:rPr lang="cy-GB" sz="1600" dirty="0" smtClean="0">
                <a:latin typeface="Arial" charset="0"/>
                <a:ea typeface="Arial" charset="0"/>
                <a:cs typeface="Arial" charset="0"/>
              </a:rPr>
              <a:t>Mae bylbiau LED yn cynhyrchu golau mewn ffordd wahanol i fylbiau traddodiadol. </a:t>
            </a:r>
          </a:p>
          <a:p>
            <a:endParaRPr lang="cy-GB" sz="1600" dirty="0">
              <a:latin typeface="Arial" charset="0"/>
              <a:ea typeface="Arial" charset="0"/>
              <a:cs typeface="Arial" charset="0"/>
            </a:endParaRPr>
          </a:p>
          <a:p>
            <a:r>
              <a:rPr lang="cy-GB" sz="1600" dirty="0" smtClean="0">
                <a:latin typeface="Arial" charset="0"/>
                <a:ea typeface="Arial" charset="0"/>
                <a:cs typeface="Arial" charset="0"/>
              </a:rPr>
              <a:t>Mae hen fylbiau golau yn gweithio drwy basio trydan drwy ffilament, ond mae LEDs yn cynhyrchu golau drwy ddefnyddio lled-ddargludyddion sy'n allyrru egni golau pan fydd cerrynt trydanol yn cael ei basio drwyddo. </a:t>
            </a:r>
          </a:p>
          <a:p>
            <a:endParaRPr lang="cy-GB" sz="1600" dirty="0">
              <a:latin typeface="Arial" charset="0"/>
              <a:ea typeface="Arial" charset="0"/>
              <a:cs typeface="Arial" charset="0"/>
            </a:endParaRPr>
          </a:p>
          <a:p>
            <a:r>
              <a:rPr lang="cy-GB" sz="1600" dirty="0" smtClean="0">
                <a:latin typeface="Arial" charset="0"/>
                <a:ea typeface="Arial" charset="0"/>
                <a:cs typeface="Arial" charset="0"/>
              </a:rPr>
              <a:t>Mae hyn yn wahanol i’r ffordd y mae </a:t>
            </a:r>
            <a:r>
              <a:rPr lang="en-US" sz="1600" dirty="0" err="1">
                <a:latin typeface="Arial" charset="0"/>
                <a:ea typeface="Arial" charset="0"/>
                <a:cs typeface="Arial" charset="0"/>
              </a:rPr>
              <a:t>bylbiau</a:t>
            </a:r>
            <a:r>
              <a:rPr lang="cy-GB" sz="16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cy-GB" sz="1600" dirty="0" smtClean="0">
                <a:latin typeface="Arial" charset="0"/>
                <a:ea typeface="Arial" charset="0"/>
                <a:cs typeface="Arial" charset="0"/>
              </a:rPr>
              <a:t>arbed ynni arferol yn cynhyrchu goleuni. Maen nhw’n pasio ynni drwy anwedd mercwri i greu golau UV, sydd wedyn yn cael ei amsugno gan haenen ffosffor y tu mewn i'r lamp,</a:t>
            </a:r>
            <a:br>
              <a:rPr lang="cy-GB" sz="1600" dirty="0" smtClean="0">
                <a:latin typeface="Arial" charset="0"/>
                <a:ea typeface="Arial" charset="0"/>
                <a:cs typeface="Arial" charset="0"/>
              </a:rPr>
            </a:br>
            <a:r>
              <a:rPr lang="cy-GB" sz="1600" dirty="0" smtClean="0">
                <a:latin typeface="Arial" charset="0"/>
                <a:ea typeface="Arial" charset="0"/>
                <a:cs typeface="Arial" charset="0"/>
              </a:rPr>
              <a:t>gan wneud iddo eiriasu.</a:t>
            </a:r>
          </a:p>
          <a:p>
            <a:endParaRPr lang="cy-GB" sz="1600" dirty="0">
              <a:latin typeface="Arial" charset="0"/>
              <a:ea typeface="Arial" charset="0"/>
              <a:cs typeface="Arial" charset="0"/>
            </a:endParaRPr>
          </a:p>
          <a:p>
            <a:endParaRPr lang="cy-GB" sz="1600" dirty="0" smtClean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95534" y="123641"/>
            <a:ext cx="8952932" cy="7006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</a:rPr>
              <a:t>Golau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 LED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6879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221967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latin typeface="Arial" panose="020B0604020202020204" pitchFamily="34" charset="0"/>
                <a:ea typeface="ＭＳ Ｐゴシック" charset="0"/>
                <a:cs typeface="ＭＳ Ｐゴシック" charset="0"/>
                <a:sym typeface="Geneva CY" charset="0"/>
              </a:rPr>
              <a:t>Dyluniwch</a:t>
            </a:r>
            <a:r>
              <a:rPr lang="en-US" sz="2000" dirty="0">
                <a:latin typeface="Arial" panose="020B0604020202020204" pitchFamily="34" charset="0"/>
                <a:ea typeface="ＭＳ Ｐゴシック" charset="0"/>
                <a:cs typeface="ＭＳ Ｐゴシック" charset="0"/>
                <a:sym typeface="Geneva CY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ＭＳ Ｐゴシック" charset="0"/>
                <a:cs typeface="ＭＳ Ｐゴシック" charset="0"/>
                <a:sym typeface="Geneva CY" charset="0"/>
              </a:rPr>
              <a:t>olau</a:t>
            </a:r>
            <a:r>
              <a:rPr lang="en-US" sz="2000" dirty="0">
                <a:latin typeface="Arial" panose="020B0604020202020204" pitchFamily="34" charset="0"/>
                <a:ea typeface="ＭＳ Ｐゴシック" charset="0"/>
                <a:cs typeface="ＭＳ Ｐゴシック" charset="0"/>
                <a:sym typeface="Geneva CY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ea typeface="ＭＳ Ｐゴシック" charset="0"/>
                <a:cs typeface="ＭＳ Ｐゴシック" charset="0"/>
                <a:sym typeface="Geneva CY" charset="0"/>
              </a:rPr>
              <a:t>sy</a:t>
            </a:r>
            <a:r>
              <a:rPr lang="en-GB" sz="2000" dirty="0" smtClean="0">
                <a:latin typeface="Arial" charset="0"/>
                <a:ea typeface="ＭＳ Ｐゴシック" charset="0"/>
                <a:cs typeface="ＭＳ Ｐゴシック" charset="0"/>
                <a:sym typeface="Geneva CY" charset="0"/>
              </a:rPr>
              <a:t>’</a:t>
            </a:r>
            <a:r>
              <a:rPr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  <a:sym typeface="Geneva CY" charset="0"/>
              </a:rPr>
              <a:t>n </a:t>
            </a:r>
            <a:r>
              <a:rPr lang="en-US" altLang="ja-JP" sz="2000" dirty="0" err="1">
                <a:latin typeface="Arial" panose="020B0604020202020204" pitchFamily="34" charset="0"/>
                <a:cs typeface="Arial" panose="020B0604020202020204" pitchFamily="34" charset="0"/>
                <a:sym typeface="Geneva CY" charset="0"/>
              </a:rPr>
              <a:t>goleuo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  <a:sym typeface="Geneva CY" charset="0"/>
              </a:rPr>
              <a:t> pan </a:t>
            </a:r>
            <a:r>
              <a:rPr lang="en-US" altLang="ja-JP" sz="2000" dirty="0" err="1" smtClean="0">
                <a:latin typeface="Arial" panose="020B0604020202020204" pitchFamily="34" charset="0"/>
                <a:cs typeface="Arial" panose="020B0604020202020204" pitchFamily="34" charset="0"/>
                <a:sym typeface="Geneva CY" charset="0"/>
              </a:rPr>
              <a:t>fydd</a:t>
            </a:r>
            <a:r>
              <a:rPr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  <a:sym typeface="Geneva CY" charset="0"/>
              </a:rPr>
              <a:t> </a:t>
            </a:r>
            <a:r>
              <a:rPr lang="en-US" altLang="ja-JP" sz="2000" dirty="0" err="1">
                <a:latin typeface="Arial" panose="020B0604020202020204" pitchFamily="34" charset="0"/>
                <a:cs typeface="Arial" panose="020B0604020202020204" pitchFamily="34" charset="0"/>
                <a:sym typeface="Geneva CY" charset="0"/>
              </a:rPr>
              <a:t>rhywun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  <a:sym typeface="Geneva CY" charset="0"/>
              </a:rPr>
              <a:t> </a:t>
            </a:r>
            <a:r>
              <a:rPr lang="en-US" altLang="ja-JP" sz="2000" dirty="0" err="1">
                <a:latin typeface="Arial" panose="020B0604020202020204" pitchFamily="34" charset="0"/>
                <a:cs typeface="Arial" panose="020B0604020202020204" pitchFamily="34" charset="0"/>
                <a:sym typeface="Geneva CY" charset="0"/>
              </a:rPr>
              <a:t>yn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  <a:sym typeface="Geneva CY" charset="0"/>
              </a:rPr>
              <a:t> </a:t>
            </a:r>
            <a:r>
              <a:rPr lang="en-US" altLang="ja-JP" sz="2000" dirty="0" err="1">
                <a:latin typeface="Arial" panose="020B0604020202020204" pitchFamily="34" charset="0"/>
                <a:cs typeface="Arial" panose="020B0604020202020204" pitchFamily="34" charset="0"/>
                <a:sym typeface="Geneva CY" charset="0"/>
              </a:rPr>
              <a:t>agor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  <a:sym typeface="Geneva CY" charset="0"/>
              </a:rPr>
              <a:t> </a:t>
            </a:r>
            <a:r>
              <a:rPr lang="en-US" altLang="ja-JP" sz="2000" dirty="0" err="1">
                <a:latin typeface="Arial" panose="020B0604020202020204" pitchFamily="34" charset="0"/>
                <a:cs typeface="Arial" panose="020B0604020202020204" pitchFamily="34" charset="0"/>
                <a:sym typeface="Geneva CY" charset="0"/>
              </a:rPr>
              <a:t>drws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  <a:sym typeface="Geneva CY" charset="0"/>
              </a:rPr>
              <a:t> </a:t>
            </a:r>
            <a:r>
              <a:rPr lang="en-US" altLang="ja-JP" sz="2000" dirty="0" err="1" smtClean="0">
                <a:latin typeface="Arial" panose="020B0604020202020204" pitchFamily="34" charset="0"/>
                <a:cs typeface="Arial" panose="020B0604020202020204" pitchFamily="34" charset="0"/>
                <a:sym typeface="Geneva CY" charset="0"/>
              </a:rPr>
              <a:t>ystafell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  <a:sym typeface="Geneva CY" charset="0"/>
              </a:rPr>
              <a:t>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  <a:sym typeface="Geneva CY" charset="0"/>
            </a:endParaRPr>
          </a:p>
          <a:p>
            <a:pPr algn="ctr"/>
            <a:endParaRPr lang="en-US" sz="2000" dirty="0">
              <a:latin typeface="Arial" panose="020B0604020202020204" pitchFamily="34" charset="0"/>
            </a:endParaRPr>
          </a:p>
        </p:txBody>
      </p:sp>
      <p:sp>
        <p:nvSpPr>
          <p:cNvPr id="8" name="AutoShape 4"/>
          <p:cNvSpPr>
            <a:spLocks/>
          </p:cNvSpPr>
          <p:nvPr/>
        </p:nvSpPr>
        <p:spPr bwMode="auto">
          <a:xfrm>
            <a:off x="435620" y="1881741"/>
            <a:ext cx="2414361" cy="1912949"/>
          </a:xfrm>
          <a:custGeom>
            <a:avLst/>
            <a:gdLst>
              <a:gd name="T0" fmla="*/ 0 w 16382"/>
              <a:gd name="T1" fmla="*/ 0 h 21600"/>
              <a:gd name="T2" fmla="*/ 16382 w 16382"/>
              <a:gd name="T3" fmla="*/ 21600 h 21600"/>
            </a:gdLst>
            <a:ahLst/>
            <a:cxnLst/>
            <a:rect l="T0" t="T1" r="T2" b="T3"/>
            <a:pathLst>
              <a:path w="16382" h="21600">
                <a:moveTo>
                  <a:pt x="5483" y="0"/>
                </a:moveTo>
                <a:cubicBezTo>
                  <a:pt x="2455" y="0"/>
                  <a:pt x="0" y="3648"/>
                  <a:pt x="0" y="8149"/>
                </a:cubicBezTo>
                <a:lnTo>
                  <a:pt x="0" y="13451"/>
                </a:lnTo>
                <a:cubicBezTo>
                  <a:pt x="0" y="17952"/>
                  <a:pt x="2455" y="21600"/>
                  <a:pt x="5483" y="21600"/>
                </a:cubicBezTo>
                <a:lnTo>
                  <a:pt x="10899" y="21600"/>
                </a:lnTo>
                <a:cubicBezTo>
                  <a:pt x="13832" y="21600"/>
                  <a:pt x="16219" y="18176"/>
                  <a:pt x="16367" y="13871"/>
                </a:cubicBezTo>
                <a:lnTo>
                  <a:pt x="21600" y="14236"/>
                </a:lnTo>
                <a:lnTo>
                  <a:pt x="16382" y="11880"/>
                </a:lnTo>
                <a:lnTo>
                  <a:pt x="16382" y="8149"/>
                </a:lnTo>
                <a:cubicBezTo>
                  <a:pt x="16382" y="3648"/>
                  <a:pt x="13927" y="0"/>
                  <a:pt x="10899" y="0"/>
                </a:cubicBezTo>
                <a:lnTo>
                  <a:pt x="5483" y="0"/>
                </a:lnTo>
                <a:close/>
                <a:moveTo>
                  <a:pt x="5483" y="0"/>
                </a:moveTo>
              </a:path>
            </a:pathLst>
          </a:custGeom>
          <a:solidFill>
            <a:schemeClr val="accent1"/>
          </a:solidFill>
          <a:ln>
            <a:noFill/>
          </a:ln>
          <a:extLst/>
        </p:spPr>
        <p:txBody>
          <a:bodyPr lIns="0" tIns="0" rIns="0" bIns="0" anchor="ctr"/>
          <a:lstStyle/>
          <a:p>
            <a:pPr algn="ctr"/>
            <a:r>
              <a:rPr lang="en-US" kern="1200" dirty="0" err="1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cs typeface="ＭＳ Ｐゴシック" charset="0"/>
                <a:sym typeface="Geneva CY" charset="0"/>
              </a:rPr>
              <a:t>Penderfynwch</a:t>
            </a:r>
            <a:r>
              <a:rPr lang="en-US" kern="1200" dirty="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cs typeface="ＭＳ Ｐゴシック" charset="0"/>
                <a:sym typeface="Geneva CY" charset="0"/>
              </a:rPr>
              <a:t> </a:t>
            </a:r>
            <a:r>
              <a:rPr lang="en-US" kern="1200" dirty="0" err="1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cs typeface="ＭＳ Ｐゴシック" charset="0"/>
                <a:sym typeface="Geneva CY" charset="0"/>
              </a:rPr>
              <a:t>ar</a:t>
            </a:r>
            <a:r>
              <a:rPr lang="en-US" kern="1200" dirty="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cs typeface="ＭＳ Ｐゴシック" charset="0"/>
                <a:sym typeface="Geneva CY" charset="0"/>
              </a:rPr>
              <a:t> y </a:t>
            </a:r>
            <a:endParaRPr lang="en-US" kern="1200" dirty="0" smtClean="0">
              <a:solidFill>
                <a:srgbClr val="FFFFFF"/>
              </a:solidFill>
              <a:latin typeface="Arial" panose="020B0604020202020204" pitchFamily="34" charset="0"/>
              <a:ea typeface="ＭＳ Ｐゴシック" charset="0"/>
              <a:cs typeface="ＭＳ Ｐゴシック" charset="0"/>
              <a:sym typeface="Geneva CY" charset="0"/>
            </a:endParaRPr>
          </a:p>
          <a:p>
            <a:pPr algn="ctr"/>
            <a:r>
              <a:rPr lang="en-US" kern="1200" dirty="0" smtClean="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cs typeface="ＭＳ Ｐゴシック" charset="0"/>
                <a:sym typeface="Geneva CY" charset="0"/>
              </a:rPr>
              <a:t>math </a:t>
            </a:r>
            <a:r>
              <a:rPr lang="en-US" kern="1200" dirty="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cs typeface="ＭＳ Ｐゴシック" charset="0"/>
                <a:sym typeface="Geneva CY" charset="0"/>
              </a:rPr>
              <a:t>o </a:t>
            </a:r>
            <a:r>
              <a:rPr lang="en-US" kern="1200" dirty="0" err="1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cs typeface="ＭＳ Ｐゴシック" charset="0"/>
                <a:sym typeface="Geneva CY" charset="0"/>
              </a:rPr>
              <a:t>gylched</a:t>
            </a:r>
            <a:r>
              <a:rPr lang="en-US" kern="1200" dirty="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cs typeface="ＭＳ Ｐゴシック" charset="0"/>
                <a:sym typeface="Geneva CY" charset="0"/>
              </a:rPr>
              <a:t> </a:t>
            </a:r>
            <a:r>
              <a:rPr lang="en-US" kern="1200" dirty="0" err="1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cs typeface="ＭＳ Ｐゴシック" charset="0"/>
                <a:sym typeface="Geneva CY" charset="0"/>
              </a:rPr>
              <a:t>i</a:t>
            </a:r>
            <a:r>
              <a:rPr lang="ja-JP" altLang="en-US" kern="120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  <a:sym typeface="Geneva CY" charset="0"/>
              </a:rPr>
              <a:t>’</a:t>
            </a:r>
            <a:r>
              <a:rPr lang="en-US" altLang="ja-JP" kern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Geneva CY" charset="0"/>
              </a:rPr>
              <a:t>w </a:t>
            </a:r>
            <a:r>
              <a:rPr lang="en-US" altLang="ja-JP" kern="1200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Geneva CY" charset="0"/>
              </a:rPr>
              <a:t>defnyddio</a:t>
            </a:r>
            <a:r>
              <a:rPr lang="en-US" altLang="ja-JP" kern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Geneva CY" charset="0"/>
              </a:rPr>
              <a:t>.</a:t>
            </a:r>
            <a:endParaRPr lang="en-US" kern="12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Geneva CY" charset="0"/>
            </a:endParaRPr>
          </a:p>
        </p:txBody>
      </p:sp>
      <p:sp>
        <p:nvSpPr>
          <p:cNvPr id="9" name="AutoShape 3"/>
          <p:cNvSpPr>
            <a:spLocks/>
          </p:cNvSpPr>
          <p:nvPr/>
        </p:nvSpPr>
        <p:spPr bwMode="auto">
          <a:xfrm>
            <a:off x="6196964" y="1875674"/>
            <a:ext cx="2344010" cy="1728336"/>
          </a:xfrm>
          <a:prstGeom prst="wedgeEllipseCallout">
            <a:avLst>
              <a:gd name="adj1" fmla="val -62701"/>
              <a:gd name="adj2" fmla="val 37839"/>
            </a:avLst>
          </a:prstGeom>
          <a:solidFill>
            <a:schemeClr val="accent1"/>
          </a:solidFill>
          <a:ln>
            <a:noFill/>
          </a:ln>
          <a:extLst/>
        </p:spPr>
        <p:txBody>
          <a:bodyPr lIns="0" tIns="0" rIns="0" bIns="0" anchor="ctr"/>
          <a:lstStyle/>
          <a:p>
            <a:pPr algn="ctr"/>
            <a:r>
              <a:rPr lang="en-US" kern="1200" dirty="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cs typeface="ＭＳ Ｐゴシック" charset="0"/>
                <a:sym typeface="Geneva CY" charset="0"/>
              </a:rPr>
              <a:t>Pa </a:t>
            </a:r>
            <a:r>
              <a:rPr lang="en-US" kern="1200" dirty="0" err="1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cs typeface="ＭＳ Ｐゴシック" charset="0"/>
                <a:sym typeface="Geneva CY" charset="0"/>
              </a:rPr>
              <a:t>gyd-rannau</a:t>
            </a:r>
            <a:r>
              <a:rPr lang="en-US" kern="1200" dirty="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cs typeface="ＭＳ Ｐゴシック" charset="0"/>
                <a:sym typeface="Geneva CY" charset="0"/>
              </a:rPr>
              <a:t> </a:t>
            </a:r>
            <a:r>
              <a:rPr lang="en-US" kern="1200" dirty="0" err="1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cs typeface="ＭＳ Ｐゴシック" charset="0"/>
                <a:sym typeface="Geneva CY" charset="0"/>
              </a:rPr>
              <a:t>trydanol</a:t>
            </a:r>
            <a:r>
              <a:rPr lang="en-US" kern="1200" dirty="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cs typeface="ＭＳ Ｐゴシック" charset="0"/>
                <a:sym typeface="Geneva CY" charset="0"/>
              </a:rPr>
              <a:t> </a:t>
            </a:r>
            <a:r>
              <a:rPr lang="en-US" kern="1200" dirty="0" err="1" smtClean="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cs typeface="ＭＳ Ｐゴシック" charset="0"/>
                <a:sym typeface="Geneva CY" charset="0"/>
              </a:rPr>
              <a:t>sydd</a:t>
            </a:r>
            <a:r>
              <a:rPr lang="en-US" kern="1200" dirty="0" smtClean="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cs typeface="ＭＳ Ｐゴシック" charset="0"/>
                <a:sym typeface="Geneva CY" charset="0"/>
              </a:rPr>
              <a:t> </a:t>
            </a:r>
            <a:r>
              <a:rPr lang="en-US" kern="1200" dirty="0" err="1" smtClean="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cs typeface="ＭＳ Ｐゴシック" charset="0"/>
                <a:sym typeface="Geneva CY" charset="0"/>
              </a:rPr>
              <a:t>eu</a:t>
            </a:r>
            <a:r>
              <a:rPr lang="en-US" kern="1200" dirty="0" smtClean="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cs typeface="ＭＳ Ｐゴシック" charset="0"/>
                <a:sym typeface="Geneva CY" charset="0"/>
              </a:rPr>
              <a:t> </a:t>
            </a:r>
            <a:r>
              <a:rPr lang="en-US" kern="1200" dirty="0" err="1" smtClean="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cs typeface="ＭＳ Ｐゴシック" charset="0"/>
                <a:sym typeface="Geneva CY" charset="0"/>
              </a:rPr>
              <a:t>hangen</a:t>
            </a:r>
            <a:r>
              <a:rPr lang="en-US" kern="1200" dirty="0" smtClean="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cs typeface="ＭＳ Ｐゴシック" charset="0"/>
                <a:sym typeface="Geneva CY" charset="0"/>
              </a:rPr>
              <a:t> </a:t>
            </a:r>
            <a:r>
              <a:rPr lang="en-US" kern="1200" dirty="0" err="1" smtClean="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cs typeface="ＭＳ Ｐゴシック" charset="0"/>
                <a:sym typeface="Geneva CY" charset="0"/>
              </a:rPr>
              <a:t>arnoch</a:t>
            </a:r>
            <a:r>
              <a:rPr lang="en-US" kern="1200" dirty="0" smtClean="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cs typeface="ＭＳ Ｐゴシック" charset="0"/>
                <a:sym typeface="Geneva CY" charset="0"/>
              </a:rPr>
              <a:t> chi?</a:t>
            </a:r>
            <a:endParaRPr lang="en-US" kern="1200" dirty="0">
              <a:solidFill>
                <a:srgbClr val="FFFFFF"/>
              </a:solidFill>
              <a:latin typeface="Arial" panose="020B0604020202020204" pitchFamily="34" charset="0"/>
              <a:ea typeface="ＭＳ Ｐゴシック" charset="0"/>
              <a:cs typeface="ＭＳ Ｐゴシック" charset="0"/>
              <a:sym typeface="Geneva CY" charset="0"/>
            </a:endParaRPr>
          </a:p>
        </p:txBody>
      </p:sp>
      <p:sp>
        <p:nvSpPr>
          <p:cNvPr id="10" name="AutoShape 6"/>
          <p:cNvSpPr>
            <a:spLocks/>
          </p:cNvSpPr>
          <p:nvPr/>
        </p:nvSpPr>
        <p:spPr bwMode="auto">
          <a:xfrm>
            <a:off x="6410711" y="4528702"/>
            <a:ext cx="2305686" cy="1738836"/>
          </a:xfrm>
          <a:prstGeom prst="wedgeEllipseCallout">
            <a:avLst>
              <a:gd name="adj1" fmla="val -74264"/>
              <a:gd name="adj2" fmla="val -43148"/>
            </a:avLst>
          </a:prstGeom>
          <a:solidFill>
            <a:schemeClr val="accent1"/>
          </a:solidFill>
          <a:ln>
            <a:noFill/>
          </a:ln>
          <a:extLst/>
        </p:spPr>
        <p:txBody>
          <a:bodyPr lIns="0" tIns="0" rIns="0" bIns="0" anchor="ctr"/>
          <a:lstStyle/>
          <a:p>
            <a:pPr algn="ctr"/>
            <a:r>
              <a:rPr lang="en-US" kern="1200" dirty="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cs typeface="ＭＳ Ｐゴシック" charset="0"/>
                <a:sym typeface="Geneva CY" charset="0"/>
              </a:rPr>
              <a:t>Pa </a:t>
            </a:r>
            <a:r>
              <a:rPr lang="en-US" kern="1200" dirty="0" err="1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cs typeface="ＭＳ Ｐゴシック" charset="0"/>
                <a:sym typeface="Geneva CY" charset="0"/>
              </a:rPr>
              <a:t>ddefnyddiau</a:t>
            </a:r>
            <a:r>
              <a:rPr lang="en-US" kern="1200" dirty="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cs typeface="ＭＳ Ｐゴシック" charset="0"/>
                <a:sym typeface="Geneva CY" charset="0"/>
              </a:rPr>
              <a:t> </a:t>
            </a:r>
            <a:r>
              <a:rPr lang="en-US" kern="1200" dirty="0" err="1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cs typeface="ＭＳ Ｐゴシック" charset="0"/>
                <a:sym typeface="Geneva CY" charset="0"/>
              </a:rPr>
              <a:t>sydd</a:t>
            </a:r>
            <a:r>
              <a:rPr lang="en-US" kern="1200" dirty="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cs typeface="ＭＳ Ｐゴシック" charset="0"/>
                <a:sym typeface="Geneva CY" charset="0"/>
              </a:rPr>
              <a:t> </a:t>
            </a:r>
            <a:r>
              <a:rPr lang="en-US" kern="1200" dirty="0" err="1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cs typeface="ＭＳ Ｐゴシック" charset="0"/>
                <a:sym typeface="Geneva CY" charset="0"/>
              </a:rPr>
              <a:t>eu</a:t>
            </a:r>
            <a:r>
              <a:rPr lang="en-US" kern="1200" dirty="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cs typeface="ＭＳ Ｐゴシック" charset="0"/>
                <a:sym typeface="Geneva CY" charset="0"/>
              </a:rPr>
              <a:t> </a:t>
            </a:r>
            <a:r>
              <a:rPr lang="en-US" kern="1200" dirty="0" err="1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cs typeface="ＭＳ Ｐゴシック" charset="0"/>
                <a:sym typeface="Geneva CY" charset="0"/>
              </a:rPr>
              <a:t>hangen</a:t>
            </a:r>
            <a:r>
              <a:rPr lang="en-US" kern="1200" dirty="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cs typeface="ＭＳ Ｐゴシック" charset="0"/>
                <a:sym typeface="Geneva CY" charset="0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cs typeface="ＭＳ Ｐゴシック" charset="0"/>
                <a:sym typeface="Geneva CY" charset="0"/>
              </a:rPr>
              <a:t>i</a:t>
            </a:r>
            <a:r>
              <a:rPr lang="en-US" dirty="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cs typeface="ＭＳ Ｐゴシック" charset="0"/>
                <a:sym typeface="Geneva CY" charset="0"/>
              </a:rPr>
              <a:t> </a:t>
            </a:r>
            <a:r>
              <a:rPr lang="en-US" altLang="ja-JP" kern="1200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Geneva CY" charset="0"/>
              </a:rPr>
              <a:t>wneud</a:t>
            </a:r>
            <a:r>
              <a:rPr lang="en-US" altLang="ja-JP" kern="12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Geneva CY" charset="0"/>
              </a:rPr>
              <a:t> y </a:t>
            </a:r>
            <a:r>
              <a:rPr lang="en-US" altLang="ja-JP" kern="1200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Geneva CY" charset="0"/>
              </a:rPr>
              <a:t>golau</a:t>
            </a:r>
            <a:r>
              <a:rPr lang="en-US" altLang="ja-JP" kern="12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Geneva CY" charset="0"/>
              </a:rPr>
              <a:t>?</a:t>
            </a:r>
            <a:endParaRPr lang="en-US" kern="12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Geneva CY" charset="0"/>
            </a:endParaRPr>
          </a:p>
        </p:txBody>
      </p:sp>
      <p:sp>
        <p:nvSpPr>
          <p:cNvPr id="11" name="AutoShape 5"/>
          <p:cNvSpPr>
            <a:spLocks/>
          </p:cNvSpPr>
          <p:nvPr/>
        </p:nvSpPr>
        <p:spPr bwMode="auto">
          <a:xfrm>
            <a:off x="435620" y="4669674"/>
            <a:ext cx="2023712" cy="1835506"/>
          </a:xfrm>
          <a:prstGeom prst="wedgeEllipseCallout">
            <a:avLst>
              <a:gd name="adj1" fmla="val 93817"/>
              <a:gd name="adj2" fmla="val -48596"/>
            </a:avLst>
          </a:prstGeom>
          <a:solidFill>
            <a:schemeClr val="accent1"/>
          </a:solidFill>
          <a:ln>
            <a:noFill/>
          </a:ln>
          <a:extLst/>
        </p:spPr>
        <p:txBody>
          <a:bodyPr lIns="0" tIns="0" rIns="0" bIns="0" anchor="ctr"/>
          <a:lstStyle/>
          <a:p>
            <a:pPr algn="ctr"/>
            <a:r>
              <a:rPr lang="en-US" kern="1200" dirty="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cs typeface="ＭＳ Ｐゴシック" charset="0"/>
                <a:sym typeface="Geneva CY" charset="0"/>
              </a:rPr>
              <a:t>Beth </a:t>
            </a:r>
            <a:r>
              <a:rPr lang="en-US" kern="1200" dirty="0" err="1" smtClean="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cs typeface="ＭＳ Ｐゴシック" charset="0"/>
                <a:sym typeface="Geneva CY" charset="0"/>
              </a:rPr>
              <a:t>sy</a:t>
            </a:r>
            <a:r>
              <a:rPr lang="en-GB" dirty="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  <a:sym typeface="Geneva CY" charset="0"/>
              </a:rPr>
              <a:t>’</a:t>
            </a:r>
            <a:r>
              <a:rPr lang="en-US" altLang="ja-JP" kern="12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Geneva CY" charset="0"/>
              </a:rPr>
              <a:t>n </a:t>
            </a:r>
            <a:r>
              <a:rPr lang="en-US" altLang="ja-JP" kern="12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Geneva CY" charset="0"/>
              </a:rPr>
              <a:t>mynd</a:t>
            </a:r>
            <a:r>
              <a:rPr lang="en-US" altLang="ja-JP" kern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Geneva CY" charset="0"/>
              </a:rPr>
              <a:t> </a:t>
            </a:r>
            <a:r>
              <a:rPr lang="en-US" altLang="ja-JP" kern="12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Geneva CY" charset="0"/>
              </a:rPr>
              <a:t>i</a:t>
            </a:r>
            <a:r>
              <a:rPr lang="en-US" altLang="ja-JP" kern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Geneva CY" charset="0"/>
              </a:rPr>
              <a:t> </a:t>
            </a:r>
            <a:r>
              <a:rPr lang="en-US" altLang="ja-JP" kern="12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Geneva CY" charset="0"/>
              </a:rPr>
              <a:t>ddal</a:t>
            </a:r>
            <a:r>
              <a:rPr lang="en-US" altLang="ja-JP" kern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Geneva CY" charset="0"/>
              </a:rPr>
              <a:t> y </a:t>
            </a:r>
            <a:r>
              <a:rPr lang="en-US" altLang="ja-JP" kern="12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Geneva CY" charset="0"/>
              </a:rPr>
              <a:t>golau</a:t>
            </a:r>
            <a:r>
              <a:rPr lang="en-US" altLang="ja-JP" kern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Geneva CY" charset="0"/>
              </a:rPr>
              <a:t> a</a:t>
            </a:r>
            <a:r>
              <a:rPr lang="ja-JP" altLang="en-US" kern="120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  <a:sym typeface="Geneva CY" charset="0"/>
              </a:rPr>
              <a:t>’</a:t>
            </a:r>
            <a:r>
              <a:rPr lang="en-US" altLang="ja-JP" kern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Geneva CY" charset="0"/>
              </a:rPr>
              <a:t>r </a:t>
            </a:r>
            <a:r>
              <a:rPr lang="en-US" altLang="ja-JP" kern="12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Geneva CY" charset="0"/>
              </a:rPr>
              <a:t>gylched</a:t>
            </a:r>
            <a:r>
              <a:rPr lang="en-US" altLang="ja-JP" kern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Geneva CY" charset="0"/>
              </a:rPr>
              <a:t>?</a:t>
            </a:r>
            <a:endParaRPr lang="en-US" kern="12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Geneva CY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42612" y="3614512"/>
            <a:ext cx="4458776" cy="830997"/>
          </a:xfrm>
          <a:prstGeom prst="rect">
            <a:avLst/>
          </a:prstGeom>
          <a:noFill/>
          <a:ln w="571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Arial" panose="020B0604020202020204" pitchFamily="34" charset="0"/>
                <a:ea typeface="ＭＳ Ｐゴシック" charset="0"/>
                <a:cs typeface="ＭＳ Ｐゴシック" charset="0"/>
                <a:sym typeface="Geneva CY" charset="0"/>
              </a:rPr>
              <a:t>Dylunio</a:t>
            </a:r>
            <a:r>
              <a:rPr lang="en-US" sz="2400" dirty="0">
                <a:latin typeface="Arial" panose="020B0604020202020204" pitchFamily="34" charset="0"/>
                <a:ea typeface="ＭＳ Ｐゴシック" charset="0"/>
                <a:cs typeface="ＭＳ Ｐゴシック" charset="0"/>
                <a:sym typeface="Geneva CY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ＭＳ Ｐゴシック" charset="0"/>
                <a:cs typeface="ＭＳ Ｐゴシック" charset="0"/>
                <a:sym typeface="Geneva CY" charset="0"/>
              </a:rPr>
              <a:t>golau</a:t>
            </a:r>
            <a:r>
              <a:rPr lang="en-US" sz="2400" dirty="0">
                <a:latin typeface="Arial" panose="020B0604020202020204" pitchFamily="34" charset="0"/>
                <a:ea typeface="ＭＳ Ｐゴシック" charset="0"/>
                <a:cs typeface="ＭＳ Ｐゴシック" charset="0"/>
                <a:sym typeface="Geneva CY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ea typeface="ＭＳ Ｐゴシック" charset="0"/>
                <a:cs typeface="ＭＳ Ｐゴシック" charset="0"/>
                <a:sym typeface="Geneva CY" charset="0"/>
              </a:rPr>
              <a:t>sy</a:t>
            </a:r>
            <a:r>
              <a:rPr lang="en-GB" sz="2400" dirty="0" smtClean="0">
                <a:latin typeface="Arial" charset="0"/>
                <a:ea typeface="ＭＳ Ｐゴシック" charset="0"/>
                <a:cs typeface="ＭＳ Ｐゴシック" charset="0"/>
                <a:sym typeface="Geneva CY" charset="0"/>
              </a:rPr>
              <a:t>’</a:t>
            </a:r>
            <a:r>
              <a:rPr lang="en-US" altLang="ja-JP" sz="2400" dirty="0" smtClean="0">
                <a:latin typeface="Arial" panose="020B0604020202020204" pitchFamily="34" charset="0"/>
                <a:cs typeface="Arial" panose="020B0604020202020204" pitchFamily="34" charset="0"/>
                <a:sym typeface="Geneva CY" charset="0"/>
              </a:rPr>
              <a:t>n </a:t>
            </a:r>
            <a:r>
              <a:rPr lang="en-US" altLang="ja-JP" sz="2400" dirty="0" err="1" smtClean="0">
                <a:latin typeface="Arial" panose="020B0604020202020204" pitchFamily="34" charset="0"/>
                <a:cs typeface="Arial" panose="020B0604020202020204" pitchFamily="34" charset="0"/>
                <a:sym typeface="Geneva CY" charset="0"/>
              </a:rPr>
              <a:t>goleuo</a:t>
            </a:r>
            <a:endParaRPr lang="en-US" altLang="ja-JP" sz="2400" dirty="0" smtClean="0">
              <a:latin typeface="Arial" panose="020B0604020202020204" pitchFamily="34" charset="0"/>
              <a:cs typeface="Arial" panose="020B0604020202020204" pitchFamily="34" charset="0"/>
              <a:sym typeface="Geneva CY" charset="0"/>
            </a:endParaRPr>
          </a:p>
          <a:p>
            <a:pPr algn="ctr"/>
            <a:r>
              <a:rPr lang="en-US" altLang="ja-JP" sz="2400" dirty="0" smtClean="0">
                <a:latin typeface="Arial" panose="020B0604020202020204" pitchFamily="34" charset="0"/>
                <a:cs typeface="Arial" panose="020B0604020202020204" pitchFamily="34" charset="0"/>
                <a:sym typeface="Geneva CY" charset="0"/>
              </a:rPr>
              <a:t> </a:t>
            </a:r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  <a:sym typeface="Geneva CY" charset="0"/>
              </a:rPr>
              <a:t>pan </a:t>
            </a:r>
            <a:r>
              <a:rPr lang="en-US" altLang="ja-JP" sz="2400" dirty="0" err="1" smtClean="0">
                <a:latin typeface="Arial" panose="020B0604020202020204" pitchFamily="34" charset="0"/>
                <a:cs typeface="Arial" panose="020B0604020202020204" pitchFamily="34" charset="0"/>
                <a:sym typeface="Geneva CY" charset="0"/>
              </a:rPr>
              <a:t>fydd</a:t>
            </a:r>
            <a:r>
              <a:rPr lang="en-US" altLang="ja-JP" sz="2400" dirty="0" smtClean="0">
                <a:latin typeface="Arial" panose="020B0604020202020204" pitchFamily="34" charset="0"/>
                <a:cs typeface="Arial" panose="020B0604020202020204" pitchFamily="34" charset="0"/>
                <a:sym typeface="Geneva CY" charset="0"/>
              </a:rPr>
              <a:t> </a:t>
            </a:r>
            <a:r>
              <a:rPr lang="en-US" altLang="ja-JP" sz="2400" dirty="0" err="1" smtClean="0">
                <a:latin typeface="Arial" panose="020B0604020202020204" pitchFamily="34" charset="0"/>
                <a:cs typeface="Arial" panose="020B0604020202020204" pitchFamily="34" charset="0"/>
                <a:sym typeface="Geneva CY" charset="0"/>
              </a:rPr>
              <a:t>rhywun</a:t>
            </a:r>
            <a:r>
              <a:rPr lang="en-US" altLang="ja-JP" sz="2400" dirty="0" smtClean="0">
                <a:latin typeface="Arial" panose="020B0604020202020204" pitchFamily="34" charset="0"/>
                <a:cs typeface="Arial" panose="020B0604020202020204" pitchFamily="34" charset="0"/>
                <a:sym typeface="Geneva CY" charset="0"/>
              </a:rPr>
              <a:t> </a:t>
            </a:r>
            <a:r>
              <a:rPr lang="en-US" altLang="ja-JP" sz="2400" dirty="0" err="1" smtClean="0">
                <a:latin typeface="Arial" panose="020B0604020202020204" pitchFamily="34" charset="0"/>
                <a:cs typeface="Arial" panose="020B0604020202020204" pitchFamily="34" charset="0"/>
                <a:sym typeface="Geneva CY" charset="0"/>
              </a:rPr>
              <a:t>yn</a:t>
            </a:r>
            <a:r>
              <a:rPr lang="en-US" altLang="ja-JP" sz="2400" dirty="0" smtClean="0">
                <a:latin typeface="Arial" panose="020B0604020202020204" pitchFamily="34" charset="0"/>
                <a:cs typeface="Arial" panose="020B0604020202020204" pitchFamily="34" charset="0"/>
                <a:sym typeface="Geneva CY" charset="0"/>
              </a:rPr>
              <a:t> </a:t>
            </a:r>
            <a:r>
              <a:rPr lang="en-US" altLang="ja-JP" sz="2400" dirty="0" err="1" smtClean="0">
                <a:latin typeface="Arial" panose="020B0604020202020204" pitchFamily="34" charset="0"/>
                <a:cs typeface="Arial" panose="020B0604020202020204" pitchFamily="34" charset="0"/>
                <a:sym typeface="Geneva CY" charset="0"/>
              </a:rPr>
              <a:t>agor</a:t>
            </a:r>
            <a:r>
              <a:rPr lang="en-US" altLang="ja-JP" sz="2400" dirty="0" smtClean="0">
                <a:latin typeface="Arial" panose="020B0604020202020204" pitchFamily="34" charset="0"/>
                <a:cs typeface="Arial" panose="020B0604020202020204" pitchFamily="34" charset="0"/>
                <a:sym typeface="Geneva CY" charset="0"/>
              </a:rPr>
              <a:t> </a:t>
            </a:r>
            <a:r>
              <a:rPr lang="en-US" altLang="ja-JP" sz="2400" dirty="0" err="1" smtClean="0">
                <a:latin typeface="Arial" panose="020B0604020202020204" pitchFamily="34" charset="0"/>
                <a:cs typeface="Arial" panose="020B0604020202020204" pitchFamily="34" charset="0"/>
                <a:sym typeface="Geneva CY" charset="0"/>
              </a:rPr>
              <a:t>drws</a:t>
            </a:r>
            <a:r>
              <a:rPr lang="en-US" altLang="ja-JP" sz="2400" dirty="0" smtClean="0">
                <a:latin typeface="Arial" panose="020B0604020202020204" pitchFamily="34" charset="0"/>
                <a:cs typeface="Arial" panose="020B0604020202020204" pitchFamily="34" charset="0"/>
                <a:sym typeface="Geneva CY" charset="0"/>
              </a:rPr>
              <a:t>!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  <a:sym typeface="Geneva CY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95534" y="123641"/>
            <a:ext cx="8952932" cy="7006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</a:rPr>
              <a:t>Gweld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 y </a:t>
            </a:r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</a:rPr>
              <a:t>Golau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!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8527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21"/>
          <a:stretch/>
        </p:blipFill>
        <p:spPr>
          <a:xfrm>
            <a:off x="4331006" y="3013655"/>
            <a:ext cx="4158571" cy="20872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4940" y="1348799"/>
            <a:ext cx="4127060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y-GB" sz="2800" b="1" dirty="0" smtClean="0">
                <a:latin typeface="Arial" panose="020B0604020202020204" pitchFamily="34" charset="0"/>
              </a:rPr>
              <a:t>Beth yw cylched?</a:t>
            </a:r>
          </a:p>
          <a:p>
            <a:endParaRPr lang="cy-GB" dirty="0" smtClean="0">
              <a:latin typeface="Arial" panose="020B0604020202020204" pitchFamily="34" charset="0"/>
            </a:endParaRPr>
          </a:p>
          <a:p>
            <a:endParaRPr lang="cy-GB" dirty="0" smtClean="0">
              <a:latin typeface="Arial" panose="020B0604020202020204" pitchFamily="34" charset="0"/>
            </a:endParaRPr>
          </a:p>
          <a:p>
            <a:r>
              <a:rPr lang="cy-GB" dirty="0" smtClean="0">
                <a:latin typeface="Arial" panose="020B0604020202020204" pitchFamily="34" charset="0"/>
              </a:rPr>
              <a:t>Mae angen ffynhonnell pŵer ar gyfer pob cylched, fel batri, gyda gwifrau sy’n gysylltu wrth ben positif (+) a negatif (-). Cell yw’r enw ar y batri.</a:t>
            </a:r>
            <a:br>
              <a:rPr lang="cy-GB" dirty="0" smtClean="0">
                <a:latin typeface="Arial" panose="020B0604020202020204" pitchFamily="34" charset="0"/>
              </a:rPr>
            </a:br>
            <a:r>
              <a:rPr lang="cy-GB" dirty="0" smtClean="0">
                <a:latin typeface="Arial" panose="020B0604020202020204" pitchFamily="34" charset="0"/>
              </a:rPr>
              <a:t/>
            </a:r>
            <a:br>
              <a:rPr lang="cy-GB" dirty="0" smtClean="0">
                <a:latin typeface="Arial" panose="020B0604020202020204" pitchFamily="34" charset="0"/>
              </a:rPr>
            </a:br>
            <a:r>
              <a:rPr lang="cy-GB" dirty="0" smtClean="0">
                <a:latin typeface="Arial" panose="020B0604020202020204" pitchFamily="34" charset="0"/>
              </a:rPr>
              <a:t>Hefyd, mae cylched yn gallu cynnwys cydrannau trydanol eraill, fel bylbiau, swnwyr neu foduron, sy'n gadael i drydan basio trwyddyn nhw.</a:t>
            </a:r>
            <a:br>
              <a:rPr lang="cy-GB" dirty="0" smtClean="0">
                <a:latin typeface="Arial" panose="020B0604020202020204" pitchFamily="34" charset="0"/>
              </a:rPr>
            </a:br>
            <a:r>
              <a:rPr lang="cy-GB" dirty="0" smtClean="0">
                <a:latin typeface="Arial" panose="020B0604020202020204" pitchFamily="34" charset="0"/>
              </a:rPr>
              <a:t>Dim ond o gwmpas cylched sy’n gyflawn y bydd trydan yn pasio. Mae ‘cylched gyflawn’ yn golygu nad oes unrhyw </a:t>
            </a:r>
            <a:r>
              <a:rPr lang="cy-GB" dirty="0" err="1" smtClean="0">
                <a:latin typeface="Arial" panose="020B0604020202020204" pitchFamily="34" charset="0"/>
              </a:rPr>
              <a:t>fylchau</a:t>
            </a:r>
            <a:r>
              <a:rPr lang="cy-GB" dirty="0" smtClean="0">
                <a:latin typeface="Arial" panose="020B0604020202020204" pitchFamily="34" charset="0"/>
              </a:rPr>
              <a:t> ynddi.</a:t>
            </a:r>
          </a:p>
          <a:p>
            <a:endParaRPr lang="en-US" dirty="0">
              <a:latin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95534" y="123641"/>
            <a:ext cx="8952932" cy="7006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</a:rPr>
              <a:t>Gweld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 y </a:t>
            </a:r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</a:rPr>
              <a:t>Golau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!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009882" y="2621369"/>
            <a:ext cx="26917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Cylched</a:t>
            </a: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trydan</a:t>
            </a: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syml</a:t>
            </a:r>
            <a:endParaRPr lang="en-GB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9638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4" name="Text Box 6"/>
          <p:cNvSpPr txBox="1">
            <a:spLocks noChangeArrowheads="1"/>
          </p:cNvSpPr>
          <p:nvPr/>
        </p:nvSpPr>
        <p:spPr bwMode="auto">
          <a:xfrm>
            <a:off x="425005" y="1293657"/>
            <a:ext cx="799778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2400" dirty="0" err="1">
                <a:latin typeface="Arial" panose="020B0604020202020204" pitchFamily="34" charset="0"/>
                <a:ea typeface="ＭＳ Ｐゴシック" charset="0"/>
                <a:cs typeface="ＭＳ Ｐゴシック" charset="0"/>
                <a:sym typeface="Geneva CY" charset="0"/>
              </a:rPr>
              <a:t>Golau</a:t>
            </a:r>
            <a:r>
              <a:rPr lang="en-US" sz="2400" dirty="0">
                <a:latin typeface="Arial" panose="020B0604020202020204" pitchFamily="34" charset="0"/>
                <a:ea typeface="ＭＳ Ｐゴシック" charset="0"/>
                <a:cs typeface="ＭＳ Ｐゴシック" charset="0"/>
                <a:sym typeface="Geneva CY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ea typeface="ＭＳ Ｐゴシック" charset="0"/>
                <a:cs typeface="ＭＳ Ｐゴシック" charset="0"/>
                <a:sym typeface="Geneva CY" charset="0"/>
              </a:rPr>
              <a:t>sy</a:t>
            </a:r>
            <a:r>
              <a:rPr lang="en-GB" sz="2400" dirty="0" smtClean="0">
                <a:latin typeface="Arial" charset="0"/>
                <a:ea typeface="ＭＳ Ｐゴシック" charset="0"/>
                <a:cs typeface="ＭＳ Ｐゴシック" charset="0"/>
                <a:sym typeface="Geneva CY" charset="0"/>
              </a:rPr>
              <a:t>’</a:t>
            </a:r>
            <a:r>
              <a:rPr lang="en-US" altLang="ja-JP" sz="2400" dirty="0" smtClean="0">
                <a:latin typeface="Arial" panose="020B0604020202020204" pitchFamily="34" charset="0"/>
                <a:cs typeface="Arial" panose="020B0604020202020204" pitchFamily="34" charset="0"/>
                <a:sym typeface="Geneva CY" charset="0"/>
              </a:rPr>
              <a:t>n </a:t>
            </a:r>
            <a:r>
              <a:rPr lang="en-US" altLang="ja-JP" sz="2400" dirty="0" err="1">
                <a:latin typeface="Arial" panose="020B0604020202020204" pitchFamily="34" charset="0"/>
                <a:cs typeface="Arial" panose="020B0604020202020204" pitchFamily="34" charset="0"/>
                <a:sym typeface="Geneva CY" charset="0"/>
              </a:rPr>
              <a:t>goleuo</a:t>
            </a:r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  <a:sym typeface="Geneva CY" charset="0"/>
              </a:rPr>
              <a:t> pan </a:t>
            </a:r>
            <a:r>
              <a:rPr lang="en-US" altLang="ja-JP" sz="2400" dirty="0" err="1" smtClean="0">
                <a:latin typeface="Arial" panose="020B0604020202020204" pitchFamily="34" charset="0"/>
                <a:cs typeface="Arial" panose="020B0604020202020204" pitchFamily="34" charset="0"/>
                <a:sym typeface="Geneva CY" charset="0"/>
              </a:rPr>
              <a:t>fydd</a:t>
            </a:r>
            <a:r>
              <a:rPr lang="en-US" altLang="ja-JP" sz="2400" dirty="0" smtClean="0">
                <a:latin typeface="Arial" panose="020B0604020202020204" pitchFamily="34" charset="0"/>
                <a:cs typeface="Arial" panose="020B0604020202020204" pitchFamily="34" charset="0"/>
                <a:sym typeface="Geneva CY" charset="0"/>
              </a:rPr>
              <a:t> </a:t>
            </a:r>
            <a:r>
              <a:rPr lang="en-US" altLang="ja-JP" sz="2400" dirty="0" err="1" smtClean="0">
                <a:latin typeface="Arial" panose="020B0604020202020204" pitchFamily="34" charset="0"/>
                <a:cs typeface="Arial" panose="020B0604020202020204" pitchFamily="34" charset="0"/>
                <a:sym typeface="Geneva CY" charset="0"/>
              </a:rPr>
              <a:t>drws</a:t>
            </a:r>
            <a:r>
              <a:rPr lang="en-US" altLang="ja-JP" sz="2400" dirty="0" smtClean="0">
                <a:latin typeface="Arial" panose="020B0604020202020204" pitchFamily="34" charset="0"/>
                <a:cs typeface="Arial" panose="020B0604020202020204" pitchFamily="34" charset="0"/>
                <a:sym typeface="Geneva CY" charset="0"/>
              </a:rPr>
              <a:t> </a:t>
            </a:r>
            <a:r>
              <a:rPr lang="en-US" altLang="ja-JP" sz="2400" dirty="0" err="1" smtClean="0">
                <a:latin typeface="Arial" panose="020B0604020202020204" pitchFamily="34" charset="0"/>
                <a:cs typeface="Arial" panose="020B0604020202020204" pitchFamily="34" charset="0"/>
                <a:sym typeface="Geneva CY" charset="0"/>
              </a:rPr>
              <a:t>ystafell</a:t>
            </a:r>
            <a:r>
              <a:rPr lang="en-US" altLang="ja-JP" sz="2400" dirty="0" smtClean="0">
                <a:latin typeface="Arial" panose="020B0604020202020204" pitchFamily="34" charset="0"/>
                <a:cs typeface="Arial" panose="020B0604020202020204" pitchFamily="34" charset="0"/>
                <a:sym typeface="Geneva CY" charset="0"/>
              </a:rPr>
              <a:t> </a:t>
            </a:r>
            <a:r>
              <a:rPr lang="en-US" altLang="ja-JP" sz="2400" dirty="0" err="1" smtClean="0">
                <a:latin typeface="Arial" panose="020B0604020202020204" pitchFamily="34" charset="0"/>
                <a:cs typeface="Arial" panose="020B0604020202020204" pitchFamily="34" charset="0"/>
                <a:sym typeface="Geneva CY" charset="0"/>
              </a:rPr>
              <a:t>yn</a:t>
            </a:r>
            <a:r>
              <a:rPr lang="en-US" altLang="ja-JP" sz="2400" dirty="0" smtClean="0">
                <a:latin typeface="Arial" panose="020B0604020202020204" pitchFamily="34" charset="0"/>
                <a:cs typeface="Arial" panose="020B0604020202020204" pitchFamily="34" charset="0"/>
                <a:sym typeface="Geneva CY" charset="0"/>
              </a:rPr>
              <a:t> </a:t>
            </a:r>
            <a:r>
              <a:rPr lang="en-US" altLang="ja-JP" sz="2400" dirty="0" err="1" smtClean="0">
                <a:latin typeface="Arial" panose="020B0604020202020204" pitchFamily="34" charset="0"/>
                <a:cs typeface="Arial" panose="020B0604020202020204" pitchFamily="34" charset="0"/>
                <a:sym typeface="Geneva CY" charset="0"/>
              </a:rPr>
              <a:t>agor</a:t>
            </a:r>
            <a:r>
              <a:rPr lang="en-US" altLang="ja-JP" sz="2400" dirty="0" smtClean="0">
                <a:latin typeface="Arial" panose="020B0604020202020204" pitchFamily="34" charset="0"/>
                <a:cs typeface="Arial" panose="020B0604020202020204" pitchFamily="34" charset="0"/>
                <a:sym typeface="Geneva CY" charset="0"/>
              </a:rPr>
              <a:t>!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  <a:sym typeface="Geneva CY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25005" y="1964353"/>
            <a:ext cx="8072916" cy="4524315"/>
          </a:xfrm>
          <a:prstGeom prst="rect">
            <a:avLst/>
          </a:prstGeom>
          <a:noFill/>
          <a:ln w="57150" cmpd="sng">
            <a:noFill/>
          </a:ln>
        </p:spPr>
        <p:txBody>
          <a:bodyPr wrap="none" rtlCol="0">
            <a:spAutoFit/>
          </a:bodyPr>
          <a:lstStyle/>
          <a:p>
            <a:r>
              <a:rPr lang="cy-GB" sz="2400" dirty="0" smtClean="0">
                <a:latin typeface="Arial" panose="020B0604020202020204" pitchFamily="34" charset="0"/>
                <a:ea typeface="ＭＳ Ｐゴシック" charset="0"/>
                <a:cs typeface="ＭＳ Ｐゴシック" charset="0"/>
                <a:sym typeface="Geneva CY" charset="0"/>
              </a:rPr>
              <a:t>Gwerthuso</a:t>
            </a:r>
          </a:p>
          <a:p>
            <a:endParaRPr lang="cy-GB" sz="2400" dirty="0" smtClean="0">
              <a:latin typeface="Arial" panose="020B0604020202020204" pitchFamily="34" charset="0"/>
              <a:ea typeface="ＭＳ Ｐゴシック" charset="0"/>
              <a:cs typeface="ＭＳ Ｐゴシック" charset="0"/>
              <a:sym typeface="Geneva CY" charset="0"/>
            </a:endParaRPr>
          </a:p>
          <a:p>
            <a:r>
              <a:rPr lang="cy-GB" sz="2400" dirty="0" smtClean="0">
                <a:latin typeface="Arial" panose="020B0604020202020204" pitchFamily="34" charset="0"/>
                <a:ea typeface="ＭＳ Ｐゴシック" charset="0"/>
                <a:cs typeface="ＭＳ Ｐゴシック" charset="0"/>
                <a:sym typeface="Geneva CY" charset="0"/>
              </a:rPr>
              <a:t>A ydy</a:t>
            </a:r>
            <a:r>
              <a:rPr lang="cy-GB" sz="2400" dirty="0" smtClean="0">
                <a:latin typeface="Arial" charset="0"/>
                <a:ea typeface="ＭＳ Ｐゴシック" charset="0"/>
                <a:cs typeface="ＭＳ Ｐゴシック" charset="0"/>
                <a:sym typeface="Geneva CY" charset="0"/>
              </a:rPr>
              <a:t>’</a:t>
            </a:r>
            <a:r>
              <a:rPr lang="cy-GB" altLang="ja-JP" sz="2400" dirty="0" smtClean="0">
                <a:latin typeface="Arial" panose="020B0604020202020204" pitchFamily="34" charset="0"/>
                <a:cs typeface="Arial" panose="020B0604020202020204" pitchFamily="34" charset="0"/>
                <a:sym typeface="Geneva CY" charset="0"/>
              </a:rPr>
              <a:t>r gylched yn gweithio</a:t>
            </a:r>
            <a:r>
              <a:rPr lang="cy-GB" altLang="ja-JP" sz="2400" dirty="0" smtClean="0">
                <a:latin typeface="Arial" charset="0"/>
                <a:ea typeface="ＭＳ Ｐゴシック" charset="0"/>
                <a:cs typeface="ＭＳ Ｐゴシック" charset="0"/>
                <a:sym typeface="Geneva CY" charset="0"/>
              </a:rPr>
              <a:t>:</a:t>
            </a:r>
            <a:r>
              <a:rPr lang="cy-GB" altLang="ja-JP" sz="2400" dirty="0" smtClean="0">
                <a:latin typeface="Arial" panose="020B0604020202020204" pitchFamily="34" charset="0"/>
                <a:cs typeface="Arial" panose="020B0604020202020204" pitchFamily="34" charset="0"/>
                <a:sym typeface="Geneva CY" charset="0"/>
              </a:rPr>
              <a:t> </a:t>
            </a:r>
          </a:p>
          <a:p>
            <a:pPr marL="285750" indent="-285750">
              <a:buFont typeface="Arial"/>
              <a:buChar char="•"/>
            </a:pPr>
            <a:r>
              <a:rPr lang="cy-GB" sz="2400" dirty="0" smtClean="0">
                <a:latin typeface="Arial" panose="020B0604020202020204" pitchFamily="34" charset="0"/>
                <a:cs typeface="Arial" panose="020B0604020202020204" pitchFamily="34" charset="0"/>
                <a:sym typeface="Geneva CY" charset="0"/>
              </a:rPr>
              <a:t>Yn dda iawn </a:t>
            </a:r>
          </a:p>
          <a:p>
            <a:pPr marL="285750" indent="-285750">
              <a:buFont typeface="Arial"/>
              <a:buChar char="•"/>
            </a:pPr>
            <a:r>
              <a:rPr lang="cy-GB" sz="2400" dirty="0" smtClean="0">
                <a:latin typeface="Arial" panose="020B0604020202020204" pitchFamily="34" charset="0"/>
                <a:cs typeface="Arial" panose="020B0604020202020204" pitchFamily="34" charset="0"/>
                <a:sym typeface="Geneva CY" charset="0"/>
              </a:rPr>
              <a:t>Ar hap a damwain </a:t>
            </a:r>
          </a:p>
          <a:p>
            <a:pPr marL="285750" indent="-285750">
              <a:buFont typeface="Arial"/>
              <a:buChar char="•"/>
            </a:pPr>
            <a:r>
              <a:rPr lang="cy-GB" sz="2400" dirty="0" smtClean="0">
                <a:latin typeface="Arial" panose="020B0604020202020204" pitchFamily="34" charset="0"/>
                <a:cs typeface="Arial" panose="020B0604020202020204" pitchFamily="34" charset="0"/>
                <a:sym typeface="Geneva CY" charset="0"/>
              </a:rPr>
              <a:t>Ddim o gwbl</a:t>
            </a:r>
          </a:p>
          <a:p>
            <a:endParaRPr lang="cy-GB" sz="2400" dirty="0" smtClean="0">
              <a:latin typeface="Arial" panose="020B0604020202020204" pitchFamily="34" charset="0"/>
              <a:cs typeface="Arial" panose="020B0604020202020204" pitchFamily="34" charset="0"/>
              <a:sym typeface="Geneva CY" charset="0"/>
            </a:endParaRPr>
          </a:p>
          <a:p>
            <a:r>
              <a:rPr lang="cy-GB" sz="2400" dirty="0" smtClean="0">
                <a:latin typeface="Arial" panose="020B0604020202020204" pitchFamily="34" charset="0"/>
                <a:cs typeface="Arial" panose="020B0604020202020204" pitchFamily="34" charset="0"/>
                <a:sym typeface="Geneva CY" charset="0"/>
              </a:rPr>
              <a:t>Sut gallwch chi wella hyn?</a:t>
            </a:r>
          </a:p>
          <a:p>
            <a:endParaRPr lang="cy-GB" sz="2400" dirty="0" smtClean="0">
              <a:latin typeface="Arial" panose="020B0604020202020204" pitchFamily="34" charset="0"/>
              <a:cs typeface="Arial" panose="020B0604020202020204" pitchFamily="34" charset="0"/>
              <a:sym typeface="Geneva CY" charset="0"/>
            </a:endParaRPr>
          </a:p>
          <a:p>
            <a:r>
              <a:rPr lang="cy-GB" sz="2400" dirty="0" smtClean="0">
                <a:latin typeface="Arial" panose="020B0604020202020204" pitchFamily="34" charset="0"/>
                <a:cs typeface="Arial" panose="020B0604020202020204" pitchFamily="34" charset="0"/>
                <a:sym typeface="Geneva CY" charset="0"/>
              </a:rPr>
              <a:t>A ydy</a:t>
            </a:r>
            <a:r>
              <a:rPr lang="cy-GB" altLang="ja-JP" sz="2400" dirty="0" smtClean="0">
                <a:latin typeface="Arial" charset="0"/>
                <a:ea typeface="ＭＳ Ｐゴシック" charset="0"/>
                <a:cs typeface="ＭＳ Ｐゴシック" charset="0"/>
                <a:sym typeface="Geneva CY" charset="0"/>
              </a:rPr>
              <a:t>’</a:t>
            </a:r>
            <a:r>
              <a:rPr lang="cy-GB" altLang="ja-JP" sz="2400" dirty="0" smtClean="0">
                <a:latin typeface="Arial" panose="020B0604020202020204" pitchFamily="34" charset="0"/>
                <a:cs typeface="Arial" panose="020B0604020202020204" pitchFamily="34" charset="0"/>
                <a:sym typeface="Geneva CY" charset="0"/>
              </a:rPr>
              <a:t>r daliwr bwlb/ lamp yn gwneud ei waith yn effeithiol?</a:t>
            </a:r>
          </a:p>
          <a:p>
            <a:endParaRPr lang="cy-GB" sz="2400" dirty="0" smtClean="0">
              <a:latin typeface="Arial" panose="020B0604020202020204" pitchFamily="34" charset="0"/>
              <a:cs typeface="Arial" panose="020B0604020202020204" pitchFamily="34" charset="0"/>
              <a:sym typeface="Geneva CY" charset="0"/>
            </a:endParaRPr>
          </a:p>
          <a:p>
            <a:r>
              <a:rPr lang="cy-GB" sz="2400" dirty="0" smtClean="0">
                <a:latin typeface="Arial" panose="020B0604020202020204" pitchFamily="34" charset="0"/>
                <a:cs typeface="Arial" panose="020B0604020202020204" pitchFamily="34" charset="0"/>
                <a:sym typeface="Geneva CY" charset="0"/>
              </a:rPr>
              <a:t>A ydy e</a:t>
            </a:r>
            <a:r>
              <a:rPr lang="cy-GB" sz="2400" dirty="0" smtClean="0">
                <a:latin typeface="Arial" charset="0"/>
                <a:ea typeface="ＭＳ Ｐゴシック" charset="0"/>
                <a:cs typeface="Arial" panose="020B0604020202020204" pitchFamily="34" charset="0"/>
                <a:sym typeface="Geneva CY" charset="0"/>
              </a:rPr>
              <a:t>’</a:t>
            </a:r>
            <a:r>
              <a:rPr lang="cy-GB" altLang="ja-JP" sz="2400" dirty="0" smtClean="0">
                <a:latin typeface="Arial" panose="020B0604020202020204" pitchFamily="34" charset="0"/>
                <a:cs typeface="Arial" panose="020B0604020202020204" pitchFamily="34" charset="0"/>
                <a:sym typeface="Geneva CY" charset="0"/>
              </a:rPr>
              <a:t>n ddeniadol?</a:t>
            </a:r>
          </a:p>
        </p:txBody>
      </p:sp>
      <p:sp>
        <p:nvSpPr>
          <p:cNvPr id="3" name="Rectangle 2"/>
          <p:cNvSpPr/>
          <p:nvPr/>
        </p:nvSpPr>
        <p:spPr>
          <a:xfrm>
            <a:off x="3565246" y="3181181"/>
            <a:ext cx="148098" cy="1651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565246" y="3551266"/>
            <a:ext cx="148098" cy="1651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565246" y="3925428"/>
            <a:ext cx="148098" cy="1651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95534" y="123641"/>
            <a:ext cx="8952932" cy="7006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</a:rPr>
              <a:t>Gweld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 y </a:t>
            </a:r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</a:rPr>
              <a:t>Golau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!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5419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1" name="Text Box 5"/>
          <p:cNvSpPr txBox="1">
            <a:spLocks noChangeArrowheads="1"/>
          </p:cNvSpPr>
          <p:nvPr/>
        </p:nvSpPr>
        <p:spPr bwMode="auto">
          <a:xfrm>
            <a:off x="593725" y="5751513"/>
            <a:ext cx="18466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GB" dirty="0">
              <a:latin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5636" y="1430668"/>
            <a:ext cx="81745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  <a:sym typeface="Geneva CY" charset="0"/>
              </a:rPr>
              <a:t>Dylunio</a:t>
            </a:r>
            <a:r>
              <a:rPr lang="en-US" sz="2400" b="1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  <a:sym typeface="Geneva CY" charset="0"/>
              </a:rPr>
              <a:t> a </a:t>
            </a:r>
            <a:r>
              <a:rPr lang="en-US" sz="2400" b="1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  <a:sym typeface="Geneva CY" charset="0"/>
              </a:rPr>
              <a:t>gwneud</a:t>
            </a:r>
            <a:r>
              <a:rPr lang="en-US" sz="2400" b="1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  <a:sym typeface="Geneva CY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  <a:sym typeface="Geneva CY" charset="0"/>
              </a:rPr>
              <a:t>golau</a:t>
            </a:r>
            <a:r>
              <a:rPr lang="en-US" sz="2400" b="1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  <a:sym typeface="Geneva CY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  <a:sym typeface="Geneva CY" charset="0"/>
              </a:rPr>
              <a:t>i</a:t>
            </a:r>
            <a:r>
              <a:rPr lang="en-US" sz="2400" b="1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  <a:sym typeface="Geneva CY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  <a:sym typeface="Geneva CY" charset="0"/>
              </a:rPr>
              <a:t>ystafell</a:t>
            </a:r>
            <a:r>
              <a:rPr lang="en-US" sz="2400" b="1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  <a:sym typeface="Geneva CY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  <a:sym typeface="Geneva CY" charset="0"/>
              </a:rPr>
              <a:t>wely</a:t>
            </a:r>
            <a:r>
              <a:rPr lang="en-US" sz="2400" b="1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  <a:sym typeface="Geneva CY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  <a:sym typeface="Geneva CY" charset="0"/>
              </a:rPr>
              <a:t>plentyn</a:t>
            </a:r>
            <a:r>
              <a:rPr lang="en-US" sz="2400" b="1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  <a:sym typeface="Geneva CY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  <a:sym typeface="Geneva CY" charset="0"/>
              </a:rPr>
              <a:t>bach</a:t>
            </a:r>
            <a:r>
              <a:rPr lang="en-US" sz="2400" b="1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  <a:sym typeface="Geneva CY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  <a:sym typeface="Geneva CY" charset="0"/>
              </a:rPr>
              <a:t>sy</a:t>
            </a:r>
            <a:r>
              <a:rPr lang="ja-JP" altLang="en-US" sz="2400" b="1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  <a:sym typeface="Geneva CY" charset="0"/>
              </a:rPr>
              <a:t>’</a:t>
            </a:r>
            <a:r>
              <a:rPr lang="en-US" altLang="ja-JP" sz="2400" b="1" dirty="0">
                <a:latin typeface="Arial" panose="020B0604020202020204" pitchFamily="34" charset="0"/>
                <a:cs typeface="Arial" panose="020B0604020202020204" pitchFamily="34" charset="0"/>
                <a:sym typeface="Geneva CY" charset="0"/>
              </a:rPr>
              <a:t>n </a:t>
            </a:r>
            <a:r>
              <a:rPr lang="en-US" altLang="ja-JP" sz="2400" b="1" dirty="0" err="1">
                <a:latin typeface="Arial" panose="020B0604020202020204" pitchFamily="34" charset="0"/>
                <a:cs typeface="Arial" panose="020B0604020202020204" pitchFamily="34" charset="0"/>
                <a:sym typeface="Geneva CY" charset="0"/>
              </a:rPr>
              <a:t>goleuo</a:t>
            </a:r>
            <a:r>
              <a:rPr lang="en-US" altLang="ja-JP" sz="2400" b="1" dirty="0">
                <a:latin typeface="Arial" panose="020B0604020202020204" pitchFamily="34" charset="0"/>
                <a:cs typeface="Arial" panose="020B0604020202020204" pitchFamily="34" charset="0"/>
                <a:sym typeface="Geneva CY" charset="0"/>
              </a:rPr>
              <a:t> pan </a:t>
            </a:r>
            <a:r>
              <a:rPr lang="en-US" altLang="ja-JP" sz="2400" b="1" dirty="0" err="1" smtClean="0">
                <a:latin typeface="Arial" panose="020B0604020202020204" pitchFamily="34" charset="0"/>
                <a:cs typeface="Arial" panose="020B0604020202020204" pitchFamily="34" charset="0"/>
                <a:sym typeface="Geneva CY" charset="0"/>
              </a:rPr>
              <a:t>fydd</a:t>
            </a:r>
            <a:r>
              <a:rPr lang="en-US" altLang="ja-JP" sz="2400" b="1" dirty="0" smtClean="0">
                <a:latin typeface="Arial" panose="020B0604020202020204" pitchFamily="34" charset="0"/>
                <a:cs typeface="Arial" panose="020B0604020202020204" pitchFamily="34" charset="0"/>
                <a:sym typeface="Geneva CY" charset="0"/>
              </a:rPr>
              <a:t> </a:t>
            </a:r>
            <a:r>
              <a:rPr lang="en-US" altLang="ja-JP" sz="2400" b="1" dirty="0">
                <a:latin typeface="Arial" panose="020B0604020202020204" pitchFamily="34" charset="0"/>
                <a:cs typeface="Arial" panose="020B0604020202020204" pitchFamily="34" charset="0"/>
                <a:sym typeface="Geneva CY" charset="0"/>
              </a:rPr>
              <a:t>hi</a:t>
            </a:r>
            <a:r>
              <a:rPr lang="ja-JP" altLang="en-US" sz="2400" b="1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  <a:sym typeface="Geneva CY" charset="0"/>
              </a:rPr>
              <a:t>’</a:t>
            </a:r>
            <a:r>
              <a:rPr lang="en-US" altLang="ja-JP" sz="2400" b="1" dirty="0">
                <a:latin typeface="Arial" panose="020B0604020202020204" pitchFamily="34" charset="0"/>
                <a:cs typeface="Arial" panose="020B0604020202020204" pitchFamily="34" charset="0"/>
                <a:sym typeface="Geneva CY" charset="0"/>
              </a:rPr>
              <a:t>n </a:t>
            </a:r>
            <a:r>
              <a:rPr lang="en-US" altLang="ja-JP" sz="2400" b="1" dirty="0" err="1">
                <a:latin typeface="Arial" panose="020B0604020202020204" pitchFamily="34" charset="0"/>
                <a:cs typeface="Arial" panose="020B0604020202020204" pitchFamily="34" charset="0"/>
                <a:sym typeface="Geneva CY" charset="0"/>
              </a:rPr>
              <a:t>tywyllu</a:t>
            </a:r>
            <a:r>
              <a:rPr lang="en-US" altLang="ja-JP" sz="2400" b="1" dirty="0" smtClean="0">
                <a:latin typeface="Arial" panose="020B0604020202020204" pitchFamily="34" charset="0"/>
                <a:cs typeface="Arial" panose="020B0604020202020204" pitchFamily="34" charset="0"/>
                <a:sym typeface="Geneva CY" charset="0"/>
              </a:rPr>
              <a:t>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  <a:sym typeface="Geneva CY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5636" y="2646265"/>
            <a:ext cx="8174572" cy="2308324"/>
          </a:xfrm>
          <a:prstGeom prst="rect">
            <a:avLst/>
          </a:prstGeom>
          <a:noFill/>
          <a:ln w="57150" cmpd="sng"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" panose="020B0604020202020204" pitchFamily="34" charset="0"/>
                <a:ea typeface="ＭＳ Ｐゴシック" charset="0"/>
                <a:cs typeface="ＭＳ Ｐゴシック" charset="0"/>
                <a:sym typeface="Geneva CY" charset="0"/>
              </a:rPr>
              <a:t>Pethau</a:t>
            </a:r>
            <a:r>
              <a:rPr lang="en-US" sz="2400" dirty="0">
                <a:latin typeface="Arial" panose="020B0604020202020204" pitchFamily="34" charset="0"/>
                <a:ea typeface="ＭＳ Ｐゴシック" charset="0"/>
                <a:cs typeface="ＭＳ Ｐゴシック" charset="0"/>
                <a:sym typeface="Geneva CY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ea typeface="ＭＳ Ｐゴシック" charset="0"/>
                <a:cs typeface="ＭＳ Ｐゴシック" charset="0"/>
                <a:sym typeface="Geneva CY" charset="0"/>
              </a:rPr>
              <a:t>i</a:t>
            </a:r>
            <a:r>
              <a:rPr lang="en-GB" sz="2400" dirty="0" smtClean="0">
                <a:latin typeface="Arial" charset="0"/>
                <a:ea typeface="ＭＳ Ｐゴシック" charset="0"/>
                <a:cs typeface="ＭＳ Ｐゴシック" charset="0"/>
                <a:sym typeface="Geneva CY" charset="0"/>
              </a:rPr>
              <a:t>’</a:t>
            </a:r>
            <a:r>
              <a:rPr lang="en-US" altLang="ja-JP" sz="2400" dirty="0" smtClean="0">
                <a:latin typeface="Arial" panose="020B0604020202020204" pitchFamily="34" charset="0"/>
                <a:cs typeface="Arial" panose="020B0604020202020204" pitchFamily="34" charset="0"/>
                <a:sym typeface="Geneva CY" charset="0"/>
              </a:rPr>
              <a:t>w </a:t>
            </a:r>
            <a:r>
              <a:rPr lang="en-US" altLang="ja-JP" sz="2400" dirty="0" err="1">
                <a:latin typeface="Arial" panose="020B0604020202020204" pitchFamily="34" charset="0"/>
                <a:cs typeface="Arial" panose="020B0604020202020204" pitchFamily="34" charset="0"/>
                <a:sym typeface="Geneva CY" charset="0"/>
              </a:rPr>
              <a:t>trafod</a:t>
            </a:r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  <a:sym typeface="Geneva CY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cs typeface="Arial" panose="020B0604020202020204" pitchFamily="34" charset="0"/>
                <a:sym typeface="Geneva CY" charset="0"/>
              </a:rPr>
              <a:t>fel</a:t>
            </a:r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  <a:sym typeface="Geneva CY" charset="0"/>
              </a:rPr>
              <a:t> </a:t>
            </a:r>
            <a:r>
              <a:rPr lang="en-US" altLang="ja-JP" sz="2400" dirty="0" err="1" smtClean="0">
                <a:latin typeface="Arial" panose="020B0604020202020204" pitchFamily="34" charset="0"/>
                <a:cs typeface="Arial" panose="020B0604020202020204" pitchFamily="34" charset="0"/>
                <a:sym typeface="Geneva CY" charset="0"/>
              </a:rPr>
              <a:t>grŵp</a:t>
            </a:r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  <a:sym typeface="Geneva CY" charset="0"/>
              </a:rPr>
              <a:t>: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  <a:sym typeface="Geneva CY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  <a:sym typeface="Geneva CY" charset="0"/>
              </a:rPr>
              <a:t>Pa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  <a:sym typeface="Geneva CY" charset="0"/>
              </a:rPr>
              <a:t>fath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  <a:sym typeface="Geneva CY" charset="0"/>
              </a:rPr>
              <a:t> o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  <a:sym typeface="Geneva CY" charset="0"/>
              </a:rPr>
              <a:t>gylched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  <a:sym typeface="Geneva CY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  <a:sym typeface="Geneva CY" charset="0"/>
              </a:rPr>
              <a:t>ddylen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  <a:sym typeface="Geneva CY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  <a:sym typeface="Geneva CY" charset="0"/>
              </a:rPr>
              <a:t>ni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  <a:sym typeface="Geneva CY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  <a:sym typeface="Geneva CY" charset="0"/>
              </a:rPr>
              <a:t>ei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  <a:sym typeface="Geneva CY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  <a:sym typeface="Geneva CY" charset="0"/>
              </a:rPr>
              <a:t>defnyddio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  <a:sym typeface="Geneva CY" charset="0"/>
              </a:rPr>
              <a:t>?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  <a:sym typeface="Geneva CY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  <a:sym typeface="Geneva CY" charset="0"/>
              </a:rPr>
              <a:t>Pa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  <a:sym typeface="Geneva CY" charset="0"/>
              </a:rPr>
              <a:t>synhwyryddion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  <a:sym typeface="Geneva CY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  <a:sym typeface="Geneva CY" charset="0"/>
              </a:rPr>
              <a:t>ddylen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  <a:sym typeface="Geneva CY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  <a:sym typeface="Geneva CY" charset="0"/>
              </a:rPr>
              <a:t>ni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  <a:sym typeface="Geneva CY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  <a:sym typeface="Geneva CY" charset="0"/>
              </a:rPr>
              <a:t>eu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  <a:sym typeface="Geneva CY" charset="0"/>
              </a:rPr>
              <a:t> </a:t>
            </a:r>
            <a:r>
              <a:rPr lang="en-US" altLang="ja-JP" sz="2400" dirty="0" err="1" smtClean="0">
                <a:latin typeface="Arial" panose="020B0604020202020204" pitchFamily="34" charset="0"/>
                <a:cs typeface="Arial" panose="020B0604020202020204" pitchFamily="34" charset="0"/>
                <a:sym typeface="Geneva CY" charset="0"/>
              </a:rPr>
              <a:t>defnyddio</a:t>
            </a:r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  <a:sym typeface="Geneva CY" charset="0"/>
              </a:rPr>
              <a:t>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  <a:sym typeface="Geneva CY" charset="0"/>
              </a:rPr>
              <a:t>Beth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  <a:sym typeface="Geneva CY" charset="0"/>
              </a:rPr>
              <a:t>fydd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  <a:sym typeface="Geneva CY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  <a:sym typeface="Geneva CY" charset="0"/>
              </a:rPr>
              <a:t>yn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  <a:sym typeface="Geneva CY" charset="0"/>
              </a:rPr>
              <a:t> dal y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  <a:sym typeface="Geneva CY" charset="0"/>
              </a:rPr>
              <a:t>gylched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  <a:sym typeface="Geneva CY" charset="0"/>
              </a:rPr>
              <a:t>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  <a:sym typeface="Geneva CY" charset="0"/>
              </a:rPr>
              <a:t>A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  <a:sym typeface="Geneva CY" charset="0"/>
              </a:rPr>
              <a:t>fydd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  <a:sym typeface="Geneva CY" charset="0"/>
              </a:rPr>
              <a:t>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  <a:sym typeface="Geneva CY" charset="0"/>
              </a:rPr>
              <a:t>y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  <a:sym typeface="Geneva CY" charset="0"/>
              </a:rPr>
              <a:t>golau’n</a:t>
            </a:r>
            <a:r>
              <a:rPr lang="en-US" altLang="ja-JP" sz="2400" dirty="0" smtClean="0">
                <a:latin typeface="Arial" panose="020B0604020202020204" pitchFamily="34" charset="0"/>
                <a:cs typeface="Arial" panose="020B0604020202020204" pitchFamily="34" charset="0"/>
                <a:sym typeface="Geneva CY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cs typeface="Arial" panose="020B0604020202020204" pitchFamily="34" charset="0"/>
                <a:sym typeface="Geneva CY" charset="0"/>
              </a:rPr>
              <a:t>ddeniadol</a:t>
            </a:r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  <a:sym typeface="Geneva CY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cs typeface="Arial" panose="020B0604020202020204" pitchFamily="34" charset="0"/>
                <a:sym typeface="Geneva CY" charset="0"/>
              </a:rPr>
              <a:t>i</a:t>
            </a:r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  <a:sym typeface="Geneva CY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cs typeface="Arial" panose="020B0604020202020204" pitchFamily="34" charset="0"/>
                <a:sym typeface="Geneva CY" charset="0"/>
              </a:rPr>
              <a:t>blentyn</a:t>
            </a:r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  <a:sym typeface="Geneva CY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cs typeface="Arial" panose="020B0604020202020204" pitchFamily="34" charset="0"/>
                <a:sym typeface="Geneva CY" charset="0"/>
              </a:rPr>
              <a:t>bach</a:t>
            </a:r>
            <a:r>
              <a:rPr lang="en-US" altLang="ja-JP" sz="2400" dirty="0" smtClean="0">
                <a:latin typeface="Arial" panose="020B0604020202020204" pitchFamily="34" charset="0"/>
                <a:cs typeface="Arial" panose="020B0604020202020204" pitchFamily="34" charset="0"/>
                <a:sym typeface="Geneva CY" charset="0"/>
              </a:rPr>
              <a:t>?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  <a:sym typeface="Geneva CY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95534" y="123641"/>
            <a:ext cx="8952932" cy="7006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</a:rPr>
              <a:t>Dydy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 hi </a:t>
            </a:r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</a:rPr>
              <a:t>byth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</a:rPr>
              <a:t>yn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</a:rPr>
              <a:t>dywyll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!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070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685800" y="1066800"/>
            <a:ext cx="3810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45708" y="1678536"/>
            <a:ext cx="825258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y-GB" sz="2400" dirty="0" smtClean="0">
                <a:latin typeface="Arial" panose="020B0604020202020204" pitchFamily="34" charset="0"/>
              </a:rPr>
              <a:t>At beth mae’r rhan leiaf o’r ynni yn cael ei defnyddio?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y-GB" sz="2400" dirty="0" smtClean="0">
                <a:latin typeface="Arial" panose="020B0604020202020204" pitchFamily="34" charset="0"/>
              </a:rPr>
              <a:t>At beth mae’r rhan fwyaf o’r ynni yn cael ei defnyddio?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y-GB" sz="2400" dirty="0" smtClean="0">
                <a:latin typeface="Arial" panose="020B0604020202020204" pitchFamily="34" charset="0"/>
              </a:rPr>
              <a:t>Ble mae’r rhan fwyaf o’r ynni yn cael ei cholli?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y-GB" sz="2400" dirty="0" smtClean="0">
                <a:latin typeface="Arial" panose="020B0604020202020204" pitchFamily="34" charset="0"/>
              </a:rPr>
              <a:t>Ble mae’r rhan leiaf o’r ynni yn cael ei cholli?</a:t>
            </a:r>
          </a:p>
          <a:p>
            <a:pPr>
              <a:lnSpc>
                <a:spcPct val="150000"/>
              </a:lnSpc>
            </a:pPr>
            <a:endParaRPr lang="cy-GB" sz="2400" dirty="0"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cy-GB" sz="2400" dirty="0">
                <a:latin typeface="Arial" panose="020B0604020202020204" pitchFamily="34" charset="0"/>
              </a:rPr>
              <a:t>Meddyliwch sut gallwn ni arbed peth o’r golled yma.</a:t>
            </a:r>
          </a:p>
          <a:p>
            <a:pPr>
              <a:lnSpc>
                <a:spcPct val="150000"/>
              </a:lnSpc>
            </a:pPr>
            <a:r>
              <a:rPr lang="cy-GB" sz="2400" dirty="0">
                <a:latin typeface="Arial" panose="020B0604020202020204" pitchFamily="34" charset="0"/>
              </a:rPr>
              <a:t>Trafodwch â’ch partner parablu.</a:t>
            </a:r>
          </a:p>
          <a:p>
            <a:pPr>
              <a:lnSpc>
                <a:spcPct val="150000"/>
              </a:lnSpc>
            </a:pPr>
            <a:endParaRPr lang="cy-GB" sz="2400" dirty="0">
              <a:latin typeface="Arial" panose="020B0604020202020204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95534" y="121170"/>
            <a:ext cx="8952932" cy="7006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</a:rPr>
              <a:t>Astudiwch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 y </a:t>
            </a:r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</a:rPr>
              <a:t>siartiau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</a:rPr>
              <a:t>cylch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</a:rPr>
              <a:t>canlynol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9779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1" name="Text Box 5"/>
          <p:cNvSpPr txBox="1">
            <a:spLocks noChangeArrowheads="1"/>
          </p:cNvSpPr>
          <p:nvPr/>
        </p:nvSpPr>
        <p:spPr bwMode="auto">
          <a:xfrm>
            <a:off x="593725" y="5751513"/>
            <a:ext cx="18466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GB" dirty="0">
              <a:latin typeface="Arial" panose="020B0604020202020204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95534" y="123641"/>
            <a:ext cx="8952932" cy="7006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</a:rPr>
              <a:t>Newidwch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</a:rPr>
              <a:t>eich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</a:rPr>
              <a:t>ffordd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!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6" name="Picture 5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36" y="1164982"/>
            <a:ext cx="8551568" cy="481025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00766" y="6032479"/>
            <a:ext cx="65167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err="1"/>
              <a:t>Posteri</a:t>
            </a:r>
            <a:r>
              <a:rPr lang="en-GB" b="1" dirty="0"/>
              <a:t> </a:t>
            </a:r>
            <a:r>
              <a:rPr lang="en-GB" b="1" dirty="0" err="1"/>
              <a:t>bylbiau</a:t>
            </a:r>
            <a:r>
              <a:rPr lang="en-GB" b="1" dirty="0"/>
              <a:t> </a:t>
            </a:r>
            <a:r>
              <a:rPr lang="en-GB" b="1" dirty="0" err="1" smtClean="0"/>
              <a:t>golau</a:t>
            </a:r>
            <a:r>
              <a:rPr lang="en-GB" dirty="0"/>
              <a:t>: </a:t>
            </a:r>
            <a:r>
              <a:rPr lang="en-GB" dirty="0">
                <a:hlinkClick r:id="rId2"/>
              </a:rPr>
              <a:t>https://www.youtube.com/watch?v=sUAwKsIoJEs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1064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479575" y="3703154"/>
            <a:ext cx="8079594" cy="81957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8439" name="Text Box 7"/>
          <p:cNvSpPr txBox="1">
            <a:spLocks noChangeArrowheads="1"/>
          </p:cNvSpPr>
          <p:nvPr/>
        </p:nvSpPr>
        <p:spPr bwMode="auto">
          <a:xfrm>
            <a:off x="228600" y="4191000"/>
            <a:ext cx="18466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GB" dirty="0">
              <a:latin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20468" y="1419070"/>
            <a:ext cx="830306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y-GB" sz="2400" dirty="0" smtClean="0">
                <a:latin typeface="Arial" panose="020B0604020202020204" pitchFamily="34" charset="0"/>
                <a:ea typeface="ＭＳ Ｐゴシック" charset="0"/>
                <a:cs typeface="ＭＳ Ｐゴシック" charset="0"/>
                <a:sym typeface="Geneva CY" charset="0"/>
              </a:rPr>
              <a:t>Mae trydan yn cael ei fesur mewn Watiau (</a:t>
            </a:r>
            <a:r>
              <a:rPr lang="cy-GB" sz="2400" i="1" dirty="0" smtClean="0">
                <a:latin typeface="Arial" panose="020B0604020202020204" pitchFamily="34" charset="0"/>
                <a:ea typeface="ＭＳ Ｐゴシック" charset="0"/>
                <a:cs typeface="ＭＳ Ｐゴシック" charset="0"/>
                <a:sym typeface="Geneva CY" charset="0"/>
              </a:rPr>
              <a:t>Watts</a:t>
            </a:r>
            <a:r>
              <a:rPr lang="cy-GB" sz="2400" dirty="0" smtClean="0">
                <a:latin typeface="Arial" panose="020B0604020202020204" pitchFamily="34" charset="0"/>
                <a:ea typeface="ＭＳ Ｐゴシック" charset="0"/>
                <a:cs typeface="ＭＳ Ｐゴシック" charset="0"/>
                <a:sym typeface="Geneva CY" charset="0"/>
              </a:rPr>
              <a:t>) neu mewn Cilowatiau (</a:t>
            </a:r>
            <a:r>
              <a:rPr lang="cy-GB" sz="2400" i="1" dirty="0" smtClean="0">
                <a:latin typeface="Arial" panose="020B0604020202020204" pitchFamily="34" charset="0"/>
                <a:ea typeface="ＭＳ Ｐゴシック" charset="0"/>
                <a:cs typeface="ＭＳ Ｐゴシック" charset="0"/>
                <a:sym typeface="Geneva CY" charset="0"/>
              </a:rPr>
              <a:t>Kilowatts</a:t>
            </a:r>
            <a:r>
              <a:rPr lang="cy-GB" sz="2400" dirty="0" smtClean="0">
                <a:latin typeface="Arial" panose="020B0604020202020204" pitchFamily="34" charset="0"/>
                <a:ea typeface="ＭＳ Ｐゴシック" charset="0"/>
                <a:cs typeface="ＭＳ Ｐゴシック" charset="0"/>
                <a:sym typeface="Geneva CY" charset="0"/>
              </a:rPr>
              <a:t>)</a:t>
            </a:r>
          </a:p>
          <a:p>
            <a:endParaRPr lang="cy-GB" sz="2400" dirty="0" smtClean="0">
              <a:latin typeface="Arial" panose="020B0604020202020204" pitchFamily="34" charset="0"/>
              <a:ea typeface="ＭＳ Ｐゴシック" charset="0"/>
              <a:cs typeface="ＭＳ Ｐゴシック" charset="0"/>
              <a:sym typeface="Geneva CY" charset="0"/>
            </a:endParaRPr>
          </a:p>
          <a:p>
            <a:r>
              <a:rPr lang="cy-GB" sz="2400" dirty="0" smtClean="0">
                <a:latin typeface="Arial" panose="020B0604020202020204" pitchFamily="34" charset="0"/>
                <a:ea typeface="ＭＳ Ｐゴシック" charset="0"/>
                <a:cs typeface="ＭＳ Ｐゴシック" charset="0"/>
                <a:sym typeface="Geneva CY" charset="0"/>
              </a:rPr>
              <a:t>Mae cwmnïau trydan yn mesur faint o </a:t>
            </a:r>
            <a:r>
              <a:rPr lang="en-US" sz="2400"/>
              <a:t>unedau</a:t>
            </a:r>
            <a:r>
              <a:rPr lang="cy-GB" sz="2400" smtClean="0">
                <a:latin typeface="Arial" panose="020B0604020202020204" pitchFamily="34" charset="0"/>
                <a:ea typeface="ＭＳ Ｐゴシック" charset="0"/>
                <a:cs typeface="ＭＳ Ｐゴシック" charset="0"/>
                <a:sym typeface="Geneva CY" charset="0"/>
              </a:rPr>
              <a:t> </a:t>
            </a:r>
            <a:r>
              <a:rPr lang="cy-GB" sz="2400" dirty="0" smtClean="0">
                <a:latin typeface="Arial" panose="020B0604020202020204" pitchFamily="34" charset="0"/>
                <a:ea typeface="ＭＳ Ｐゴシック" charset="0"/>
                <a:cs typeface="ＭＳ Ｐゴシック" charset="0"/>
                <a:sym typeface="Geneva CY" charset="0"/>
              </a:rPr>
              <a:t>o drydan sy’n cael eu defnyddio ac yn codi tâl am bob uned.</a:t>
            </a:r>
            <a:endParaRPr lang="cy-GB" sz="2400" dirty="0">
              <a:latin typeface="Arial" panose="020B0604020202020204" pitchFamily="34" charset="0"/>
              <a:ea typeface="ＭＳ Ｐゴシック" charset="0"/>
              <a:cs typeface="ＭＳ Ｐゴシック" charset="0"/>
              <a:sym typeface="Geneva CY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84818" y="3786638"/>
            <a:ext cx="59834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y-GB" dirty="0" smtClean="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cs typeface="ＭＳ Ｐゴシック" charset="0"/>
                <a:sym typeface="Geneva CY" charset="0"/>
              </a:rPr>
              <a:t>Y gost am uned o drydan ar hyn o bryd yw 10.7 ceiniog!</a:t>
            </a:r>
          </a:p>
          <a:p>
            <a:r>
              <a:rPr lang="cy-GB" dirty="0" smtClean="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cs typeface="ＭＳ Ｐゴシック" charset="0"/>
                <a:sym typeface="Geneva CY" charset="0"/>
              </a:rPr>
              <a:t>Felly beth yw</a:t>
            </a:r>
            <a:r>
              <a:rPr lang="cy-GB" dirty="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  <a:sym typeface="Geneva CY" charset="0"/>
              </a:rPr>
              <a:t>’</a:t>
            </a:r>
            <a:r>
              <a:rPr lang="cy-GB" altLang="ja-JP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Geneva CY" charset="0"/>
              </a:rPr>
              <a:t>r gost am :</a:t>
            </a:r>
            <a:endParaRPr lang="cy-GB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Geneva CY" charset="0"/>
            </a:endParaRPr>
          </a:p>
        </p:txBody>
      </p:sp>
      <p:sp>
        <p:nvSpPr>
          <p:cNvPr id="10" name="AutoShape 5"/>
          <p:cNvSpPr>
            <a:spLocks/>
          </p:cNvSpPr>
          <p:nvPr/>
        </p:nvSpPr>
        <p:spPr bwMode="auto">
          <a:xfrm>
            <a:off x="2120392" y="4747416"/>
            <a:ext cx="1522992" cy="1112833"/>
          </a:xfrm>
          <a:prstGeom prst="roundRect">
            <a:avLst>
              <a:gd name="adj" fmla="val 15000"/>
            </a:avLst>
          </a:prstGeom>
          <a:solidFill>
            <a:srgbClr val="91D5E6"/>
          </a:solidFill>
          <a:ln>
            <a:noFill/>
          </a:ln>
          <a:extLst/>
        </p:spPr>
        <p:txBody>
          <a:bodyPr lIns="0" tIns="0" rIns="0" bIns="0" anchor="ctr"/>
          <a:lstStyle/>
          <a:p>
            <a:pPr algn="ctr"/>
            <a:r>
              <a:rPr lang="en-US" sz="1600" kern="1200" dirty="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cs typeface="ＭＳ Ｐゴシック" charset="0"/>
                <a:sym typeface="Geneva CY" charset="0"/>
              </a:rPr>
              <a:t>150 </a:t>
            </a:r>
            <a:r>
              <a:rPr lang="en-US" sz="1600" kern="1200" dirty="0" err="1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cs typeface="ＭＳ Ｐゴシック" charset="0"/>
                <a:sym typeface="Geneva CY" charset="0"/>
              </a:rPr>
              <a:t>uned</a:t>
            </a:r>
            <a:r>
              <a:rPr lang="en-US" sz="1600" kern="1200" dirty="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cs typeface="ＭＳ Ｐゴシック" charset="0"/>
                <a:sym typeface="Geneva CY" charset="0"/>
              </a:rPr>
              <a:t>?</a:t>
            </a:r>
          </a:p>
        </p:txBody>
      </p:sp>
      <p:sp>
        <p:nvSpPr>
          <p:cNvPr id="11" name="AutoShape 6"/>
          <p:cNvSpPr>
            <a:spLocks/>
          </p:cNvSpPr>
          <p:nvPr/>
        </p:nvSpPr>
        <p:spPr bwMode="auto">
          <a:xfrm>
            <a:off x="3758987" y="4747416"/>
            <a:ext cx="1522992" cy="1112833"/>
          </a:xfrm>
          <a:prstGeom prst="roundRect">
            <a:avLst>
              <a:gd name="adj" fmla="val 15000"/>
            </a:avLst>
          </a:prstGeom>
          <a:solidFill>
            <a:srgbClr val="91D5E6"/>
          </a:solidFill>
          <a:ln>
            <a:noFill/>
          </a:ln>
          <a:extLst/>
        </p:spPr>
        <p:txBody>
          <a:bodyPr lIns="0" tIns="0" rIns="0" bIns="0" anchor="ctr"/>
          <a:lstStyle/>
          <a:p>
            <a:pPr algn="ctr"/>
            <a:r>
              <a:rPr lang="en-US" sz="1600" kern="1200" dirty="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cs typeface="ＭＳ Ｐゴシック" charset="0"/>
                <a:sym typeface="Geneva CY" charset="0"/>
              </a:rPr>
              <a:t>200 </a:t>
            </a:r>
            <a:r>
              <a:rPr lang="en-US" sz="1600" kern="1200" dirty="0" err="1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cs typeface="ＭＳ Ｐゴシック" charset="0"/>
                <a:sym typeface="Geneva CY" charset="0"/>
              </a:rPr>
              <a:t>uned</a:t>
            </a:r>
            <a:r>
              <a:rPr lang="en-US" sz="1600" kern="1200" dirty="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cs typeface="ＭＳ Ｐゴシック" charset="0"/>
                <a:sym typeface="Geneva CY" charset="0"/>
              </a:rPr>
              <a:t>?</a:t>
            </a:r>
          </a:p>
        </p:txBody>
      </p:sp>
      <p:sp>
        <p:nvSpPr>
          <p:cNvPr id="12" name="AutoShape 7"/>
          <p:cNvSpPr>
            <a:spLocks/>
          </p:cNvSpPr>
          <p:nvPr/>
        </p:nvSpPr>
        <p:spPr bwMode="auto">
          <a:xfrm>
            <a:off x="5397582" y="4747416"/>
            <a:ext cx="1522992" cy="1112833"/>
          </a:xfrm>
          <a:prstGeom prst="roundRect">
            <a:avLst>
              <a:gd name="adj" fmla="val 15000"/>
            </a:avLst>
          </a:prstGeom>
          <a:solidFill>
            <a:srgbClr val="91D5E6"/>
          </a:solidFill>
          <a:ln>
            <a:noFill/>
          </a:ln>
          <a:extLst/>
        </p:spPr>
        <p:txBody>
          <a:bodyPr lIns="0" tIns="0" rIns="0" bIns="0" anchor="ctr"/>
          <a:lstStyle/>
          <a:p>
            <a:pPr algn="ctr"/>
            <a:r>
              <a:rPr lang="en-US" sz="1600" kern="1200" dirty="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cs typeface="ＭＳ Ｐゴシック" charset="0"/>
                <a:sym typeface="Geneva CY" charset="0"/>
              </a:rPr>
              <a:t>330 </a:t>
            </a:r>
            <a:r>
              <a:rPr lang="en-US" sz="1600" kern="1200" dirty="0" err="1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cs typeface="ＭＳ Ｐゴシック" charset="0"/>
                <a:sym typeface="Geneva CY" charset="0"/>
              </a:rPr>
              <a:t>uned</a:t>
            </a:r>
            <a:r>
              <a:rPr lang="en-US" sz="1600" kern="1200" dirty="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cs typeface="ＭＳ Ｐゴシック" charset="0"/>
                <a:sym typeface="Geneva CY" charset="0"/>
              </a:rPr>
              <a:t>?</a:t>
            </a:r>
          </a:p>
        </p:txBody>
      </p:sp>
      <p:sp>
        <p:nvSpPr>
          <p:cNvPr id="13" name="AutoShape 8"/>
          <p:cNvSpPr>
            <a:spLocks/>
          </p:cNvSpPr>
          <p:nvPr/>
        </p:nvSpPr>
        <p:spPr bwMode="auto">
          <a:xfrm>
            <a:off x="7036177" y="4747416"/>
            <a:ext cx="1522992" cy="1112833"/>
          </a:xfrm>
          <a:prstGeom prst="roundRect">
            <a:avLst>
              <a:gd name="adj" fmla="val 15000"/>
            </a:avLst>
          </a:prstGeom>
          <a:solidFill>
            <a:srgbClr val="91D5E6"/>
          </a:solidFill>
          <a:ln>
            <a:noFill/>
          </a:ln>
          <a:extLst/>
        </p:spPr>
        <p:txBody>
          <a:bodyPr lIns="0" tIns="0" rIns="0" bIns="0" anchor="ctr"/>
          <a:lstStyle/>
          <a:p>
            <a:pPr algn="ctr"/>
            <a:r>
              <a:rPr lang="en-US" sz="1600" kern="1200" dirty="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cs typeface="ＭＳ Ｐゴシック" charset="0"/>
                <a:sym typeface="Geneva CY" charset="0"/>
              </a:rPr>
              <a:t>500 </a:t>
            </a:r>
            <a:r>
              <a:rPr lang="en-US" sz="1600" kern="1200" dirty="0" err="1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cs typeface="ＭＳ Ｐゴシック" charset="0"/>
                <a:sym typeface="Geneva CY" charset="0"/>
              </a:rPr>
              <a:t>uned</a:t>
            </a:r>
            <a:r>
              <a:rPr lang="en-US" sz="1600" kern="1200" dirty="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cs typeface="ＭＳ Ｐゴシック" charset="0"/>
                <a:sym typeface="Geneva CY" charset="0"/>
              </a:rPr>
              <a:t>?</a:t>
            </a:r>
          </a:p>
        </p:txBody>
      </p:sp>
      <p:sp>
        <p:nvSpPr>
          <p:cNvPr id="14" name="AutoShape 4"/>
          <p:cNvSpPr>
            <a:spLocks/>
          </p:cNvSpPr>
          <p:nvPr/>
        </p:nvSpPr>
        <p:spPr bwMode="auto">
          <a:xfrm>
            <a:off x="479575" y="4747416"/>
            <a:ext cx="1522992" cy="1112833"/>
          </a:xfrm>
          <a:prstGeom prst="roundRect">
            <a:avLst>
              <a:gd name="adj" fmla="val 15000"/>
            </a:avLst>
          </a:prstGeom>
          <a:solidFill>
            <a:srgbClr val="91D5E6"/>
          </a:solidFill>
          <a:ln>
            <a:noFill/>
          </a:ln>
          <a:extLst/>
        </p:spPr>
        <p:txBody>
          <a:bodyPr lIns="0" tIns="0" rIns="0" bIns="0" anchor="ctr"/>
          <a:lstStyle/>
          <a:p>
            <a:pPr algn="ctr"/>
            <a:r>
              <a:rPr lang="en-US" sz="1600" kern="1200" dirty="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cs typeface="ＭＳ Ｐゴシック" charset="0"/>
                <a:sym typeface="Geneva CY" charset="0"/>
              </a:rPr>
              <a:t>100 </a:t>
            </a:r>
            <a:r>
              <a:rPr lang="en-US" sz="1600" kern="1200" dirty="0" err="1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cs typeface="ＭＳ Ｐゴシック" charset="0"/>
                <a:sym typeface="Geneva CY" charset="0"/>
              </a:rPr>
              <a:t>uned</a:t>
            </a:r>
            <a:r>
              <a:rPr lang="en-US" sz="1600" kern="1200" dirty="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cs typeface="ＭＳ Ｐゴシック" charset="0"/>
                <a:sym typeface="Geneva CY" charset="0"/>
              </a:rPr>
              <a:t>?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95534" y="123641"/>
            <a:ext cx="8952932" cy="7006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</a:rPr>
              <a:t>Cyfri’r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</a:rPr>
              <a:t>Gost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!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2754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4827812" y="1946531"/>
            <a:ext cx="3577279" cy="4415632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tIns="108000" bIns="108000" rtlCol="0" anchor="ctr"/>
          <a:lstStyle/>
          <a:p>
            <a:r>
              <a:rPr lang="pl-PL" dirty="0" smtClean="0">
                <a:solidFill>
                  <a:schemeClr val="tx1"/>
                </a:solidFill>
                <a:latin typeface="Arial" panose="020B0604020202020204" pitchFamily="34" charset="0"/>
              </a:rPr>
              <a:t>Mesurydd </a:t>
            </a:r>
            <a:r>
              <a:rPr lang="en-GB" dirty="0" err="1">
                <a:solidFill>
                  <a:schemeClr val="tx1"/>
                </a:solidFill>
                <a:latin typeface="Arial" panose="020B0604020202020204" pitchFamily="34" charset="0"/>
              </a:rPr>
              <a:t>Clyfar</a:t>
            </a:r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GB" dirty="0" err="1" smtClean="0">
                <a:solidFill>
                  <a:schemeClr val="tx1"/>
                </a:solidFill>
                <a:latin typeface="Arial" panose="020B0604020202020204" pitchFamily="34" charset="0"/>
              </a:rPr>
              <a:t>yw’r</a:t>
            </a:r>
            <a:r>
              <a:rPr lang="en-GB" dirty="0" smtClean="0">
                <a:solidFill>
                  <a:schemeClr val="tx1"/>
                </a:solidFill>
                <a:latin typeface="Arial" panose="020B0604020202020204" pitchFamily="34" charset="0"/>
              </a:rPr>
              <a:t> f</a:t>
            </a:r>
            <a:r>
              <a:rPr lang="pl-PL" dirty="0" smtClean="0">
                <a:solidFill>
                  <a:schemeClr val="tx1"/>
                </a:solidFill>
                <a:latin typeface="Arial" panose="020B0604020202020204" pitchFamily="34" charset="0"/>
              </a:rPr>
              <a:t>ersiwn d</a:t>
            </a:r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</a:rPr>
              <a:t>d</a:t>
            </a:r>
            <a:r>
              <a:rPr lang="pl-PL" dirty="0" smtClean="0">
                <a:solidFill>
                  <a:schemeClr val="tx1"/>
                </a:solidFill>
                <a:latin typeface="Arial" panose="020B0604020202020204" pitchFamily="34" charset="0"/>
              </a:rPr>
              <a:t>iweddar o</a:t>
            </a:r>
            <a:r>
              <a:rPr lang="en-GB" dirty="0" smtClean="0">
                <a:solidFill>
                  <a:schemeClr val="tx1"/>
                </a:solidFill>
                <a:latin typeface="Arial" panose="020B0604020202020204" pitchFamily="34" charset="0"/>
              </a:rPr>
              <a:t>’r m</a:t>
            </a:r>
            <a:r>
              <a:rPr lang="pl-PL" dirty="0" smtClean="0">
                <a:solidFill>
                  <a:schemeClr val="tx1"/>
                </a:solidFill>
                <a:latin typeface="Arial" panose="020B0604020202020204" pitchFamily="34" charset="0"/>
              </a:rPr>
              <a:t>esurydd nwy neu </a:t>
            </a:r>
            <a:r>
              <a:rPr lang="en-GB" dirty="0" smtClean="0">
                <a:solidFill>
                  <a:schemeClr val="tx1"/>
                </a:solidFill>
                <a:latin typeface="Arial" panose="020B0604020202020204" pitchFamily="34" charset="0"/>
              </a:rPr>
              <a:t>d</a:t>
            </a:r>
            <a:r>
              <a:rPr lang="pl-PL" dirty="0" smtClean="0">
                <a:solidFill>
                  <a:schemeClr val="tx1"/>
                </a:solidFill>
                <a:latin typeface="Arial" panose="020B0604020202020204" pitchFamily="34" charset="0"/>
              </a:rPr>
              <a:t>rydan sydd yn eich cartref ar hyn o bryd.</a:t>
            </a:r>
          </a:p>
          <a:p>
            <a:r>
              <a:rPr lang="pl-PL" dirty="0" smtClean="0">
                <a:solidFill>
                  <a:schemeClr val="tx1"/>
                </a:solidFill>
                <a:latin typeface="Arial" panose="020B0604020202020204" pitchFamily="34" charset="0"/>
              </a:rPr>
              <a:t>Bydd y Mesurydd </a:t>
            </a:r>
            <a:r>
              <a:rPr lang="en-GB" dirty="0" err="1" smtClean="0">
                <a:solidFill>
                  <a:schemeClr val="tx1"/>
                </a:solidFill>
                <a:latin typeface="Arial" panose="020B0604020202020204" pitchFamily="34" charset="0"/>
              </a:rPr>
              <a:t>Clyfar</a:t>
            </a:r>
            <a:r>
              <a:rPr lang="en-GB" dirty="0" smtClean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pl-PL" dirty="0" smtClean="0">
                <a:solidFill>
                  <a:schemeClr val="tx1"/>
                </a:solidFill>
                <a:latin typeface="Arial" panose="020B0604020202020204" pitchFamily="34" charset="0"/>
              </a:rPr>
              <a:t>h</a:t>
            </a:r>
            <a:r>
              <a:rPr lang="en-GB" dirty="0" smtClean="0">
                <a:solidFill>
                  <a:schemeClr val="tx1"/>
                </a:solidFill>
                <a:latin typeface="Arial" panose="020B0604020202020204" pitchFamily="34" charset="0"/>
              </a:rPr>
              <a:t>w</a:t>
            </a:r>
            <a:r>
              <a:rPr lang="pl-PL" dirty="0" smtClean="0">
                <a:solidFill>
                  <a:schemeClr val="tx1"/>
                </a:solidFill>
                <a:latin typeface="Arial" panose="020B0604020202020204" pitchFamily="34" charset="0"/>
              </a:rPr>
              <a:t>n </a:t>
            </a:r>
            <a:r>
              <a:rPr lang="pl-PL" dirty="0">
                <a:solidFill>
                  <a:schemeClr val="tx1"/>
                </a:solidFill>
                <a:latin typeface="Arial" panose="020B0604020202020204" pitchFamily="34" charset="0"/>
              </a:rPr>
              <a:t>yn dangos gwybodaeth </a:t>
            </a:r>
            <a:r>
              <a:rPr lang="pl-PL" dirty="0" smtClean="0">
                <a:solidFill>
                  <a:schemeClr val="tx1"/>
                </a:solidFill>
                <a:latin typeface="Arial" panose="020B0604020202020204" pitchFamily="34" charset="0"/>
              </a:rPr>
              <a:t>am y </a:t>
            </a:r>
            <a:r>
              <a:rPr lang="pl-PL" dirty="0">
                <a:solidFill>
                  <a:schemeClr val="tx1"/>
                </a:solidFill>
                <a:latin typeface="Arial" panose="020B0604020202020204" pitchFamily="34" charset="0"/>
              </a:rPr>
              <a:t>nwy </a:t>
            </a:r>
            <a:r>
              <a:rPr lang="pl-PL" dirty="0" smtClean="0">
                <a:solidFill>
                  <a:schemeClr val="tx1"/>
                </a:solidFill>
                <a:latin typeface="Arial" panose="020B0604020202020204" pitchFamily="34" charset="0"/>
              </a:rPr>
              <a:t>a</a:t>
            </a:r>
            <a:r>
              <a:rPr lang="en-GB" dirty="0" smtClean="0">
                <a:solidFill>
                  <a:schemeClr val="tx1"/>
                </a:solidFill>
                <a:latin typeface="Arial" panose="020B0604020202020204" pitchFamily="34" charset="0"/>
              </a:rPr>
              <a:t>’r</a:t>
            </a:r>
            <a:r>
              <a:rPr lang="pl-PL" dirty="0" smtClean="0">
                <a:solidFill>
                  <a:schemeClr val="tx1"/>
                </a:solidFill>
                <a:latin typeface="Arial" panose="020B0604020202020204" pitchFamily="34" charset="0"/>
              </a:rPr>
              <a:t> trydan </a:t>
            </a:r>
            <a:r>
              <a:rPr lang="pl-PL" dirty="0">
                <a:solidFill>
                  <a:schemeClr val="tx1"/>
                </a:solidFill>
                <a:latin typeface="Arial" panose="020B0604020202020204" pitchFamily="34" charset="0"/>
              </a:rPr>
              <a:t>rydych </a:t>
            </a:r>
            <a:r>
              <a:rPr lang="pl-PL" dirty="0" smtClean="0">
                <a:solidFill>
                  <a:schemeClr val="tx1"/>
                </a:solidFill>
                <a:latin typeface="Arial" panose="020B0604020202020204" pitchFamily="34" charset="0"/>
              </a:rPr>
              <a:t>yn e</a:t>
            </a:r>
            <a:r>
              <a:rPr lang="en-GB" dirty="0" smtClean="0">
                <a:solidFill>
                  <a:schemeClr val="tx1"/>
                </a:solidFill>
                <a:latin typeface="Arial" panose="020B0604020202020204" pitchFamily="34" charset="0"/>
              </a:rPr>
              <a:t>u</a:t>
            </a:r>
            <a:r>
              <a:rPr lang="pl-PL" dirty="0" smtClean="0">
                <a:solidFill>
                  <a:schemeClr val="tx1"/>
                </a:solidFill>
                <a:latin typeface="Arial" panose="020B0604020202020204" pitchFamily="34" charset="0"/>
              </a:rPr>
              <a:t> defnyddio</a:t>
            </a:r>
            <a:r>
              <a:rPr lang="pl-PL" dirty="0">
                <a:solidFill>
                  <a:schemeClr val="tx1"/>
                </a:solidFill>
                <a:latin typeface="Arial" panose="020B0604020202020204" pitchFamily="34" charset="0"/>
              </a:rPr>
              <a:t>, gan gynnwys faint mae'n ei </a:t>
            </a:r>
            <a:r>
              <a:rPr lang="pl-PL" dirty="0" smtClean="0">
                <a:solidFill>
                  <a:schemeClr val="tx1"/>
                </a:solidFill>
                <a:latin typeface="Arial" panose="020B0604020202020204" pitchFamily="34" charset="0"/>
              </a:rPr>
              <a:t>gosti</a:t>
            </a:r>
            <a:r>
              <a:rPr lang="en-GB" dirty="0" smtClean="0">
                <a:solidFill>
                  <a:schemeClr val="tx1"/>
                </a:solidFill>
                <a:latin typeface="Arial" panose="020B0604020202020204" pitchFamily="34" charset="0"/>
              </a:rPr>
              <a:t>o </a:t>
            </a:r>
            <a:r>
              <a:rPr lang="pl-PL" dirty="0" smtClean="0">
                <a:solidFill>
                  <a:schemeClr val="tx1"/>
                </a:solidFill>
                <a:latin typeface="Arial" panose="020B0604020202020204" pitchFamily="34" charset="0"/>
              </a:rPr>
              <a:t>a'r CO2 mae’n </a:t>
            </a:r>
            <a:r>
              <a:rPr lang="en-GB" dirty="0" err="1" smtClean="0">
                <a:solidFill>
                  <a:schemeClr val="tx1"/>
                </a:solidFill>
                <a:latin typeface="Arial" panose="020B0604020202020204" pitchFamily="34" charset="0"/>
              </a:rPr>
              <a:t>ei</a:t>
            </a:r>
            <a:r>
              <a:rPr lang="en-GB" dirty="0" smtClean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pl-PL" dirty="0" smtClean="0">
                <a:solidFill>
                  <a:schemeClr val="tx1"/>
                </a:solidFill>
                <a:latin typeface="Arial" panose="020B0604020202020204" pitchFamily="34" charset="0"/>
              </a:rPr>
              <a:t>allyrru . </a:t>
            </a:r>
            <a:endParaRPr lang="en-GB" dirty="0" smtClean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endParaRPr lang="pl-PL" dirty="0" smtClean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r>
              <a:rPr lang="cy-GB" dirty="0" smtClean="0">
                <a:solidFill>
                  <a:schemeClr val="tx1"/>
                </a:solidFill>
                <a:latin typeface="Arial" panose="020B0604020202020204" pitchFamily="34" charset="0"/>
              </a:rPr>
              <a:t>Gall y wybodaeth hon eich helpu i ddefnyddio llai o ynni.</a:t>
            </a:r>
            <a:endParaRPr lang="cy-GB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8439" name="Text Box 7"/>
          <p:cNvSpPr txBox="1">
            <a:spLocks noChangeArrowheads="1"/>
          </p:cNvSpPr>
          <p:nvPr/>
        </p:nvSpPr>
        <p:spPr bwMode="auto">
          <a:xfrm>
            <a:off x="228600" y="4191000"/>
            <a:ext cx="18466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GB" dirty="0">
              <a:latin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1090" y="1297651"/>
            <a:ext cx="86129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  <a:sym typeface="Geneva CY" charset="0"/>
              </a:rPr>
              <a:t>Beth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  <a:sym typeface="Geneva CY" charset="0"/>
              </a:rPr>
              <a:t>yw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  <a:sym typeface="Geneva CY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  <a:sym typeface="Geneva CY" charset="0"/>
              </a:rPr>
              <a:t>Mesurydd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  <a:sym typeface="Geneva CY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  <a:sym typeface="Geneva CY" charset="0"/>
              </a:rPr>
              <a:t>Clyfar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  <a:sym typeface="Geneva CY" charset="0"/>
              </a:rPr>
              <a:t> (</a:t>
            </a:r>
            <a:r>
              <a:rPr lang="en-US" sz="2800" b="1" i="1" dirty="0" smtClean="0">
                <a:latin typeface="Arial" panose="020B0604020202020204" pitchFamily="34" charset="0"/>
                <a:cs typeface="Arial" panose="020B0604020202020204" pitchFamily="34" charset="0"/>
                <a:sym typeface="Geneva CY" charset="0"/>
              </a:rPr>
              <a:t>Smart Meter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  <a:sym typeface="Geneva CY" charset="0"/>
              </a:rPr>
              <a:t>)?</a:t>
            </a:r>
            <a:endParaRPr lang="en-US" sz="2800" b="1" dirty="0">
              <a:latin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95534" y="123641"/>
            <a:ext cx="8952932" cy="7006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</a:rPr>
              <a:t>Cyfri’r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</a:rPr>
              <a:t>Gost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!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1" b="878"/>
          <a:stretch/>
        </p:blipFill>
        <p:spPr>
          <a:xfrm>
            <a:off x="413266" y="2034861"/>
            <a:ext cx="4414546" cy="4301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5346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685800" y="1066800"/>
            <a:ext cx="3810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95534" y="121170"/>
            <a:ext cx="8952932" cy="7006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</a:rPr>
              <a:t>Astudiwch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 y </a:t>
            </a:r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</a:rPr>
              <a:t>siartiau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</a:rPr>
              <a:t>cylch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</a:rPr>
              <a:t>canlynol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994" y="1074412"/>
            <a:ext cx="6272010" cy="5593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59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685800" y="1066800"/>
            <a:ext cx="3810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95534" y="121170"/>
            <a:ext cx="8952932" cy="7006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</a:rPr>
              <a:t>Astudiwch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 y </a:t>
            </a:r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</a:rPr>
              <a:t>siartiau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</a:rPr>
              <a:t>cylch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</a:rPr>
              <a:t>canlynol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980" y="1066800"/>
            <a:ext cx="6430039" cy="5596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445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5678" y="1177663"/>
            <a:ext cx="1933486" cy="19334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5025" y="4611230"/>
            <a:ext cx="2144685" cy="2144685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208990" y="237378"/>
            <a:ext cx="5354322" cy="2070100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</a:pPr>
            <a:r>
              <a:rPr lang="en-GB" sz="16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Felly, </a:t>
            </a:r>
            <a:r>
              <a:rPr lang="en-GB" sz="1600" b="1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beth</a:t>
            </a:r>
            <a:r>
              <a:rPr lang="en-GB" sz="16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1600" b="1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yw</a:t>
            </a:r>
            <a:r>
              <a:rPr lang="en-GB" sz="16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1600" b="1" dirty="0" err="1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inswleiddio</a:t>
            </a:r>
            <a:r>
              <a:rPr lang="en-GB" sz="1600" b="1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?</a:t>
            </a:r>
          </a:p>
          <a:p>
            <a:pPr algn="ctr">
              <a:lnSpc>
                <a:spcPct val="107000"/>
              </a:lnSpc>
            </a:pPr>
            <a:r>
              <a:rPr lang="en-GB" sz="16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Gallwn</a:t>
            </a:r>
            <a:r>
              <a:rPr lang="en-GB" sz="16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16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ni</a:t>
            </a:r>
            <a:r>
              <a:rPr lang="en-GB" sz="16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16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gyd</a:t>
            </a:r>
            <a:r>
              <a:rPr lang="en-GB" sz="16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16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leihau</a:t>
            </a:r>
            <a:r>
              <a:rPr lang="en-GB" sz="16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16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trosglwyddiad</a:t>
            </a:r>
            <a:r>
              <a:rPr lang="en-GB" sz="16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16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neu</a:t>
            </a:r>
            <a:r>
              <a:rPr lang="en-GB" sz="16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16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golled</a:t>
            </a:r>
            <a:r>
              <a:rPr lang="en-GB" sz="16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16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gwres</a:t>
            </a:r>
            <a:r>
              <a:rPr lang="en-GB" sz="16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16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drwy</a:t>
            </a:r>
            <a:r>
              <a:rPr lang="en-GB" sz="16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16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inswleiddio</a:t>
            </a:r>
            <a:r>
              <a:rPr lang="en-GB" sz="16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GB" sz="16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Inswleiddiwr</a:t>
            </a:r>
            <a:r>
              <a:rPr lang="en-GB" sz="16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16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yw’r</a:t>
            </a:r>
            <a:r>
              <a:rPr lang="en-GB" sz="16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16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defnydd</a:t>
            </a:r>
            <a:r>
              <a:rPr lang="en-GB" sz="16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16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neu’r</a:t>
            </a:r>
            <a:r>
              <a:rPr lang="en-GB" sz="16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16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dechneg</a:t>
            </a:r>
            <a:r>
              <a:rPr lang="en-GB" sz="16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a </a:t>
            </a:r>
            <a:r>
              <a:rPr lang="en-GB" sz="16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ddefnyddir</a:t>
            </a:r>
            <a:r>
              <a:rPr lang="en-GB" sz="16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16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i</a:t>
            </a:r>
            <a:r>
              <a:rPr lang="en-GB" sz="16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16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leihau’r</a:t>
            </a:r>
            <a:r>
              <a:rPr lang="en-GB" sz="16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16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raddfa</a:t>
            </a:r>
            <a:r>
              <a:rPr lang="en-GB" sz="16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y </a:t>
            </a:r>
            <a:r>
              <a:rPr lang="en-GB" sz="16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trosglwyddir</a:t>
            </a:r>
            <a:r>
              <a:rPr lang="en-GB" sz="16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1600" dirty="0" err="1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gwres</a:t>
            </a:r>
            <a:r>
              <a:rPr lang="en-GB" sz="16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.</a:t>
            </a:r>
            <a:r>
              <a:rPr lang="en-GB" sz="11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 </a:t>
            </a:r>
            <a:endParaRPr lang="en-US" sz="1100" dirty="0">
              <a:solidFill>
                <a:schemeClr val="tx1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3746287" y="2197302"/>
            <a:ext cx="3067623" cy="1827694"/>
          </a:xfrm>
          <a:prstGeom prst="ellipse">
            <a:avLst/>
          </a:prstGeom>
          <a:solidFill>
            <a:srgbClr val="95BF2A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 dirty="0" smtClean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/>
            </a:r>
            <a:br>
              <a:rPr lang="en-US" sz="1200" dirty="0" smtClean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</a:br>
            <a:r>
              <a:rPr lang="en-GB" sz="1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Mae </a:t>
            </a:r>
            <a:r>
              <a:rPr lang="en-GB" sz="12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fflasgiau</a:t>
            </a:r>
            <a:r>
              <a:rPr lang="en-GB" sz="1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Thermos, </a:t>
            </a:r>
            <a:r>
              <a:rPr lang="en-GB" sz="12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oergellau</a:t>
            </a:r>
            <a:r>
              <a:rPr lang="en-GB" sz="1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a </a:t>
            </a:r>
            <a:r>
              <a:rPr lang="en-GB" sz="12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ffyrnau</a:t>
            </a:r>
            <a:r>
              <a:rPr lang="en-GB" sz="1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oll</a:t>
            </a:r>
            <a:r>
              <a:rPr lang="en-GB" sz="1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yn</a:t>
            </a:r>
            <a:r>
              <a:rPr lang="en-GB" sz="1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defnyddio</a:t>
            </a:r>
            <a:r>
              <a:rPr lang="en-GB" sz="1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inswleiddiad</a:t>
            </a:r>
            <a:r>
              <a:rPr lang="en-GB" sz="1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yn</a:t>
            </a:r>
            <a:r>
              <a:rPr lang="en-GB" sz="1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effeithiol</a:t>
            </a:r>
            <a:r>
              <a:rPr lang="en-GB" sz="1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iawn</a:t>
            </a:r>
            <a:r>
              <a:rPr lang="en-GB" sz="1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i</a:t>
            </a:r>
            <a:r>
              <a:rPr lang="en-GB" sz="1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gadw</a:t>
            </a:r>
            <a:r>
              <a:rPr lang="en-GB" sz="1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gwres</a:t>
            </a:r>
            <a:r>
              <a:rPr lang="en-GB" sz="1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neu</a:t>
            </a:r>
            <a:r>
              <a:rPr lang="en-GB" sz="1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i</a:t>
            </a:r>
            <a:r>
              <a:rPr lang="en-GB" sz="1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atal</a:t>
            </a:r>
            <a:r>
              <a:rPr lang="en-GB" sz="1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treiddiad</a:t>
            </a:r>
            <a:r>
              <a:rPr lang="en-GB" sz="1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gwres</a:t>
            </a:r>
            <a:r>
              <a:rPr lang="en-GB" sz="1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i</a:t>
            </a:r>
            <a:r>
              <a:rPr lang="en-GB" sz="1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gadw</a:t>
            </a:r>
            <a:r>
              <a:rPr lang="en-GB" sz="1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ein</a:t>
            </a:r>
            <a:r>
              <a:rPr lang="en-GB" sz="1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bwyd</a:t>
            </a:r>
            <a:r>
              <a:rPr lang="en-GB" sz="1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a’n</a:t>
            </a:r>
            <a:r>
              <a:rPr lang="en-GB" sz="1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diodydd</a:t>
            </a:r>
            <a:r>
              <a:rPr lang="en-GB" sz="1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yn</a:t>
            </a:r>
            <a:r>
              <a:rPr lang="en-GB" sz="1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oer</a:t>
            </a:r>
            <a:r>
              <a:rPr lang="en-GB" sz="1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neu’n</a:t>
            </a:r>
            <a:r>
              <a:rPr lang="en-GB" sz="1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boeth</a:t>
            </a:r>
            <a:r>
              <a:rPr lang="en-GB" sz="1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sz="12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 </a:t>
            </a:r>
            <a:endParaRPr lang="en-US" sz="1100" dirty="0">
              <a:solidFill>
                <a:schemeClr val="tx1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5680104" y="150366"/>
            <a:ext cx="3239060" cy="1853953"/>
          </a:xfrm>
          <a:prstGeom prst="ellipse">
            <a:avLst/>
          </a:prstGeom>
          <a:solidFill>
            <a:srgbClr val="95BF2A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 dirty="0" smtClean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/>
            </a:r>
            <a:br>
              <a:rPr lang="en-US" sz="1200" dirty="0" smtClean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</a:br>
            <a:r>
              <a:rPr lang="en-US" sz="1200" dirty="0" smtClean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/>
            </a:r>
            <a:br>
              <a:rPr lang="en-US" sz="1200" dirty="0" smtClean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</a:br>
            <a:r>
              <a:rPr lang="en-GB" sz="1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Mae </a:t>
            </a:r>
            <a:r>
              <a:rPr lang="en-GB" sz="12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defaid</a:t>
            </a:r>
            <a:r>
              <a:rPr lang="en-GB" sz="1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yn</a:t>
            </a:r>
            <a:r>
              <a:rPr lang="en-GB" sz="1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tyfu</a:t>
            </a:r>
            <a:r>
              <a:rPr lang="en-GB" sz="1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gwlân</a:t>
            </a:r>
            <a:r>
              <a:rPr lang="en-GB" sz="1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trwchus</a:t>
            </a:r>
            <a:r>
              <a:rPr lang="en-GB" sz="1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i’w</a:t>
            </a:r>
            <a:r>
              <a:rPr lang="en-GB" sz="1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cadw’n</a:t>
            </a:r>
            <a:r>
              <a:rPr lang="en-GB" sz="1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gynnes</a:t>
            </a:r>
            <a:r>
              <a:rPr lang="en-GB" sz="1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ar</a:t>
            </a:r>
            <a:r>
              <a:rPr lang="en-GB" sz="1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y </a:t>
            </a:r>
            <a:r>
              <a:rPr lang="en-GB" sz="12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mynyddoedd</a:t>
            </a:r>
            <a:r>
              <a:rPr lang="en-GB" sz="1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– </a:t>
            </a:r>
            <a:r>
              <a:rPr lang="en-GB" sz="12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mae’r</a:t>
            </a:r>
            <a:r>
              <a:rPr lang="en-GB" sz="1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gwlân</a:t>
            </a:r>
            <a:r>
              <a:rPr lang="en-GB" sz="1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yn</a:t>
            </a:r>
            <a:r>
              <a:rPr lang="en-GB" sz="1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caethiwo</a:t>
            </a:r>
            <a:r>
              <a:rPr lang="en-GB" sz="1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pocedi</a:t>
            </a:r>
            <a:r>
              <a:rPr lang="en-GB" sz="1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o </a:t>
            </a:r>
            <a:r>
              <a:rPr lang="en-GB" sz="12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aer</a:t>
            </a:r>
            <a:r>
              <a:rPr lang="en-GB" sz="1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a </a:t>
            </a:r>
            <a:r>
              <a:rPr lang="en-GB" sz="12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dyna</a:t>
            </a:r>
            <a:r>
              <a:rPr lang="en-GB" sz="1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pam y </a:t>
            </a:r>
            <a:r>
              <a:rPr lang="en-GB" sz="12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defnyddiwn</a:t>
            </a:r>
            <a:r>
              <a:rPr lang="en-GB" sz="1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wlân</a:t>
            </a:r>
            <a:r>
              <a:rPr lang="en-GB" sz="1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i</a:t>
            </a:r>
            <a:r>
              <a:rPr lang="en-GB" sz="1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wneud</a:t>
            </a:r>
            <a:r>
              <a:rPr lang="en-GB" sz="1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dillad</a:t>
            </a:r>
            <a:r>
              <a:rPr lang="en-GB" sz="1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cynnes</a:t>
            </a:r>
            <a:r>
              <a:rPr lang="en-GB" sz="1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ar</a:t>
            </a:r>
            <a:r>
              <a:rPr lang="en-GB" sz="1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gyfer</a:t>
            </a:r>
            <a:r>
              <a:rPr lang="en-GB" sz="1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y </a:t>
            </a:r>
            <a:r>
              <a:rPr lang="en-GB" sz="12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gaeaf</a:t>
            </a:r>
            <a:r>
              <a:rPr lang="en-GB" sz="1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ac </a:t>
            </a:r>
            <a:r>
              <a:rPr lang="en-GB" sz="12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i</a:t>
            </a:r>
            <a:r>
              <a:rPr lang="en-GB" sz="1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inswleiddio’n</a:t>
            </a:r>
            <a:r>
              <a:rPr lang="en-GB" sz="1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cartrefi</a:t>
            </a:r>
            <a:r>
              <a:rPr lang="en-GB" sz="1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sz="12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 </a:t>
            </a:r>
            <a:endParaRPr lang="en-US" sz="1100" dirty="0">
              <a:solidFill>
                <a:schemeClr val="tx1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1639831" y="3335119"/>
            <a:ext cx="2159000" cy="1828800"/>
          </a:xfrm>
          <a:prstGeom prst="ellipse">
            <a:avLst/>
          </a:prstGeom>
          <a:solidFill>
            <a:srgbClr val="95BF2A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2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Mae </a:t>
            </a:r>
            <a:r>
              <a:rPr lang="en-GB" sz="12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adar</a:t>
            </a:r>
            <a:r>
              <a:rPr lang="en-GB" sz="1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yn</a:t>
            </a:r>
            <a:r>
              <a:rPr lang="en-GB" sz="1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trwchau</a:t>
            </a:r>
            <a:r>
              <a:rPr lang="en-GB" sz="1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eu</a:t>
            </a:r>
            <a:r>
              <a:rPr lang="en-GB" sz="1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plu</a:t>
            </a:r>
            <a:r>
              <a:rPr lang="en-GB" sz="1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yn</a:t>
            </a:r>
            <a:r>
              <a:rPr lang="en-GB" sz="1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y </a:t>
            </a:r>
            <a:r>
              <a:rPr lang="en-GB" sz="12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gaeaf</a:t>
            </a:r>
            <a:r>
              <a:rPr lang="en-GB" sz="1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i</a:t>
            </a:r>
            <a:r>
              <a:rPr lang="en-GB" sz="1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gaethiwo</a:t>
            </a:r>
            <a:r>
              <a:rPr lang="en-GB" sz="1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aer</a:t>
            </a:r>
            <a:r>
              <a:rPr lang="en-GB" sz="1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rhyngddynt</a:t>
            </a:r>
            <a:r>
              <a:rPr lang="en-GB" sz="1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i’w</a:t>
            </a:r>
            <a:r>
              <a:rPr lang="en-GB" sz="1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hinswleiddio</a:t>
            </a:r>
            <a:r>
              <a:rPr lang="en-GB" sz="1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rhag</a:t>
            </a:r>
            <a:r>
              <a:rPr lang="en-GB" sz="1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yr</a:t>
            </a:r>
            <a:r>
              <a:rPr lang="en-GB" sz="1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oerfel</a:t>
            </a:r>
            <a:r>
              <a:rPr lang="en-GB" sz="1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.</a:t>
            </a:r>
            <a:r>
              <a:rPr lang="en-US" sz="1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 </a:t>
            </a:r>
            <a:endParaRPr lang="en-US" sz="1100" dirty="0">
              <a:solidFill>
                <a:schemeClr val="tx1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92198" y="2143888"/>
            <a:ext cx="1866900" cy="1828800"/>
          </a:xfrm>
          <a:prstGeom prst="ellipse">
            <a:avLst/>
          </a:prstGeom>
          <a:solidFill>
            <a:srgbClr val="95BF2A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200" dirty="0" err="1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Trwy</a:t>
            </a:r>
            <a:r>
              <a:rPr lang="en-GB" sz="12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roi</a:t>
            </a:r>
            <a:r>
              <a:rPr lang="en-GB" sz="1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het </a:t>
            </a:r>
            <a:r>
              <a:rPr lang="en-GB" sz="12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debot</a:t>
            </a:r>
            <a:r>
              <a:rPr lang="en-GB" sz="1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(tea cosy) </a:t>
            </a:r>
            <a:r>
              <a:rPr lang="en-GB" sz="12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ar</a:t>
            </a:r>
            <a:r>
              <a:rPr lang="en-GB" sz="1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y </a:t>
            </a:r>
            <a:r>
              <a:rPr lang="en-GB" sz="12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tebot</a:t>
            </a:r>
            <a:r>
              <a:rPr lang="en-GB" sz="1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collir</a:t>
            </a:r>
            <a:r>
              <a:rPr lang="en-GB" sz="1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llai</a:t>
            </a:r>
            <a:r>
              <a:rPr lang="en-GB" sz="1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o </a:t>
            </a:r>
            <a:r>
              <a:rPr lang="en-GB" sz="12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wres</a:t>
            </a:r>
            <a:r>
              <a:rPr lang="en-GB" sz="1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o’r</a:t>
            </a:r>
            <a:r>
              <a:rPr lang="en-GB" sz="1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tê</a:t>
            </a:r>
            <a:r>
              <a:rPr lang="en-GB" sz="1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y </a:t>
            </a:r>
            <a:r>
              <a:rPr lang="en-GB" sz="12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tu</a:t>
            </a:r>
            <a:r>
              <a:rPr lang="en-GB" sz="1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fewn</a:t>
            </a:r>
            <a:r>
              <a:rPr lang="en-GB" sz="1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.</a:t>
            </a:r>
            <a:r>
              <a:rPr lang="en-US" sz="1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 </a:t>
            </a:r>
            <a:endParaRPr lang="en-US" sz="1100" dirty="0">
              <a:solidFill>
                <a:schemeClr val="tx1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 flipV="1">
            <a:off x="1367327" y="2144994"/>
            <a:ext cx="102138" cy="264084"/>
          </a:xfrm>
          <a:prstGeom prst="line">
            <a:avLst/>
          </a:prstGeom>
          <a:ln w="57150" cmpd="sng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24" idx="0"/>
            <a:endCxn id="21" idx="4"/>
          </p:cNvCxnSpPr>
          <p:nvPr/>
        </p:nvCxnSpPr>
        <p:spPr>
          <a:xfrm flipV="1">
            <a:off x="2719331" y="2307478"/>
            <a:ext cx="166820" cy="1027641"/>
          </a:xfrm>
          <a:prstGeom prst="line">
            <a:avLst/>
          </a:prstGeom>
          <a:ln w="57150" cmpd="sng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endCxn id="21" idx="5"/>
          </p:cNvCxnSpPr>
          <p:nvPr/>
        </p:nvCxnSpPr>
        <p:spPr>
          <a:xfrm flipH="1" flipV="1">
            <a:off x="4779190" y="2004319"/>
            <a:ext cx="100459" cy="272717"/>
          </a:xfrm>
          <a:prstGeom prst="line">
            <a:avLst/>
          </a:prstGeom>
          <a:ln w="57150" cmpd="sng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endCxn id="21" idx="6"/>
          </p:cNvCxnSpPr>
          <p:nvPr/>
        </p:nvCxnSpPr>
        <p:spPr>
          <a:xfrm flipH="1">
            <a:off x="5563312" y="1272428"/>
            <a:ext cx="179462" cy="0"/>
          </a:xfrm>
          <a:prstGeom prst="line">
            <a:avLst/>
          </a:prstGeom>
          <a:ln w="57150" cmpd="sng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3" name="Text Box 83"/>
          <p:cNvSpPr txBox="1"/>
          <p:nvPr/>
        </p:nvSpPr>
        <p:spPr>
          <a:xfrm>
            <a:off x="5680104" y="4233210"/>
            <a:ext cx="3130610" cy="244960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 dirty="0" smtClean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/>
            </a:r>
            <a:br>
              <a:rPr lang="en-US" sz="1200" dirty="0" smtClean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</a:br>
            <a:r>
              <a:rPr lang="en-GB" sz="12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Gallwn</a:t>
            </a:r>
            <a:r>
              <a:rPr lang="en-GB" sz="1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inswleiddio’n</a:t>
            </a:r>
            <a:r>
              <a:rPr lang="en-GB" sz="1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cartrefi</a:t>
            </a:r>
            <a:r>
              <a:rPr lang="en-GB" sz="1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drwy</a:t>
            </a:r>
            <a:r>
              <a:rPr lang="en-GB" sz="1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ychwanegu</a:t>
            </a:r>
            <a:r>
              <a:rPr lang="en-GB" sz="1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deunyddiau</a:t>
            </a:r>
            <a:r>
              <a:rPr lang="en-GB" sz="1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inswleiddio</a:t>
            </a:r>
            <a:r>
              <a:rPr lang="en-GB" sz="1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megis</a:t>
            </a:r>
            <a:r>
              <a:rPr lang="en-GB" sz="1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gwydr</a:t>
            </a:r>
            <a:r>
              <a:rPr lang="en-GB" sz="1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ffeibr</a:t>
            </a:r>
            <a:r>
              <a:rPr lang="en-GB" sz="1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polysteren</a:t>
            </a:r>
            <a:r>
              <a:rPr lang="en-GB" sz="1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sbwng</a:t>
            </a:r>
            <a:r>
              <a:rPr lang="en-GB" sz="1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neu</a:t>
            </a:r>
            <a:r>
              <a:rPr lang="en-GB" sz="1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wlân</a:t>
            </a:r>
            <a:r>
              <a:rPr lang="en-GB" sz="1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neu</a:t>
            </a:r>
            <a:r>
              <a:rPr lang="en-GB" sz="1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trwy</a:t>
            </a:r>
            <a:r>
              <a:rPr lang="en-GB" sz="1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fewnosod</a:t>
            </a:r>
            <a:r>
              <a:rPr lang="en-GB" sz="1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ffenestri</a:t>
            </a:r>
            <a:r>
              <a:rPr lang="en-GB" sz="1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dwbl</a:t>
            </a:r>
            <a:r>
              <a:rPr lang="en-GB" sz="1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neu</a:t>
            </a:r>
            <a:r>
              <a:rPr lang="en-GB" sz="1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osod</a:t>
            </a:r>
            <a:r>
              <a:rPr lang="en-GB" sz="1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carpedi</a:t>
            </a:r>
            <a:r>
              <a:rPr lang="en-GB" sz="1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i</a:t>
            </a:r>
            <a:r>
              <a:rPr lang="en-GB" sz="1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leihau</a:t>
            </a:r>
            <a:r>
              <a:rPr lang="en-GB" sz="1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colled</a:t>
            </a:r>
            <a:r>
              <a:rPr lang="en-GB" sz="1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gwres</a:t>
            </a:r>
            <a:r>
              <a:rPr lang="en-GB" sz="1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trwy</a:t>
            </a:r>
            <a:r>
              <a:rPr lang="en-GB" sz="1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doeon</a:t>
            </a:r>
            <a:r>
              <a:rPr lang="en-GB" sz="1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welydd</a:t>
            </a:r>
            <a:r>
              <a:rPr lang="en-GB" sz="1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ffenestri</a:t>
            </a:r>
            <a:r>
              <a:rPr lang="en-GB" sz="1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drysau</a:t>
            </a:r>
            <a:r>
              <a:rPr lang="en-GB" sz="1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a </a:t>
            </a:r>
            <a:r>
              <a:rPr lang="en-GB" sz="12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lloriau</a:t>
            </a:r>
            <a:r>
              <a:rPr lang="en-GB" sz="1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. Mae </a:t>
            </a:r>
            <a:r>
              <a:rPr lang="en-GB" sz="12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gwneud</a:t>
            </a:r>
            <a:r>
              <a:rPr lang="en-GB" sz="1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newidiadau</a:t>
            </a:r>
            <a:r>
              <a:rPr lang="en-GB" sz="1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bychan</a:t>
            </a:r>
            <a:r>
              <a:rPr lang="en-GB" sz="1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megis</a:t>
            </a:r>
            <a:r>
              <a:rPr lang="en-GB" sz="1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defnyddio</a:t>
            </a:r>
            <a:r>
              <a:rPr lang="en-GB" sz="1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pethau</a:t>
            </a:r>
            <a:r>
              <a:rPr lang="en-GB" sz="1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i</a:t>
            </a:r>
            <a:r>
              <a:rPr lang="en-GB" sz="1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atal</a:t>
            </a:r>
            <a:r>
              <a:rPr lang="en-GB" sz="1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drafft</a:t>
            </a:r>
            <a:r>
              <a:rPr lang="en-GB" sz="1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cau</a:t>
            </a:r>
            <a:r>
              <a:rPr lang="en-GB" sz="1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llenni</a:t>
            </a:r>
            <a:r>
              <a:rPr lang="en-GB" sz="1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i</a:t>
            </a:r>
            <a:r>
              <a:rPr lang="en-GB" sz="1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gadw</a:t>
            </a:r>
            <a:r>
              <a:rPr lang="en-GB" sz="1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tai </a:t>
            </a:r>
            <a:r>
              <a:rPr lang="en-GB" sz="12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yn</a:t>
            </a:r>
            <a:r>
              <a:rPr lang="en-GB" sz="1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oer</a:t>
            </a:r>
            <a:r>
              <a:rPr lang="en-GB" sz="1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yn</a:t>
            </a:r>
            <a:r>
              <a:rPr lang="en-GB" sz="1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yr</a:t>
            </a:r>
            <a:r>
              <a:rPr lang="en-GB" sz="1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haf</a:t>
            </a:r>
            <a:r>
              <a:rPr lang="en-GB" sz="1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ac </a:t>
            </a:r>
            <a:r>
              <a:rPr lang="en-GB" sz="12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yn</a:t>
            </a:r>
            <a:r>
              <a:rPr lang="en-GB" sz="1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gynnes</a:t>
            </a:r>
            <a:r>
              <a:rPr lang="en-GB" sz="1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yn</a:t>
            </a:r>
            <a:r>
              <a:rPr lang="en-GB" sz="1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y </a:t>
            </a:r>
            <a:r>
              <a:rPr lang="en-GB" sz="12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gaeaf</a:t>
            </a:r>
            <a:r>
              <a:rPr lang="en-GB" sz="1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oll</a:t>
            </a:r>
            <a:r>
              <a:rPr lang="en-GB" sz="1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yn</a:t>
            </a:r>
            <a:r>
              <a:rPr lang="en-GB" sz="1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cyfrannu</a:t>
            </a:r>
            <a:r>
              <a:rPr lang="en-GB" sz="1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at </a:t>
            </a:r>
            <a:r>
              <a:rPr lang="en-GB" sz="12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inswleiddio</a:t>
            </a:r>
            <a:r>
              <a:rPr lang="en-GB" sz="1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cartrefi</a:t>
            </a:r>
            <a:r>
              <a:rPr lang="en-GB" sz="1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endParaRPr lang="en-US" sz="12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1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 </a:t>
            </a:r>
            <a:endParaRPr lang="en-US" sz="1100" dirty="0">
              <a:solidFill>
                <a:schemeClr val="tx1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4906" y="3647645"/>
            <a:ext cx="754806" cy="233727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6448" y="3712687"/>
            <a:ext cx="1204058" cy="10026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07074" y="3111149"/>
            <a:ext cx="1429959" cy="1429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465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685800" y="1066800"/>
            <a:ext cx="3810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225250"/>
            <a:ext cx="9144000" cy="59053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Mae </a:t>
            </a:r>
            <a:r>
              <a:rPr lang="en-GB" sz="2400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inswleiddio’n</a:t>
            </a:r>
            <a:r>
              <a:rPr lang="en-GB" sz="24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2400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cartrefi</a:t>
            </a:r>
            <a:r>
              <a:rPr lang="en-GB" sz="24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2400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a’n</a:t>
            </a:r>
            <a:r>
              <a:rPr lang="en-GB" sz="24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2400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hysgolion</a:t>
            </a:r>
            <a:r>
              <a:rPr lang="en-GB" sz="24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2400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yn</a:t>
            </a:r>
            <a:r>
              <a:rPr lang="en-GB" sz="24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:</a:t>
            </a:r>
            <a:endParaRPr lang="en-US" sz="24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429336" y="1494932"/>
            <a:ext cx="8285328" cy="2897607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GB" sz="2400" dirty="0" err="1"/>
              <a:t>Arbed</a:t>
            </a:r>
            <a:r>
              <a:rPr lang="en-GB" sz="2400" dirty="0"/>
              <a:t> </a:t>
            </a:r>
            <a:r>
              <a:rPr lang="en-GB" sz="2400" dirty="0" err="1"/>
              <a:t>gwres</a:t>
            </a:r>
            <a:r>
              <a:rPr lang="en-GB" sz="2400" dirty="0"/>
              <a:t>, </a:t>
            </a:r>
            <a:r>
              <a:rPr lang="en-GB" sz="2400" dirty="0" err="1"/>
              <a:t>gan</a:t>
            </a:r>
            <a:r>
              <a:rPr lang="en-GB" sz="2400" dirty="0"/>
              <a:t> </a:t>
            </a:r>
            <a:r>
              <a:rPr lang="en-GB" sz="2400" dirty="0" err="1"/>
              <a:t>ein</a:t>
            </a:r>
            <a:r>
              <a:rPr lang="en-GB" sz="2400" dirty="0"/>
              <a:t> </a:t>
            </a:r>
            <a:r>
              <a:rPr lang="en-GB" sz="2400" dirty="0" err="1"/>
              <a:t>cadw’n</a:t>
            </a:r>
            <a:r>
              <a:rPr lang="en-GB" sz="2400" dirty="0"/>
              <a:t> </a:t>
            </a:r>
            <a:r>
              <a:rPr lang="en-GB" sz="2400" dirty="0" err="1"/>
              <a:t>gynhesach</a:t>
            </a:r>
            <a:r>
              <a:rPr lang="en-GB" sz="2400" dirty="0"/>
              <a:t> </a:t>
            </a:r>
            <a:r>
              <a:rPr lang="en-GB" sz="2400" dirty="0" err="1"/>
              <a:t>yn</a:t>
            </a:r>
            <a:r>
              <a:rPr lang="en-GB" sz="2400" dirty="0"/>
              <a:t> y </a:t>
            </a:r>
            <a:r>
              <a:rPr lang="en-GB" sz="2400" dirty="0" err="1"/>
              <a:t>gaeaf</a:t>
            </a:r>
            <a:r>
              <a:rPr lang="en-GB" sz="2400" dirty="0"/>
              <a:t> ac </a:t>
            </a:r>
            <a:r>
              <a:rPr lang="en-GB" sz="2400" dirty="0" err="1"/>
              <a:t>yn</a:t>
            </a:r>
            <a:r>
              <a:rPr lang="en-GB" sz="2400" dirty="0"/>
              <a:t> </a:t>
            </a:r>
            <a:r>
              <a:rPr lang="en-GB" sz="2400" dirty="0" err="1"/>
              <a:t>oerach</a:t>
            </a:r>
            <a:r>
              <a:rPr lang="en-GB" sz="2400" dirty="0"/>
              <a:t> </a:t>
            </a:r>
            <a:r>
              <a:rPr lang="en-GB" sz="2400" dirty="0" err="1"/>
              <a:t>yn</a:t>
            </a:r>
            <a:r>
              <a:rPr lang="en-GB" sz="2400" dirty="0"/>
              <a:t> </a:t>
            </a:r>
            <a:r>
              <a:rPr lang="en-GB" sz="2400" dirty="0" err="1"/>
              <a:t>yr</a:t>
            </a:r>
            <a:r>
              <a:rPr lang="en-GB" sz="2400" dirty="0"/>
              <a:t> </a:t>
            </a:r>
            <a:r>
              <a:rPr lang="en-GB" sz="2400" dirty="0" err="1" smtClean="0"/>
              <a:t>haf</a:t>
            </a:r>
            <a:endParaRPr lang="en-GB" sz="2400" dirty="0" smtClean="0"/>
          </a:p>
          <a:p>
            <a:pPr lvl="0"/>
            <a:endParaRPr lang="en-US" sz="2400" dirty="0"/>
          </a:p>
          <a:p>
            <a:pPr lvl="0"/>
            <a:r>
              <a:rPr lang="en-GB" sz="2400" dirty="0" err="1"/>
              <a:t>Arbed</a:t>
            </a:r>
            <a:r>
              <a:rPr lang="en-GB" sz="2400" dirty="0"/>
              <a:t> </a:t>
            </a:r>
            <a:r>
              <a:rPr lang="en-GB" sz="2400" dirty="0" err="1"/>
              <a:t>arian</a:t>
            </a:r>
            <a:r>
              <a:rPr lang="en-GB" sz="2400" dirty="0"/>
              <a:t> </a:t>
            </a:r>
            <a:r>
              <a:rPr lang="en-GB" sz="2400" dirty="0" err="1"/>
              <a:t>ar</a:t>
            </a:r>
            <a:r>
              <a:rPr lang="en-GB" sz="2400" dirty="0"/>
              <a:t> </a:t>
            </a:r>
            <a:r>
              <a:rPr lang="en-GB" sz="2400" dirty="0" err="1"/>
              <a:t>filiau</a:t>
            </a:r>
            <a:r>
              <a:rPr lang="en-GB" sz="2400" dirty="0"/>
              <a:t> </a:t>
            </a:r>
            <a:r>
              <a:rPr lang="en-GB" sz="2400" dirty="0" err="1" smtClean="0"/>
              <a:t>ynni</a:t>
            </a:r>
            <a:endParaRPr lang="en-GB" sz="2400" dirty="0" smtClean="0"/>
          </a:p>
          <a:p>
            <a:pPr lvl="0"/>
            <a:endParaRPr lang="en-US" sz="2400" dirty="0"/>
          </a:p>
          <a:p>
            <a:pPr lvl="0"/>
            <a:r>
              <a:rPr lang="en-GB" sz="2400" dirty="0" err="1"/>
              <a:t>Achub</a:t>
            </a:r>
            <a:r>
              <a:rPr lang="en-GB" sz="2400" dirty="0"/>
              <a:t> </a:t>
            </a:r>
            <a:r>
              <a:rPr lang="en-GB" sz="2400" dirty="0" err="1"/>
              <a:t>yr</a:t>
            </a:r>
            <a:r>
              <a:rPr lang="en-GB" sz="2400" dirty="0"/>
              <a:t> </a:t>
            </a:r>
            <a:r>
              <a:rPr lang="en-GB" sz="2400" dirty="0" err="1"/>
              <a:t>amgylchedd</a:t>
            </a:r>
            <a:r>
              <a:rPr lang="en-GB" sz="2400" dirty="0"/>
              <a:t> </a:t>
            </a:r>
            <a:r>
              <a:rPr lang="en-GB" sz="2400" dirty="0" err="1"/>
              <a:t>gan</a:t>
            </a:r>
            <a:r>
              <a:rPr lang="en-GB" sz="2400" dirty="0"/>
              <a:t> </a:t>
            </a:r>
            <a:r>
              <a:rPr lang="en-GB" sz="2400" dirty="0" err="1"/>
              <a:t>leihau</a:t>
            </a:r>
            <a:r>
              <a:rPr lang="en-GB" sz="2400" dirty="0"/>
              <a:t> </a:t>
            </a:r>
            <a:r>
              <a:rPr lang="en-GB" sz="2400" dirty="0" err="1"/>
              <a:t>ein</a:t>
            </a:r>
            <a:r>
              <a:rPr lang="en-GB" sz="2400" dirty="0"/>
              <a:t> </a:t>
            </a:r>
            <a:r>
              <a:rPr lang="en-GB" sz="2400" dirty="0" err="1"/>
              <a:t>hôl-droed</a:t>
            </a:r>
            <a:r>
              <a:rPr lang="en-GB" sz="2400" dirty="0"/>
              <a:t> carbon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72469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0" y="285070"/>
            <a:ext cx="9144000" cy="59053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en-US" sz="21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Pam </a:t>
            </a:r>
            <a:r>
              <a:rPr lang="en-US" sz="2100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fod</a:t>
            </a:r>
            <a:r>
              <a:rPr lang="en-US" sz="21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y </a:t>
            </a:r>
            <a:r>
              <a:rPr lang="en-US" sz="2100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brawddegau</a:t>
            </a:r>
            <a:r>
              <a:rPr lang="en-US" sz="21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100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canlynol</a:t>
            </a:r>
            <a:r>
              <a:rPr lang="en-US" sz="21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100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yn</a:t>
            </a:r>
            <a:r>
              <a:rPr lang="en-US" sz="21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100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wir</a:t>
            </a:r>
            <a:r>
              <a:rPr lang="en-US" sz="21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? </a:t>
            </a:r>
            <a:r>
              <a:rPr lang="en-US" sz="2100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Trafodwch</a:t>
            </a:r>
            <a:r>
              <a:rPr lang="en-US" sz="21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100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gyda</a:t>
            </a:r>
            <a:r>
              <a:rPr lang="en-US" sz="21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100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phartner</a:t>
            </a:r>
            <a:r>
              <a:rPr lang="en-US" sz="21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sz="21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  <a:sym typeface="Geneva CY" charset="0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435591" y="1469294"/>
            <a:ext cx="8285328" cy="4691419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1) Mae </a:t>
            </a:r>
            <a:r>
              <a:rPr lang="en-US" sz="2400" dirty="0" err="1"/>
              <a:t>deunydd</a:t>
            </a:r>
            <a:r>
              <a:rPr lang="en-US" sz="2400" dirty="0"/>
              <a:t> </a:t>
            </a:r>
            <a:r>
              <a:rPr lang="en-US" sz="2400" dirty="0" err="1"/>
              <a:t>inswleiddio</a:t>
            </a:r>
            <a:r>
              <a:rPr lang="en-US" sz="2400" dirty="0"/>
              <a:t> 10mm o </a:t>
            </a:r>
            <a:r>
              <a:rPr lang="en-US" sz="2400" dirty="0" err="1"/>
              <a:t>drwch</a:t>
            </a:r>
            <a:r>
              <a:rPr lang="en-US" sz="2400" dirty="0"/>
              <a:t> </a:t>
            </a:r>
            <a:r>
              <a:rPr lang="en-US" sz="2400" dirty="0" err="1"/>
              <a:t>yn</a:t>
            </a:r>
            <a:r>
              <a:rPr lang="en-US" sz="2400" dirty="0"/>
              <a:t> well </a:t>
            </a:r>
            <a:r>
              <a:rPr lang="en-US" sz="2400" dirty="0" err="1"/>
              <a:t>na</a:t>
            </a:r>
            <a:r>
              <a:rPr lang="en-US" sz="2400" dirty="0"/>
              <a:t> 5mm o </a:t>
            </a:r>
            <a:r>
              <a:rPr lang="en-US" sz="2400" dirty="0" err="1"/>
              <a:t>drwch</a:t>
            </a:r>
            <a:r>
              <a:rPr lang="en-US" sz="2400" dirty="0" smtClean="0"/>
              <a:t>.</a:t>
            </a:r>
          </a:p>
          <a:p>
            <a:endParaRPr lang="en-US" sz="2400" dirty="0"/>
          </a:p>
          <a:p>
            <a:r>
              <a:rPr lang="en-US" sz="2400" dirty="0"/>
              <a:t>2) Mae </a:t>
            </a:r>
            <a:r>
              <a:rPr lang="en-US" sz="2400" dirty="0" err="1"/>
              <a:t>drws</a:t>
            </a:r>
            <a:r>
              <a:rPr lang="en-US" sz="2400" dirty="0"/>
              <a:t> </a:t>
            </a:r>
            <a:r>
              <a:rPr lang="en-US" sz="2400" dirty="0" err="1"/>
              <a:t>sy’n</a:t>
            </a:r>
            <a:r>
              <a:rPr lang="en-US" sz="2400" dirty="0"/>
              <a:t> </a:t>
            </a:r>
            <a:r>
              <a:rPr lang="en-US" sz="2400" dirty="0" err="1"/>
              <a:t>caniatáu</a:t>
            </a:r>
            <a:r>
              <a:rPr lang="en-US" sz="2400" dirty="0"/>
              <a:t> </a:t>
            </a:r>
            <a:r>
              <a:rPr lang="en-US" sz="2400" dirty="0" err="1"/>
              <a:t>drafft</a:t>
            </a:r>
            <a:r>
              <a:rPr lang="en-US" sz="2400" dirty="0"/>
              <a:t> </a:t>
            </a:r>
            <a:r>
              <a:rPr lang="en-US" sz="2400" dirty="0" err="1"/>
              <a:t>i</a:t>
            </a:r>
            <a:r>
              <a:rPr lang="en-US" sz="2400" dirty="0"/>
              <a:t> </a:t>
            </a:r>
            <a:r>
              <a:rPr lang="en-US" sz="2400" dirty="0" err="1"/>
              <a:t>ddod</a:t>
            </a:r>
            <a:r>
              <a:rPr lang="en-US" sz="2400" dirty="0"/>
              <a:t> </a:t>
            </a:r>
            <a:r>
              <a:rPr lang="en-US" sz="2400" dirty="0" err="1"/>
              <a:t>trwyddo</a:t>
            </a:r>
            <a:r>
              <a:rPr lang="en-US" sz="2400" dirty="0"/>
              <a:t> </a:t>
            </a:r>
            <a:r>
              <a:rPr lang="en-US" sz="2400" dirty="0" err="1"/>
              <a:t>yn</a:t>
            </a:r>
            <a:r>
              <a:rPr lang="en-US" sz="2400" dirty="0"/>
              <a:t> </a:t>
            </a:r>
            <a:r>
              <a:rPr lang="en-US" sz="2400" dirty="0" err="1"/>
              <a:t>effeithio</a:t>
            </a:r>
            <a:r>
              <a:rPr lang="en-US" sz="2400" dirty="0"/>
              <a:t> </a:t>
            </a:r>
            <a:r>
              <a:rPr lang="en-US" sz="2400" dirty="0" err="1"/>
              <a:t>ar</a:t>
            </a:r>
            <a:r>
              <a:rPr lang="en-US" sz="2400" dirty="0"/>
              <a:t> </a:t>
            </a:r>
            <a:r>
              <a:rPr lang="en-US" sz="2400" dirty="0" err="1"/>
              <a:t>effeithiolrwydd</a:t>
            </a:r>
            <a:r>
              <a:rPr lang="en-US" sz="2400" dirty="0"/>
              <a:t> </a:t>
            </a:r>
            <a:r>
              <a:rPr lang="en-US" sz="2400" dirty="0" err="1"/>
              <a:t>inswleiddio’r</a:t>
            </a:r>
            <a:r>
              <a:rPr lang="en-US" sz="2400" dirty="0"/>
              <a:t> </a:t>
            </a:r>
            <a:r>
              <a:rPr lang="en-US" sz="2400" dirty="0" err="1"/>
              <a:t>cartref</a:t>
            </a:r>
            <a:r>
              <a:rPr lang="en-US" sz="2400" dirty="0" smtClean="0"/>
              <a:t>.</a:t>
            </a:r>
          </a:p>
          <a:p>
            <a:endParaRPr lang="en-US" sz="2400" dirty="0"/>
          </a:p>
          <a:p>
            <a:r>
              <a:rPr lang="en-US" sz="2400" dirty="0"/>
              <a:t>3) Mae </a:t>
            </a:r>
            <a:r>
              <a:rPr lang="en-US" sz="2400" dirty="0" err="1"/>
              <a:t>inswleiddio’r</a:t>
            </a:r>
            <a:r>
              <a:rPr lang="en-US" sz="2400" dirty="0"/>
              <a:t> </a:t>
            </a:r>
            <a:r>
              <a:rPr lang="en-US" sz="2400" dirty="0" err="1"/>
              <a:t>atig</a:t>
            </a:r>
            <a:r>
              <a:rPr lang="en-US" sz="2400" dirty="0"/>
              <a:t> </a:t>
            </a:r>
            <a:r>
              <a:rPr lang="en-US" sz="2400" dirty="0" err="1"/>
              <a:t>yr</a:t>
            </a:r>
            <a:r>
              <a:rPr lang="en-US" sz="2400" dirty="0"/>
              <a:t> un </a:t>
            </a:r>
            <a:r>
              <a:rPr lang="en-US" sz="2400" dirty="0" err="1"/>
              <a:t>mor</a:t>
            </a:r>
            <a:r>
              <a:rPr lang="en-US" sz="2400" dirty="0"/>
              <a:t> </a:t>
            </a:r>
            <a:r>
              <a:rPr lang="en-US" sz="2400" dirty="0" err="1"/>
              <a:t>bwysig</a:t>
            </a:r>
            <a:r>
              <a:rPr lang="en-US" sz="2400" dirty="0"/>
              <a:t> ag </a:t>
            </a:r>
            <a:r>
              <a:rPr lang="en-US" sz="2400" dirty="0" err="1"/>
              <a:t>inswleiddio’r</a:t>
            </a:r>
            <a:r>
              <a:rPr lang="en-US" sz="2400" dirty="0"/>
              <a:t> </a:t>
            </a:r>
            <a:r>
              <a:rPr lang="en-US" sz="2400" dirty="0" err="1"/>
              <a:t>waliau</a:t>
            </a:r>
            <a:r>
              <a:rPr lang="en-US" sz="2400" dirty="0"/>
              <a:t> </a:t>
            </a:r>
            <a:r>
              <a:rPr lang="en-US" sz="2400" dirty="0" err="1"/>
              <a:t>a’r</a:t>
            </a:r>
            <a:r>
              <a:rPr lang="en-US" sz="2400" dirty="0"/>
              <a:t> </a:t>
            </a:r>
            <a:r>
              <a:rPr lang="en-US" sz="2400" dirty="0" err="1"/>
              <a:t>llawr</a:t>
            </a:r>
            <a:r>
              <a:rPr lang="en-US" sz="2400" dirty="0" smtClean="0"/>
              <a:t>.</a:t>
            </a:r>
          </a:p>
          <a:p>
            <a:endParaRPr lang="en-US" sz="2400" dirty="0"/>
          </a:p>
          <a:p>
            <a:r>
              <a:rPr lang="en-US" sz="2400" dirty="0"/>
              <a:t>4) Mae </a:t>
            </a:r>
            <a:r>
              <a:rPr lang="en-US" sz="2400" dirty="0" err="1"/>
              <a:t>ffenestri</a:t>
            </a:r>
            <a:r>
              <a:rPr lang="en-US" sz="2400" dirty="0"/>
              <a:t> </a:t>
            </a:r>
            <a:r>
              <a:rPr lang="en-US" sz="2400" dirty="0" err="1"/>
              <a:t>gwydr</a:t>
            </a:r>
            <a:r>
              <a:rPr lang="en-US" sz="2400" dirty="0"/>
              <a:t> </a:t>
            </a:r>
            <a:r>
              <a:rPr lang="en-US" sz="2400" dirty="0" err="1"/>
              <a:t>dwbl</a:t>
            </a:r>
            <a:r>
              <a:rPr lang="en-US" sz="2400" dirty="0"/>
              <a:t> </a:t>
            </a:r>
            <a:r>
              <a:rPr lang="en-US" sz="2400" dirty="0" err="1"/>
              <a:t>yn</a:t>
            </a:r>
            <a:r>
              <a:rPr lang="en-US" sz="2400" dirty="0"/>
              <a:t> </a:t>
            </a:r>
            <a:r>
              <a:rPr lang="en-US" sz="2400" dirty="0" err="1"/>
              <a:t>inswleiddiwr</a:t>
            </a:r>
            <a:r>
              <a:rPr lang="en-US" sz="2400" dirty="0"/>
              <a:t> </a:t>
            </a:r>
            <a:r>
              <a:rPr lang="en-US" sz="2400" dirty="0" err="1"/>
              <a:t>gwell</a:t>
            </a:r>
            <a:r>
              <a:rPr lang="en-US" sz="2400" dirty="0"/>
              <a:t> </a:t>
            </a:r>
            <a:r>
              <a:rPr lang="en-US" sz="2400" dirty="0" err="1"/>
              <a:t>na</a:t>
            </a:r>
            <a:r>
              <a:rPr lang="en-US" sz="2400" dirty="0"/>
              <a:t> </a:t>
            </a:r>
            <a:r>
              <a:rPr lang="en-US" sz="2400" dirty="0" err="1"/>
              <a:t>ffenestri</a:t>
            </a:r>
            <a:r>
              <a:rPr lang="en-US" sz="2400" dirty="0"/>
              <a:t> </a:t>
            </a:r>
            <a:r>
              <a:rPr lang="en-US" sz="2400" dirty="0" err="1"/>
              <a:t>gwydr</a:t>
            </a:r>
            <a:r>
              <a:rPr lang="en-US" sz="2400" dirty="0"/>
              <a:t> </a:t>
            </a:r>
            <a:r>
              <a:rPr lang="en-US" sz="2400" dirty="0" err="1"/>
              <a:t>sengl</a:t>
            </a:r>
            <a:r>
              <a:rPr lang="en-US" sz="2400" dirty="0"/>
              <a:t>.</a:t>
            </a:r>
            <a:endParaRPr lang="en-US" sz="2400" dirty="0" smtClean="0">
              <a:sym typeface="Geneva CY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763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0" y="300590"/>
            <a:ext cx="9144000" cy="59053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en-US" sz="1600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Trafodwch</a:t>
            </a:r>
            <a:r>
              <a:rPr lang="en-US" sz="16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gyda’ch</a:t>
            </a:r>
            <a:r>
              <a:rPr lang="en-US" sz="16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partner </a:t>
            </a:r>
            <a:r>
              <a:rPr lang="en-US" sz="1600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os</a:t>
            </a:r>
            <a:r>
              <a:rPr lang="en-US" sz="16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ydych</a:t>
            </a:r>
            <a:r>
              <a:rPr lang="en-US" sz="16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yn</a:t>
            </a:r>
            <a:r>
              <a:rPr lang="en-US" sz="16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credu</a:t>
            </a:r>
            <a:r>
              <a:rPr lang="en-US" sz="16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bod y </a:t>
            </a:r>
            <a:r>
              <a:rPr lang="en-US" sz="1600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canlynol</a:t>
            </a:r>
            <a:r>
              <a:rPr lang="en-US" sz="16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yn</a:t>
            </a:r>
            <a:r>
              <a:rPr lang="en-US" sz="16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gywir</a:t>
            </a:r>
            <a:r>
              <a:rPr lang="en-US" sz="16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neu’n</a:t>
            </a:r>
            <a:r>
              <a:rPr lang="en-US" sz="16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anghywir</a:t>
            </a:r>
            <a:r>
              <a:rPr lang="en-US" sz="16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:</a:t>
            </a:r>
            <a:endParaRPr lang="en-US" sz="16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  <a:sym typeface="Geneva CY" charset="0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429336" y="1349538"/>
            <a:ext cx="8285328" cy="5085445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1) Mae </a:t>
            </a:r>
            <a:r>
              <a:rPr lang="en-US" sz="2400" dirty="0" err="1"/>
              <a:t>inswleiddio</a:t>
            </a:r>
            <a:r>
              <a:rPr lang="en-US" sz="2400" dirty="0"/>
              <a:t> </a:t>
            </a:r>
            <a:r>
              <a:rPr lang="en-US" sz="2400" dirty="0" err="1"/>
              <a:t>yn</a:t>
            </a:r>
            <a:r>
              <a:rPr lang="en-US" sz="2400" dirty="0"/>
              <a:t> </a:t>
            </a:r>
            <a:r>
              <a:rPr lang="en-US" sz="2400" dirty="0" err="1"/>
              <a:t>dda</a:t>
            </a:r>
            <a:r>
              <a:rPr lang="en-US" sz="2400" dirty="0"/>
              <a:t> am </a:t>
            </a:r>
            <a:r>
              <a:rPr lang="en-US" sz="2400" dirty="0" err="1"/>
              <a:t>gadw</a:t>
            </a:r>
            <a:r>
              <a:rPr lang="en-US" sz="2400" dirty="0"/>
              <a:t> </a:t>
            </a:r>
            <a:r>
              <a:rPr lang="en-US" sz="2400" dirty="0" err="1"/>
              <a:t>gwres</a:t>
            </a:r>
            <a:r>
              <a:rPr lang="en-US" sz="2400" dirty="0"/>
              <a:t> </a:t>
            </a:r>
            <a:r>
              <a:rPr lang="en-US" sz="2400" dirty="0" err="1"/>
              <a:t>tu</a:t>
            </a:r>
            <a:r>
              <a:rPr lang="en-US" sz="2400" dirty="0"/>
              <a:t> </a:t>
            </a:r>
            <a:r>
              <a:rPr lang="en-US" sz="2400" dirty="0" err="1"/>
              <a:t>mewn</a:t>
            </a:r>
            <a:r>
              <a:rPr lang="en-US" sz="2400" dirty="0"/>
              <a:t> </a:t>
            </a:r>
            <a:r>
              <a:rPr lang="en-US" sz="2400" dirty="0" err="1"/>
              <a:t>i’r</a:t>
            </a:r>
            <a:r>
              <a:rPr lang="en-US" sz="2400" dirty="0"/>
              <a:t> </a:t>
            </a:r>
            <a:r>
              <a:rPr lang="en-US" sz="2400" dirty="0" err="1"/>
              <a:t>tŷ</a:t>
            </a:r>
            <a:r>
              <a:rPr lang="en-US" sz="2400" dirty="0"/>
              <a:t> ac </a:t>
            </a:r>
            <a:r>
              <a:rPr lang="en-US" sz="2400" dirty="0" err="1"/>
              <a:t>aer</a:t>
            </a:r>
            <a:r>
              <a:rPr lang="en-US" sz="2400" dirty="0"/>
              <a:t> </a:t>
            </a:r>
            <a:r>
              <a:rPr lang="en-US" sz="2400" dirty="0" err="1"/>
              <a:t>oer</a:t>
            </a:r>
            <a:r>
              <a:rPr lang="en-US" sz="2400" dirty="0"/>
              <a:t> </a:t>
            </a:r>
            <a:r>
              <a:rPr lang="en-US" sz="2400" dirty="0" err="1"/>
              <a:t>tu</a:t>
            </a:r>
            <a:r>
              <a:rPr lang="en-US" sz="2400" dirty="0"/>
              <a:t> </a:t>
            </a:r>
            <a:r>
              <a:rPr lang="en-US" sz="2400" dirty="0" err="1"/>
              <a:t>allan</a:t>
            </a:r>
            <a:r>
              <a:rPr lang="en-US" sz="2400" dirty="0"/>
              <a:t> </a:t>
            </a:r>
            <a:r>
              <a:rPr lang="en-US" sz="2400" dirty="0" err="1"/>
              <a:t>i’r</a:t>
            </a:r>
            <a:r>
              <a:rPr lang="en-US" sz="2400" dirty="0"/>
              <a:t> </a:t>
            </a:r>
            <a:r>
              <a:rPr lang="en-US" sz="2400" dirty="0" err="1"/>
              <a:t>tŷ</a:t>
            </a:r>
            <a:r>
              <a:rPr lang="en-US" sz="2400" dirty="0" smtClean="0"/>
              <a:t>.</a:t>
            </a:r>
          </a:p>
          <a:p>
            <a:endParaRPr lang="en-US" sz="2400" dirty="0"/>
          </a:p>
          <a:p>
            <a:r>
              <a:rPr lang="en-US" sz="2400" dirty="0"/>
              <a:t>2) Mae </a:t>
            </a:r>
            <a:r>
              <a:rPr lang="en-US" sz="2400" dirty="0" err="1"/>
              <a:t>unrhyw</a:t>
            </a:r>
            <a:r>
              <a:rPr lang="en-US" sz="2400" dirty="0"/>
              <a:t> </a:t>
            </a:r>
            <a:r>
              <a:rPr lang="en-US" sz="2400" dirty="0" err="1"/>
              <a:t>ddrafft</a:t>
            </a:r>
            <a:r>
              <a:rPr lang="en-US" sz="2400" dirty="0"/>
              <a:t> </a:t>
            </a:r>
            <a:r>
              <a:rPr lang="en-US" sz="2400" dirty="0" err="1"/>
              <a:t>yn</a:t>
            </a:r>
            <a:r>
              <a:rPr lang="en-US" sz="2400" dirty="0"/>
              <a:t> </a:t>
            </a:r>
            <a:r>
              <a:rPr lang="en-US" sz="2400" dirty="0" err="1"/>
              <a:t>gwella</a:t>
            </a:r>
            <a:r>
              <a:rPr lang="en-US" sz="2400" dirty="0"/>
              <a:t> </a:t>
            </a:r>
            <a:r>
              <a:rPr lang="en-US" sz="2400" dirty="0" err="1"/>
              <a:t>effeithiolrwydd</a:t>
            </a:r>
            <a:r>
              <a:rPr lang="en-US" sz="2400" dirty="0"/>
              <a:t> </a:t>
            </a:r>
            <a:r>
              <a:rPr lang="en-US" sz="2400" dirty="0" err="1"/>
              <a:t>inswleiddio</a:t>
            </a:r>
            <a:r>
              <a:rPr lang="en-US" sz="2400" dirty="0"/>
              <a:t> </a:t>
            </a:r>
            <a:r>
              <a:rPr lang="en-US" sz="2400" dirty="0" err="1"/>
              <a:t>gan</a:t>
            </a:r>
            <a:r>
              <a:rPr lang="en-US" sz="2400" dirty="0"/>
              <a:t> </a:t>
            </a:r>
            <a:r>
              <a:rPr lang="en-US" sz="2400" dirty="0" err="1"/>
              <a:t>ei</a:t>
            </a:r>
            <a:r>
              <a:rPr lang="en-US" sz="2400" dirty="0"/>
              <a:t> </a:t>
            </a:r>
            <a:r>
              <a:rPr lang="en-US" sz="2400" dirty="0" err="1"/>
              <a:t>fod</a:t>
            </a:r>
            <a:r>
              <a:rPr lang="en-US" sz="2400" dirty="0"/>
              <a:t> </a:t>
            </a:r>
            <a:r>
              <a:rPr lang="en-US" sz="2400" dirty="0" err="1"/>
              <a:t>yn</a:t>
            </a:r>
            <a:r>
              <a:rPr lang="en-US" sz="2400" dirty="0"/>
              <a:t> </a:t>
            </a:r>
            <a:r>
              <a:rPr lang="en-US" sz="2400" dirty="0" err="1"/>
              <a:t>caniatáu</a:t>
            </a:r>
            <a:r>
              <a:rPr lang="en-US" sz="2400" dirty="0"/>
              <a:t> </a:t>
            </a:r>
            <a:r>
              <a:rPr lang="en-US" sz="2400" dirty="0" err="1"/>
              <a:t>aer</a:t>
            </a:r>
            <a:r>
              <a:rPr lang="en-US" sz="2400" dirty="0"/>
              <a:t> </a:t>
            </a:r>
            <a:r>
              <a:rPr lang="en-US" sz="2400" dirty="0" err="1"/>
              <a:t>oer</a:t>
            </a:r>
            <a:r>
              <a:rPr lang="en-US" sz="2400" dirty="0"/>
              <a:t> </a:t>
            </a:r>
            <a:r>
              <a:rPr lang="en-US" sz="2400" dirty="0" err="1"/>
              <a:t>i</a:t>
            </a:r>
            <a:r>
              <a:rPr lang="en-US" sz="2400" dirty="0"/>
              <a:t> </a:t>
            </a:r>
            <a:r>
              <a:rPr lang="en-US" sz="2400" dirty="0" err="1"/>
              <a:t>ddod</a:t>
            </a:r>
            <a:r>
              <a:rPr lang="en-US" sz="2400" dirty="0"/>
              <a:t> </a:t>
            </a:r>
            <a:r>
              <a:rPr lang="en-US" sz="2400" dirty="0" err="1"/>
              <a:t>mewn</a:t>
            </a:r>
            <a:r>
              <a:rPr lang="en-US" sz="2400" dirty="0"/>
              <a:t> </a:t>
            </a:r>
            <a:r>
              <a:rPr lang="en-US" sz="2400" dirty="0" err="1"/>
              <a:t>i’r</a:t>
            </a:r>
            <a:r>
              <a:rPr lang="en-US" sz="2400" dirty="0"/>
              <a:t> </a:t>
            </a:r>
            <a:r>
              <a:rPr lang="en-US" sz="2400" dirty="0" err="1"/>
              <a:t>cartref</a:t>
            </a:r>
            <a:r>
              <a:rPr lang="en-US" sz="2400" dirty="0" smtClean="0"/>
              <a:t>.</a:t>
            </a:r>
          </a:p>
          <a:p>
            <a:endParaRPr lang="en-US" sz="2400" dirty="0"/>
          </a:p>
          <a:p>
            <a:r>
              <a:rPr lang="en-US" sz="2400" dirty="0"/>
              <a:t>3) </a:t>
            </a:r>
            <a:r>
              <a:rPr lang="en-US" sz="2400" dirty="0" err="1"/>
              <a:t>Os</a:t>
            </a:r>
            <a:r>
              <a:rPr lang="en-US" sz="2400" dirty="0"/>
              <a:t> </a:t>
            </a:r>
            <a:r>
              <a:rPr lang="en-US" sz="2400" dirty="0" err="1"/>
              <a:t>nad</a:t>
            </a:r>
            <a:r>
              <a:rPr lang="en-US" sz="2400" dirty="0"/>
              <a:t> </a:t>
            </a:r>
            <a:r>
              <a:rPr lang="en-US" sz="2400" dirty="0" err="1"/>
              <a:t>yw</a:t>
            </a:r>
            <a:r>
              <a:rPr lang="en-US" sz="2400" dirty="0"/>
              <a:t> </a:t>
            </a:r>
            <a:r>
              <a:rPr lang="en-US" sz="2400" dirty="0" err="1"/>
              <a:t>adeilad</a:t>
            </a:r>
            <a:r>
              <a:rPr lang="en-US" sz="2400" dirty="0"/>
              <a:t> </a:t>
            </a:r>
            <a:r>
              <a:rPr lang="en-US" sz="2400" dirty="0" err="1"/>
              <a:t>wedi</a:t>
            </a:r>
            <a:r>
              <a:rPr lang="en-US" sz="2400" dirty="0"/>
              <a:t> </a:t>
            </a:r>
            <a:r>
              <a:rPr lang="en-US" sz="2400" dirty="0" err="1"/>
              <a:t>cael</a:t>
            </a:r>
            <a:r>
              <a:rPr lang="en-US" sz="2400" dirty="0"/>
              <a:t> </a:t>
            </a:r>
            <a:r>
              <a:rPr lang="en-US" sz="2400" dirty="0" err="1"/>
              <a:t>ei</a:t>
            </a:r>
            <a:r>
              <a:rPr lang="en-US" sz="2400" dirty="0"/>
              <a:t> </a:t>
            </a:r>
            <a:r>
              <a:rPr lang="en-US" sz="2400" dirty="0" err="1"/>
              <a:t>inswleiddio</a:t>
            </a:r>
            <a:r>
              <a:rPr lang="en-US" sz="2400" dirty="0"/>
              <a:t>, </a:t>
            </a:r>
            <a:r>
              <a:rPr lang="en-US" sz="2400" dirty="0" err="1"/>
              <a:t>mae</a:t>
            </a:r>
            <a:r>
              <a:rPr lang="en-US" sz="2400" dirty="0"/>
              <a:t> </a:t>
            </a:r>
            <a:r>
              <a:rPr lang="en-US" sz="2400" dirty="0" err="1"/>
              <a:t>gwres</a:t>
            </a:r>
            <a:r>
              <a:rPr lang="en-US" sz="2400" dirty="0"/>
              <a:t> </a:t>
            </a:r>
            <a:r>
              <a:rPr lang="en-US" sz="2400" dirty="0" err="1"/>
              <a:t>yn</a:t>
            </a:r>
            <a:r>
              <a:rPr lang="en-US" sz="2400" dirty="0"/>
              <a:t> </a:t>
            </a:r>
            <a:r>
              <a:rPr lang="en-US" sz="2400" dirty="0" err="1"/>
              <a:t>codi</a:t>
            </a:r>
            <a:r>
              <a:rPr lang="en-US" sz="2400" dirty="0"/>
              <a:t> ac </a:t>
            </a:r>
            <a:r>
              <a:rPr lang="en-US" sz="2400" dirty="0" err="1"/>
              <a:t>yn</a:t>
            </a:r>
            <a:r>
              <a:rPr lang="en-US" sz="2400" dirty="0"/>
              <a:t> </a:t>
            </a:r>
            <a:r>
              <a:rPr lang="en-US" sz="2400" dirty="0" err="1"/>
              <a:t>dianc</a:t>
            </a:r>
            <a:r>
              <a:rPr lang="en-US" sz="2400" dirty="0"/>
              <a:t> </a:t>
            </a:r>
            <a:r>
              <a:rPr lang="en-US" sz="2400" dirty="0" err="1"/>
              <a:t>drwy’r</a:t>
            </a:r>
            <a:r>
              <a:rPr lang="en-US" sz="2400" dirty="0"/>
              <a:t> </a:t>
            </a:r>
            <a:r>
              <a:rPr lang="en-US" sz="2400" dirty="0" err="1"/>
              <a:t>nenfwd</a:t>
            </a:r>
            <a:r>
              <a:rPr lang="en-US" sz="2400" dirty="0"/>
              <a:t> / to</a:t>
            </a:r>
            <a:r>
              <a:rPr lang="en-US" sz="2400" dirty="0" smtClean="0"/>
              <a:t>.</a:t>
            </a:r>
          </a:p>
          <a:p>
            <a:endParaRPr lang="en-US" sz="2400" dirty="0"/>
          </a:p>
          <a:p>
            <a:r>
              <a:rPr lang="en-US" sz="2400" dirty="0"/>
              <a:t>4) </a:t>
            </a:r>
            <a:r>
              <a:rPr lang="en-US" sz="2400" dirty="0" err="1"/>
              <a:t>Mae’r</a:t>
            </a:r>
            <a:r>
              <a:rPr lang="en-US" sz="2400" dirty="0"/>
              <a:t> </a:t>
            </a:r>
            <a:r>
              <a:rPr lang="en-US" sz="2400" dirty="0" err="1"/>
              <a:t>bwlch</a:t>
            </a:r>
            <a:r>
              <a:rPr lang="en-US" sz="2400" dirty="0"/>
              <a:t> </a:t>
            </a:r>
            <a:r>
              <a:rPr lang="en-US" sz="2400" dirty="0" err="1"/>
              <a:t>rhwng</a:t>
            </a:r>
            <a:r>
              <a:rPr lang="en-US" sz="2400" dirty="0"/>
              <a:t> </a:t>
            </a:r>
            <a:r>
              <a:rPr lang="en-US" sz="2400" dirty="0" err="1"/>
              <a:t>paneli</a:t>
            </a:r>
            <a:r>
              <a:rPr lang="en-US" sz="2400" dirty="0"/>
              <a:t> </a:t>
            </a:r>
            <a:r>
              <a:rPr lang="en-US" sz="2400" dirty="0" err="1"/>
              <a:t>ffenestr</a:t>
            </a:r>
            <a:r>
              <a:rPr lang="en-US" sz="2400" dirty="0"/>
              <a:t> </a:t>
            </a:r>
            <a:r>
              <a:rPr lang="en-US" sz="2400" dirty="0" err="1"/>
              <a:t>gwydr</a:t>
            </a:r>
            <a:r>
              <a:rPr lang="en-US" sz="2400" dirty="0"/>
              <a:t> </a:t>
            </a:r>
            <a:r>
              <a:rPr lang="en-US" sz="2400" dirty="0" err="1"/>
              <a:t>dwbl</a:t>
            </a:r>
            <a:r>
              <a:rPr lang="en-US" sz="2400" dirty="0"/>
              <a:t> </a:t>
            </a:r>
            <a:r>
              <a:rPr lang="en-US" sz="2400" dirty="0" err="1"/>
              <a:t>yn</a:t>
            </a:r>
            <a:r>
              <a:rPr lang="en-US" sz="2400" dirty="0"/>
              <a:t> </a:t>
            </a:r>
            <a:r>
              <a:rPr lang="en-US" sz="2400" dirty="0" err="1"/>
              <a:t>helpu</a:t>
            </a:r>
            <a:r>
              <a:rPr lang="en-US" sz="2400" dirty="0"/>
              <a:t> </a:t>
            </a:r>
            <a:r>
              <a:rPr lang="en-US" sz="2400" dirty="0" err="1"/>
              <a:t>i</a:t>
            </a:r>
            <a:r>
              <a:rPr lang="en-US" sz="2400" dirty="0"/>
              <a:t> </a:t>
            </a:r>
            <a:r>
              <a:rPr lang="en-US" sz="2400" dirty="0" err="1"/>
              <a:t>gynyddu</a:t>
            </a:r>
            <a:r>
              <a:rPr lang="en-US" sz="2400" dirty="0"/>
              <a:t> faint o </a:t>
            </a:r>
            <a:r>
              <a:rPr lang="en-US" sz="2400" dirty="0" err="1"/>
              <a:t>wres</a:t>
            </a:r>
            <a:r>
              <a:rPr lang="en-US" sz="2400" dirty="0"/>
              <a:t> </a:t>
            </a:r>
            <a:r>
              <a:rPr lang="en-US" sz="2400" dirty="0" err="1"/>
              <a:t>sy’n</a:t>
            </a:r>
            <a:r>
              <a:rPr lang="en-US" sz="2400" dirty="0"/>
              <a:t> </a:t>
            </a:r>
            <a:r>
              <a:rPr lang="en-US" sz="2400" dirty="0" err="1"/>
              <a:t>dianc</a:t>
            </a:r>
            <a:r>
              <a:rPr lang="en-US" sz="2400" dirty="0"/>
              <a:t>.</a:t>
            </a:r>
            <a:endParaRPr lang="en-US" sz="2400" dirty="0" smtClean="0">
              <a:sym typeface="Geneva CY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602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304800" y="838200"/>
            <a:ext cx="8305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5127" name="Rectangle 7"/>
          <p:cNvSpPr>
            <a:spLocks noChangeArrowheads="1"/>
          </p:cNvSpPr>
          <p:nvPr/>
        </p:nvSpPr>
        <p:spPr bwMode="auto">
          <a:xfrm>
            <a:off x="304800" y="4724400"/>
            <a:ext cx="82296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GB" dirty="0">
              <a:latin typeface="Arial" panose="020B0604020202020204" pitchFamily="34" charset="0"/>
            </a:endParaRPr>
          </a:p>
        </p:txBody>
      </p:sp>
      <p:sp>
        <p:nvSpPr>
          <p:cNvPr id="5128" name="WordArt 8"/>
          <p:cNvSpPr>
            <a:spLocks noChangeArrowheads="1" noChangeShapeType="1" noTextEdit="1"/>
          </p:cNvSpPr>
          <p:nvPr/>
        </p:nvSpPr>
        <p:spPr bwMode="auto">
          <a:xfrm>
            <a:off x="1447800" y="533400"/>
            <a:ext cx="3248025" cy="6477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 xmlns="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latin typeface="Arial Black"/>
              <a:ea typeface="Arial Black"/>
              <a:cs typeface="Arial Black"/>
            </a:endParaRPr>
          </a:p>
        </p:txBody>
      </p:sp>
      <p:pic>
        <p:nvPicPr>
          <p:cNvPr id="6" name="Picture 5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36" y="700525"/>
            <a:ext cx="8551569" cy="481025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00766" y="5568022"/>
            <a:ext cx="65167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err="1"/>
              <a:t>Cartrefi</a:t>
            </a:r>
            <a:r>
              <a:rPr lang="en-GB" b="1" dirty="0"/>
              <a:t> </a:t>
            </a:r>
            <a:r>
              <a:rPr lang="en-GB" b="1" dirty="0" err="1"/>
              <a:t>arbed</a:t>
            </a:r>
            <a:r>
              <a:rPr lang="en-GB" b="1" dirty="0"/>
              <a:t> </a:t>
            </a:r>
            <a:r>
              <a:rPr lang="en-GB" b="1" dirty="0" err="1" smtClean="0"/>
              <a:t>ynni</a:t>
            </a:r>
            <a:r>
              <a:rPr lang="en-GB" dirty="0" smtClean="0"/>
              <a:t>: </a:t>
            </a:r>
            <a:r>
              <a:rPr lang="en-GB" dirty="0">
                <a:hlinkClick r:id="rId3"/>
              </a:rPr>
              <a:t>https://www.youtube.com/watch?v=loPhmuBQVwI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98306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Kilter">
      <a:dk1>
        <a:sysClr val="windowText" lastClr="000000"/>
      </a:dk1>
      <a:lt1>
        <a:sysClr val="window" lastClr="FFFFFF"/>
      </a:lt1>
      <a:dk2>
        <a:srgbClr val="318FC5"/>
      </a:dk2>
      <a:lt2>
        <a:srgbClr val="AEE8FB"/>
      </a:lt2>
      <a:accent1>
        <a:srgbClr val="76C5EF"/>
      </a:accent1>
      <a:accent2>
        <a:srgbClr val="FEA022"/>
      </a:accent2>
      <a:accent3>
        <a:srgbClr val="FF6700"/>
      </a:accent3>
      <a:accent4>
        <a:srgbClr val="70A525"/>
      </a:accent4>
      <a:accent5>
        <a:srgbClr val="A5D848"/>
      </a:accent5>
      <a:accent6>
        <a:srgbClr val="20768C"/>
      </a:accent6>
      <a:hlink>
        <a:srgbClr val="7AB6E8"/>
      </a:hlink>
      <a:folHlink>
        <a:srgbClr val="83B0D3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773</TotalTime>
  <Words>1301</Words>
  <Application>Microsoft Macintosh PowerPoint</Application>
  <PresentationFormat>On-screen Show (4:3)</PresentationFormat>
  <Paragraphs>178</Paragraphs>
  <Slides>22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Arial</vt:lpstr>
      <vt:lpstr>Arial Black</vt:lpstr>
      <vt:lpstr>Calibri</vt:lpstr>
      <vt:lpstr>Geneva CY</vt:lpstr>
      <vt:lpstr>Lucida Grande</vt:lpstr>
      <vt:lpstr>ＭＳ Ｐゴシック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.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Ynni Gwynt</dc:title>
  <dc:creator>Bethan Davies</dc:creator>
  <cp:lastModifiedBy>Microsoft Office User</cp:lastModifiedBy>
  <cp:revision>64</cp:revision>
  <dcterms:created xsi:type="dcterms:W3CDTF">2013-03-05T11:13:33Z</dcterms:created>
  <dcterms:modified xsi:type="dcterms:W3CDTF">2015-11-30T09:24:10Z</dcterms:modified>
</cp:coreProperties>
</file>