
<file path=[Content_Types].xml><?xml version="1.0" encoding="utf-8"?>
<Types xmlns="http://schemas.openxmlformats.org/package/2006/content-types">
  <Default Extension="xml" ContentType="application/xml"/>
  <Default Extension="rels" ContentType="application/vnd.openxmlformats-package.relationships+xml"/>
  <Default Extension="jpg" ContentType="image/jpe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290" r:id="rId3"/>
    <p:sldId id="291" r:id="rId4"/>
    <p:sldId id="262" r:id="rId5"/>
    <p:sldId id="263" r:id="rId6"/>
    <p:sldId id="295" r:id="rId7"/>
    <p:sldId id="297" r:id="rId8"/>
    <p:sldId id="296" r:id="rId9"/>
    <p:sldId id="288" r:id="rId10"/>
    <p:sldId id="265" r:id="rId11"/>
    <p:sldId id="266" r:id="rId12"/>
    <p:sldId id="267" r:id="rId13"/>
    <p:sldId id="268" r:id="rId14"/>
    <p:sldId id="269" r:id="rId15"/>
    <p:sldId id="287" r:id="rId16"/>
    <p:sldId id="270" r:id="rId17"/>
    <p:sldId id="285" r:id="rId18"/>
    <p:sldId id="271" r:id="rId19"/>
    <p:sldId id="273" r:id="rId20"/>
    <p:sldId id="289" r:id="rId21"/>
    <p:sldId id="274" r:id="rId22"/>
    <p:sldId id="286"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91EF"/>
    <a:srgbClr val="BB89A0"/>
    <a:srgbClr val="FCFF7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14"/>
    <p:restoredTop sz="96911" autoAdjust="0"/>
  </p:normalViewPr>
  <p:slideViewPr>
    <p:cSldViewPr snapToGrid="0" snapToObjects="1">
      <p:cViewPr varScale="1">
        <p:scale>
          <a:sx n="149" d="100"/>
          <a:sy n="149" d="100"/>
        </p:scale>
        <p:origin x="800" y="1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anose="020B0604020202020204" pitchFamily="34" charset="0"/>
              </a:defRPr>
            </a:lvl1pPr>
          </a:lstStyle>
          <a:p>
            <a:fld id="{0D3DF80D-ADC6-014A-BF3C-8F89E8F76BCE}" type="datetimeFigureOut">
              <a:rPr lang="en-US" smtClean="0"/>
              <a:pPr/>
              <a:t>11/30/15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anose="020B0604020202020204" pitchFamily="34" charset="0"/>
              </a:defRPr>
            </a:lvl1pPr>
          </a:lstStyle>
          <a:p>
            <a:fld id="{18001A6A-9092-7F41-9E7D-6C91FEECF0FD}" type="slidenum">
              <a:rPr lang="en-US" smtClean="0"/>
              <a:pPr/>
              <a:t>‹#›</a:t>
            </a:fld>
            <a:endParaRPr lang="en-US" dirty="0"/>
          </a:p>
        </p:txBody>
      </p:sp>
    </p:spTree>
    <p:extLst>
      <p:ext uri="{BB962C8B-B14F-4D97-AF65-F5344CB8AC3E}">
        <p14:creationId xmlns:p14="http://schemas.microsoft.com/office/powerpoint/2010/main" val="289908079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Arial" panose="020B0604020202020204" pitchFamily="34" charset="0"/>
        <a:ea typeface="+mn-ea"/>
        <a:cs typeface="+mn-cs"/>
      </a:defRPr>
    </a:lvl1pPr>
    <a:lvl2pPr marL="457200" algn="l" defTabSz="457200" rtl="0" eaLnBrk="1" latinLnBrk="0" hangingPunct="1">
      <a:defRPr sz="1200" kern="1200">
        <a:solidFill>
          <a:schemeClr val="tx1"/>
        </a:solidFill>
        <a:latin typeface="Arial" panose="020B0604020202020204" pitchFamily="34" charset="0"/>
        <a:ea typeface="+mn-ea"/>
        <a:cs typeface="+mn-cs"/>
      </a:defRPr>
    </a:lvl2pPr>
    <a:lvl3pPr marL="914400" algn="l" defTabSz="457200" rtl="0" eaLnBrk="1" latinLnBrk="0" hangingPunct="1">
      <a:defRPr sz="1200" kern="1200">
        <a:solidFill>
          <a:schemeClr val="tx1"/>
        </a:solidFill>
        <a:latin typeface="Arial" panose="020B0604020202020204" pitchFamily="34" charset="0"/>
        <a:ea typeface="+mn-ea"/>
        <a:cs typeface="+mn-cs"/>
      </a:defRPr>
    </a:lvl3pPr>
    <a:lvl4pPr marL="1371600" algn="l" defTabSz="457200" rtl="0" eaLnBrk="1" latinLnBrk="0" hangingPunct="1">
      <a:defRPr sz="1200" kern="1200">
        <a:solidFill>
          <a:schemeClr val="tx1"/>
        </a:solidFill>
        <a:latin typeface="Arial" panose="020B0604020202020204" pitchFamily="34" charset="0"/>
        <a:ea typeface="+mn-ea"/>
        <a:cs typeface="+mn-cs"/>
      </a:defRPr>
    </a:lvl4pPr>
    <a:lvl5pPr marL="1828800" algn="l" defTabSz="457200" rtl="0" eaLnBrk="1" latinLnBrk="0" hangingPunct="1">
      <a:defRPr sz="1200" kern="1200">
        <a:solidFill>
          <a:schemeClr val="tx1"/>
        </a:solidFill>
        <a:latin typeface="Arial" panose="020B0604020202020204" pitchFamily="34"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D91C5B-8675-B54B-9DB4-52DEB47BABC3}" type="slidenum">
              <a:rPr lang="en-GB"/>
              <a:pPr/>
              <a:t>2</a:t>
            </a:fld>
            <a:endParaRPr lang="en-GB"/>
          </a:p>
        </p:txBody>
      </p:sp>
      <p:sp>
        <p:nvSpPr>
          <p:cNvPr id="245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p:txBody>
          <a:bodyPr/>
          <a:lstStyle/>
          <a:p>
            <a:endParaRPr lang="en-GB" dirty="0"/>
          </a:p>
        </p:txBody>
      </p:sp>
    </p:spTree>
    <p:extLst>
      <p:ext uri="{BB962C8B-B14F-4D97-AF65-F5344CB8AC3E}">
        <p14:creationId xmlns:p14="http://schemas.microsoft.com/office/powerpoint/2010/main" val="2770560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D91C5B-8675-B54B-9DB4-52DEB47BABC3}" type="slidenum">
              <a:rPr lang="en-GB"/>
              <a:pPr/>
              <a:t>3</a:t>
            </a:fld>
            <a:endParaRPr lang="en-GB"/>
          </a:p>
        </p:txBody>
      </p:sp>
      <p:sp>
        <p:nvSpPr>
          <p:cNvPr id="245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p:txBody>
          <a:bodyPr/>
          <a:lstStyle/>
          <a:p>
            <a:endParaRPr lang="en-GB" dirty="0"/>
          </a:p>
        </p:txBody>
      </p:sp>
    </p:spTree>
    <p:extLst>
      <p:ext uri="{BB962C8B-B14F-4D97-AF65-F5344CB8AC3E}">
        <p14:creationId xmlns:p14="http://schemas.microsoft.com/office/powerpoint/2010/main" val="1602357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D91C5B-8675-B54B-9DB4-52DEB47BABC3}" type="slidenum">
              <a:rPr lang="en-GB"/>
              <a:pPr/>
              <a:t>4</a:t>
            </a:fld>
            <a:endParaRPr lang="en-GB"/>
          </a:p>
        </p:txBody>
      </p:sp>
      <p:sp>
        <p:nvSpPr>
          <p:cNvPr id="245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p:txBody>
          <a:bodyPr/>
          <a:lstStyle/>
          <a:p>
            <a:endParaRPr lang="en-GB" dirty="0"/>
          </a:p>
        </p:txBody>
      </p:sp>
    </p:spTree>
    <p:extLst>
      <p:ext uri="{BB962C8B-B14F-4D97-AF65-F5344CB8AC3E}">
        <p14:creationId xmlns:p14="http://schemas.microsoft.com/office/powerpoint/2010/main" val="2476036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D91C5B-8675-B54B-9DB4-52DEB47BABC3}" type="slidenum">
              <a:rPr lang="en-GB"/>
              <a:pPr/>
              <a:t>6</a:t>
            </a:fld>
            <a:endParaRPr lang="en-GB"/>
          </a:p>
        </p:txBody>
      </p:sp>
      <p:sp>
        <p:nvSpPr>
          <p:cNvPr id="245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p:txBody>
          <a:bodyPr/>
          <a:lstStyle/>
          <a:p>
            <a:endParaRPr lang="en-GB" dirty="0"/>
          </a:p>
        </p:txBody>
      </p:sp>
    </p:spTree>
    <p:extLst>
      <p:ext uri="{BB962C8B-B14F-4D97-AF65-F5344CB8AC3E}">
        <p14:creationId xmlns:p14="http://schemas.microsoft.com/office/powerpoint/2010/main" val="1978701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D91C5B-8675-B54B-9DB4-52DEB47BABC3}" type="slidenum">
              <a:rPr lang="en-GB"/>
              <a:pPr/>
              <a:t>7</a:t>
            </a:fld>
            <a:endParaRPr lang="en-GB"/>
          </a:p>
        </p:txBody>
      </p:sp>
      <p:sp>
        <p:nvSpPr>
          <p:cNvPr id="245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p:txBody>
          <a:bodyPr/>
          <a:lstStyle/>
          <a:p>
            <a:endParaRPr lang="en-GB" dirty="0"/>
          </a:p>
        </p:txBody>
      </p:sp>
    </p:spTree>
    <p:extLst>
      <p:ext uri="{BB962C8B-B14F-4D97-AF65-F5344CB8AC3E}">
        <p14:creationId xmlns:p14="http://schemas.microsoft.com/office/powerpoint/2010/main" val="468703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D91C5B-8675-B54B-9DB4-52DEB47BABC3}" type="slidenum">
              <a:rPr lang="en-GB"/>
              <a:pPr/>
              <a:t>8</a:t>
            </a:fld>
            <a:endParaRPr lang="en-GB"/>
          </a:p>
        </p:txBody>
      </p:sp>
      <p:sp>
        <p:nvSpPr>
          <p:cNvPr id="245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p:txBody>
          <a:bodyPr/>
          <a:lstStyle/>
          <a:p>
            <a:endParaRPr lang="en-GB" dirty="0"/>
          </a:p>
        </p:txBody>
      </p:sp>
    </p:spTree>
    <p:extLst>
      <p:ext uri="{BB962C8B-B14F-4D97-AF65-F5344CB8AC3E}">
        <p14:creationId xmlns:p14="http://schemas.microsoft.com/office/powerpoint/2010/main" val="17629243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C062FD1C-978F-B240-8233-FB97F689DE71}" type="datetimeFigureOut">
              <a:rPr lang="en-US" smtClean="0"/>
              <a:t>11/30/15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395D6A-D1FB-9146-A844-01E44F9B4EBA}" type="slidenum">
              <a:rPr lang="en-US" smtClean="0"/>
              <a:t>‹#›</a:t>
            </a:fld>
            <a:endParaRPr lang="en-US"/>
          </a:p>
        </p:txBody>
      </p:sp>
    </p:spTree>
    <p:extLst>
      <p:ext uri="{BB962C8B-B14F-4D97-AF65-F5344CB8AC3E}">
        <p14:creationId xmlns:p14="http://schemas.microsoft.com/office/powerpoint/2010/main" val="4052826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C062FD1C-978F-B240-8233-FB97F689DE71}" type="datetimeFigureOut">
              <a:rPr lang="en-US" smtClean="0"/>
              <a:t>11/30/15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395D6A-D1FB-9146-A844-01E44F9B4EBA}" type="slidenum">
              <a:rPr lang="en-US" smtClean="0"/>
              <a:t>‹#›</a:t>
            </a:fld>
            <a:endParaRPr lang="en-US"/>
          </a:p>
        </p:txBody>
      </p:sp>
    </p:spTree>
    <p:extLst>
      <p:ext uri="{BB962C8B-B14F-4D97-AF65-F5344CB8AC3E}">
        <p14:creationId xmlns:p14="http://schemas.microsoft.com/office/powerpoint/2010/main" val="3794922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C062FD1C-978F-B240-8233-FB97F689DE71}" type="datetimeFigureOut">
              <a:rPr lang="en-US" smtClean="0"/>
              <a:t>11/30/15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395D6A-D1FB-9146-A844-01E44F9B4EBA}" type="slidenum">
              <a:rPr lang="en-US" smtClean="0"/>
              <a:t>‹#›</a:t>
            </a:fld>
            <a:endParaRPr lang="en-US"/>
          </a:p>
        </p:txBody>
      </p:sp>
    </p:spTree>
    <p:extLst>
      <p:ext uri="{BB962C8B-B14F-4D97-AF65-F5344CB8AC3E}">
        <p14:creationId xmlns:p14="http://schemas.microsoft.com/office/powerpoint/2010/main" val="1614775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C062FD1C-978F-B240-8233-FB97F689DE71}" type="datetimeFigureOut">
              <a:rPr lang="en-US" smtClean="0"/>
              <a:t>11/30/15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395D6A-D1FB-9146-A844-01E44F9B4EBA}" type="slidenum">
              <a:rPr lang="en-US" smtClean="0"/>
              <a:t>‹#›</a:t>
            </a:fld>
            <a:endParaRPr lang="en-US"/>
          </a:p>
        </p:txBody>
      </p:sp>
    </p:spTree>
    <p:extLst>
      <p:ext uri="{BB962C8B-B14F-4D97-AF65-F5344CB8AC3E}">
        <p14:creationId xmlns:p14="http://schemas.microsoft.com/office/powerpoint/2010/main" val="1241858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C062FD1C-978F-B240-8233-FB97F689DE71}" type="datetimeFigureOut">
              <a:rPr lang="en-US" smtClean="0"/>
              <a:t>11/30/15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395D6A-D1FB-9146-A844-01E44F9B4EBA}" type="slidenum">
              <a:rPr lang="en-US" smtClean="0"/>
              <a:t>‹#›</a:t>
            </a:fld>
            <a:endParaRPr lang="en-US"/>
          </a:p>
        </p:txBody>
      </p:sp>
    </p:spTree>
    <p:extLst>
      <p:ext uri="{BB962C8B-B14F-4D97-AF65-F5344CB8AC3E}">
        <p14:creationId xmlns:p14="http://schemas.microsoft.com/office/powerpoint/2010/main" val="943898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C062FD1C-978F-B240-8233-FB97F689DE71}" type="datetimeFigureOut">
              <a:rPr lang="en-US" smtClean="0"/>
              <a:t>11/30/15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395D6A-D1FB-9146-A844-01E44F9B4EBA}" type="slidenum">
              <a:rPr lang="en-US" smtClean="0"/>
              <a:t>‹#›</a:t>
            </a:fld>
            <a:endParaRPr lang="en-US"/>
          </a:p>
        </p:txBody>
      </p:sp>
    </p:spTree>
    <p:extLst>
      <p:ext uri="{BB962C8B-B14F-4D97-AF65-F5344CB8AC3E}">
        <p14:creationId xmlns:p14="http://schemas.microsoft.com/office/powerpoint/2010/main" val="3668828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C062FD1C-978F-B240-8233-FB97F689DE71}" type="datetimeFigureOut">
              <a:rPr lang="en-US" smtClean="0"/>
              <a:t>11/30/15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395D6A-D1FB-9146-A844-01E44F9B4EBA}" type="slidenum">
              <a:rPr lang="en-US" smtClean="0"/>
              <a:t>‹#›</a:t>
            </a:fld>
            <a:endParaRPr lang="en-US"/>
          </a:p>
        </p:txBody>
      </p:sp>
    </p:spTree>
    <p:extLst>
      <p:ext uri="{BB962C8B-B14F-4D97-AF65-F5344CB8AC3E}">
        <p14:creationId xmlns:p14="http://schemas.microsoft.com/office/powerpoint/2010/main" val="333204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C062FD1C-978F-B240-8233-FB97F689DE71}" type="datetimeFigureOut">
              <a:rPr lang="en-US" smtClean="0"/>
              <a:t>11/30/15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395D6A-D1FB-9146-A844-01E44F9B4EBA}" type="slidenum">
              <a:rPr lang="en-US" smtClean="0"/>
              <a:t>‹#›</a:t>
            </a:fld>
            <a:endParaRPr lang="en-US"/>
          </a:p>
        </p:txBody>
      </p:sp>
    </p:spTree>
    <p:extLst>
      <p:ext uri="{BB962C8B-B14F-4D97-AF65-F5344CB8AC3E}">
        <p14:creationId xmlns:p14="http://schemas.microsoft.com/office/powerpoint/2010/main" val="1210078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62FD1C-978F-B240-8233-FB97F689DE71}" type="datetimeFigureOut">
              <a:rPr lang="en-US" smtClean="0"/>
              <a:t>11/30/15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395D6A-D1FB-9146-A844-01E44F9B4EBA}" type="slidenum">
              <a:rPr lang="en-US" smtClean="0"/>
              <a:t>‹#›</a:t>
            </a:fld>
            <a:endParaRPr lang="en-US"/>
          </a:p>
        </p:txBody>
      </p:sp>
    </p:spTree>
    <p:extLst>
      <p:ext uri="{BB962C8B-B14F-4D97-AF65-F5344CB8AC3E}">
        <p14:creationId xmlns:p14="http://schemas.microsoft.com/office/powerpoint/2010/main" val="2452824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C062FD1C-978F-B240-8233-FB97F689DE71}" type="datetimeFigureOut">
              <a:rPr lang="en-US" smtClean="0"/>
              <a:t>11/30/15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395D6A-D1FB-9146-A844-01E44F9B4EBA}" type="slidenum">
              <a:rPr lang="en-US" smtClean="0"/>
              <a:t>‹#›</a:t>
            </a:fld>
            <a:endParaRPr lang="en-US"/>
          </a:p>
        </p:txBody>
      </p:sp>
    </p:spTree>
    <p:extLst>
      <p:ext uri="{BB962C8B-B14F-4D97-AF65-F5344CB8AC3E}">
        <p14:creationId xmlns:p14="http://schemas.microsoft.com/office/powerpoint/2010/main" val="3997342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C062FD1C-978F-B240-8233-FB97F689DE71}" type="datetimeFigureOut">
              <a:rPr lang="en-US" smtClean="0"/>
              <a:t>11/30/15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395D6A-D1FB-9146-A844-01E44F9B4EBA}" type="slidenum">
              <a:rPr lang="en-US" smtClean="0"/>
              <a:t>‹#›</a:t>
            </a:fld>
            <a:endParaRPr lang="en-US"/>
          </a:p>
        </p:txBody>
      </p:sp>
    </p:spTree>
    <p:extLst>
      <p:ext uri="{BB962C8B-B14F-4D97-AF65-F5344CB8AC3E}">
        <p14:creationId xmlns:p14="http://schemas.microsoft.com/office/powerpoint/2010/main" val="141673370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C062FD1C-978F-B240-8233-FB97F689DE71}" type="datetimeFigureOut">
              <a:rPr lang="en-US" smtClean="0"/>
              <a:pPr/>
              <a:t>11/30/15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55395D6A-D1FB-9146-A844-01E44F9B4EBA}" type="slidenum">
              <a:rPr lang="en-US" smtClean="0"/>
              <a:pPr/>
              <a:t>‹#›</a:t>
            </a:fld>
            <a:endParaRPr lang="en-US" dirty="0"/>
          </a:p>
        </p:txBody>
      </p:sp>
    </p:spTree>
    <p:extLst>
      <p:ext uri="{BB962C8B-B14F-4D97-AF65-F5344CB8AC3E}">
        <p14:creationId xmlns:p14="http://schemas.microsoft.com/office/powerpoint/2010/main" val="7046377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panose="020B0604020202020204" pitchFamily="34" charset="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 Id="rId3" Type="http://schemas.openxmlformats.org/officeDocument/2006/relationships/image" Target="../media/image1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 Id="rId3" Type="http://schemas.openxmlformats.org/officeDocument/2006/relationships/image" Target="../media/image1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www.youtube.com/watch?v=Zheb7HRfyuA" TargetMode="External"/><Relationship Id="rId3" Type="http://schemas.openxmlformats.org/officeDocument/2006/relationships/image" Target="../media/image1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4.jp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7.tiff"/><Relationship Id="rId5" Type="http://schemas.openxmlformats.org/officeDocument/2006/relationships/image" Target="../media/image8.tiff"/><Relationship Id="rId6" Type="http://schemas.openxmlformats.org/officeDocument/2006/relationships/image" Target="../media/image9.tiff"/><Relationship Id="rId7" Type="http://schemas.openxmlformats.org/officeDocument/2006/relationships/image" Target="../media/image10.tiff"/><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7jmAxlpbO8A" TargetMode="External"/><Relationship Id="rId4" Type="http://schemas.openxmlformats.org/officeDocument/2006/relationships/image" Target="../media/image11.jpg"/><Relationship Id="rId1" Type="http://schemas.openxmlformats.org/officeDocument/2006/relationships/slideLayout" Target="../slideLayouts/slideLayout7.xml"/><Relationship Id="rId2"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5534"/>
            <a:ext cx="9144000" cy="777923"/>
          </a:xfrm>
        </p:spPr>
        <p:txBody>
          <a:bodyPr>
            <a:noAutofit/>
          </a:bodyPr>
          <a:lstStyle/>
          <a:p>
            <a:r>
              <a:rPr lang="en-US" sz="2800" b="1" dirty="0" smtClean="0">
                <a:solidFill>
                  <a:schemeClr val="bg1"/>
                </a:solidFill>
                <a:latin typeface="Arial" panose="020B0604020202020204" pitchFamily="34" charset="0"/>
                <a:cs typeface="Arial" panose="020B0604020202020204" pitchFamily="34" charset="0"/>
                <a:sym typeface="Geneva CY" charset="0"/>
              </a:rPr>
              <a:t>What are you doing to help the environment?</a:t>
            </a:r>
            <a:endParaRPr lang="en-US" sz="2800" b="1" dirty="0">
              <a:solidFill>
                <a:schemeClr val="bg1"/>
              </a:solidFill>
            </a:endParaRPr>
          </a:p>
        </p:txBody>
      </p:sp>
      <p:sp>
        <p:nvSpPr>
          <p:cNvPr id="4" name="Content Placeholder 3"/>
          <p:cNvSpPr>
            <a:spLocks noGrp="1"/>
          </p:cNvSpPr>
          <p:nvPr>
            <p:ph idx="1"/>
          </p:nvPr>
        </p:nvSpPr>
        <p:spPr>
          <a:xfrm>
            <a:off x="457200" y="1366041"/>
            <a:ext cx="8229600" cy="3534854"/>
          </a:xfrm>
        </p:spPr>
        <p:txBody>
          <a:bodyPr>
            <a:normAutofit/>
          </a:bodyPr>
          <a:lstStyle/>
          <a:p>
            <a:pPr marL="0" indent="0">
              <a:buNone/>
            </a:pPr>
            <a:r>
              <a:rPr lang="en-US" sz="2400" dirty="0" smtClean="0">
                <a:latin typeface="Arial" panose="020B0604020202020204" pitchFamily="34" charset="0"/>
                <a:ea typeface="ＭＳ Ｐゴシック" charset="0"/>
                <a:cs typeface="ＭＳ Ｐゴシック" charset="0"/>
                <a:sym typeface="Geneva CY" charset="0"/>
              </a:rPr>
              <a:t>Go back and look at the green promises you wrote on your green paper.</a:t>
            </a:r>
          </a:p>
          <a:p>
            <a:endParaRPr lang="en-US" sz="2400" dirty="0">
              <a:latin typeface="Arial" panose="020B0604020202020204" pitchFamily="34" charset="0"/>
              <a:ea typeface="ＭＳ Ｐゴシック" charset="0"/>
              <a:cs typeface="ＭＳ Ｐゴシック" charset="0"/>
              <a:sym typeface="Geneva CY" charset="0"/>
            </a:endParaRPr>
          </a:p>
          <a:p>
            <a:pPr marL="0" indent="0">
              <a:buNone/>
            </a:pPr>
            <a:r>
              <a:rPr lang="en-US" sz="2400" dirty="0" smtClean="0">
                <a:latin typeface="Arial" panose="020B0604020202020204" pitchFamily="34" charset="0"/>
                <a:ea typeface="ＭＳ Ｐゴシック" charset="0"/>
                <a:cs typeface="ＭＳ Ｐゴシック" charset="0"/>
                <a:sym typeface="Geneva CY" charset="0"/>
              </a:rPr>
              <a:t>Remind each other about your promises and remember to monitor your progress as you check your activities.  </a:t>
            </a:r>
            <a:endParaRPr lang="en-US" sz="2400" dirty="0">
              <a:latin typeface="Arial" panose="020B0604020202020204" pitchFamily="34" charset="0"/>
              <a:ea typeface="ＭＳ Ｐゴシック" charset="0"/>
              <a:cs typeface="ＭＳ Ｐゴシック" charset="0"/>
              <a:sym typeface="Geneva CY" charset="0"/>
            </a:endParaRPr>
          </a:p>
        </p:txBody>
      </p:sp>
    </p:spTree>
    <p:extLst>
      <p:ext uri="{BB962C8B-B14F-4D97-AF65-F5344CB8AC3E}">
        <p14:creationId xmlns:p14="http://schemas.microsoft.com/office/powerpoint/2010/main" val="4960689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Text Box 5"/>
          <p:cNvSpPr txBox="1">
            <a:spLocks noChangeArrowheads="1"/>
          </p:cNvSpPr>
          <p:nvPr/>
        </p:nvSpPr>
        <p:spPr bwMode="auto">
          <a:xfrm>
            <a:off x="-1235075" y="57515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dirty="0">
              <a:latin typeface="Arial" panose="020B0604020202020204" pitchFamily="34" charset="0"/>
            </a:endParaRPr>
          </a:p>
        </p:txBody>
      </p:sp>
      <p:sp>
        <p:nvSpPr>
          <p:cNvPr id="2" name="TextBox 1"/>
          <p:cNvSpPr txBox="1"/>
          <p:nvPr/>
        </p:nvSpPr>
        <p:spPr>
          <a:xfrm>
            <a:off x="580074" y="1414382"/>
            <a:ext cx="7948578" cy="4678204"/>
          </a:xfrm>
          <a:prstGeom prst="rect">
            <a:avLst/>
          </a:prstGeom>
          <a:noFill/>
          <a:ln>
            <a:noFill/>
          </a:ln>
        </p:spPr>
        <p:txBody>
          <a:bodyPr wrap="square" rtlCol="0">
            <a:spAutoFit/>
          </a:bodyPr>
          <a:lstStyle/>
          <a:p>
            <a:pPr algn="ctr"/>
            <a:r>
              <a:rPr lang="en-US" dirty="0" smtClean="0">
                <a:latin typeface="Arial" panose="020B0604020202020204" pitchFamily="34" charset="0"/>
                <a:ea typeface="ＭＳ Ｐゴシック" charset="0"/>
                <a:cs typeface="ＭＳ Ｐゴシック" charset="0"/>
                <a:sym typeface="Geneva CY" charset="0"/>
              </a:rPr>
              <a:t>Find as much information as you can about:</a:t>
            </a:r>
            <a:br>
              <a:rPr lang="en-US" dirty="0" smtClean="0">
                <a:latin typeface="Arial" panose="020B0604020202020204" pitchFamily="34" charset="0"/>
                <a:ea typeface="ＭＳ Ｐゴシック" charset="0"/>
                <a:cs typeface="ＭＳ Ｐゴシック" charset="0"/>
                <a:sym typeface="Geneva CY" charset="0"/>
              </a:rPr>
            </a:br>
            <a:endParaRPr lang="en-US" dirty="0">
              <a:latin typeface="Arial" panose="020B0604020202020204" pitchFamily="34" charset="0"/>
              <a:ea typeface="ＭＳ Ｐゴシック" charset="0"/>
              <a:cs typeface="ＭＳ Ｐゴシック" charset="0"/>
              <a:sym typeface="Geneva CY" charset="0"/>
            </a:endParaRPr>
          </a:p>
          <a:p>
            <a:pPr algn="ctr"/>
            <a:r>
              <a:rPr lang="en-US" sz="2800" b="1" cap="all" dirty="0" smtClean="0">
                <a:latin typeface="Arial" panose="020B0604020202020204" pitchFamily="34" charset="0"/>
                <a:ea typeface="ＭＳ Ｐゴシック" charset="0"/>
                <a:cs typeface="ＭＳ Ｐゴシック" charset="0"/>
                <a:sym typeface="Geneva CY" charset="0"/>
              </a:rPr>
              <a:t>Electric Bulbs </a:t>
            </a:r>
            <a:endParaRPr lang="en-US" sz="2800" b="1" cap="all" dirty="0">
              <a:latin typeface="Arial" panose="020B0604020202020204" pitchFamily="34" charset="0"/>
              <a:ea typeface="ＭＳ Ｐゴシック" charset="0"/>
              <a:cs typeface="ＭＳ Ｐゴシック" charset="0"/>
              <a:sym typeface="Geneva CY" charset="0"/>
            </a:endParaRPr>
          </a:p>
          <a:p>
            <a:endParaRPr lang="en-US" dirty="0">
              <a:latin typeface="Arial" panose="020B0604020202020204" pitchFamily="34" charset="0"/>
              <a:ea typeface="ＭＳ Ｐゴシック" charset="0"/>
              <a:cs typeface="ＭＳ Ｐゴシック" charset="0"/>
              <a:sym typeface="Geneva CY" charset="0"/>
            </a:endParaRPr>
          </a:p>
          <a:p>
            <a:r>
              <a:rPr lang="en-US" dirty="0" smtClean="0">
                <a:latin typeface="Arial" panose="020B0604020202020204" pitchFamily="34" charset="0"/>
                <a:ea typeface="ＭＳ Ｐゴシック" charset="0"/>
                <a:cs typeface="ＭＳ Ｐゴシック" charset="0"/>
                <a:sym typeface="Geneva CY" charset="0"/>
              </a:rPr>
              <a:t>Try to find information to answer the following questions:</a:t>
            </a:r>
            <a:endParaRPr lang="en-US" dirty="0">
              <a:latin typeface="Arial" panose="020B0604020202020204" pitchFamily="34" charset="0"/>
              <a:ea typeface="ＭＳ Ｐゴシック" charset="0"/>
              <a:cs typeface="ＭＳ Ｐゴシック" charset="0"/>
              <a:sym typeface="Geneva CY" charset="0"/>
            </a:endParaRPr>
          </a:p>
          <a:p>
            <a:endParaRPr lang="en-US" dirty="0">
              <a:latin typeface="Arial" panose="020B0604020202020204" pitchFamily="34" charset="0"/>
              <a:ea typeface="ＭＳ Ｐゴシック" charset="0"/>
              <a:cs typeface="ＭＳ Ｐゴシック" charset="0"/>
              <a:sym typeface="Geneva CY" charset="0"/>
            </a:endParaRPr>
          </a:p>
          <a:p>
            <a:r>
              <a:rPr lang="en-US" dirty="0">
                <a:latin typeface="Arial" panose="020B0604020202020204" pitchFamily="34" charset="0"/>
                <a:ea typeface="ＭＳ Ｐゴシック" charset="0"/>
                <a:cs typeface="ＭＳ Ｐゴシック" charset="0"/>
                <a:sym typeface="Geneva CY" charset="0"/>
              </a:rPr>
              <a:t>. </a:t>
            </a:r>
            <a:r>
              <a:rPr lang="en-US" dirty="0" smtClean="0">
                <a:latin typeface="Arial" panose="020B0604020202020204" pitchFamily="34" charset="0"/>
                <a:ea typeface="ＭＳ Ｐゴシック" charset="0"/>
                <a:cs typeface="ＭＳ Ｐゴシック" charset="0"/>
                <a:sym typeface="Geneva CY" charset="0"/>
              </a:rPr>
              <a:t>Who invented the light bulb?</a:t>
            </a:r>
          </a:p>
          <a:p>
            <a:r>
              <a:rPr lang="en-US" dirty="0">
                <a:latin typeface="Arial" panose="020B0604020202020204" pitchFamily="34" charset="0"/>
                <a:ea typeface="ＭＳ Ｐゴシック" charset="0"/>
                <a:cs typeface="ＭＳ Ｐゴシック" charset="0"/>
                <a:sym typeface="Geneva CY" charset="0"/>
              </a:rPr>
              <a:t>. When </a:t>
            </a:r>
            <a:r>
              <a:rPr lang="en-US" dirty="0" smtClean="0">
                <a:latin typeface="Arial" panose="020B0604020202020204" pitchFamily="34" charset="0"/>
                <a:ea typeface="ＭＳ Ｐゴシック" charset="0"/>
                <a:cs typeface="ＭＳ Ｐゴシック" charset="0"/>
                <a:sym typeface="Geneva CY" charset="0"/>
              </a:rPr>
              <a:t>was the first bulb devised?</a:t>
            </a:r>
            <a:endParaRPr lang="en-US" dirty="0">
              <a:latin typeface="Arial" panose="020B0604020202020204" pitchFamily="34" charset="0"/>
              <a:ea typeface="ＭＳ Ｐゴシック" charset="0"/>
              <a:cs typeface="ＭＳ Ｐゴシック" charset="0"/>
              <a:sym typeface="Geneva CY" charset="0"/>
            </a:endParaRPr>
          </a:p>
          <a:p>
            <a:r>
              <a:rPr lang="en-US" dirty="0">
                <a:latin typeface="Arial" panose="020B0604020202020204" pitchFamily="34" charset="0"/>
                <a:ea typeface="ＭＳ Ｐゴシック" charset="0"/>
                <a:cs typeface="ＭＳ Ｐゴシック" charset="0"/>
                <a:sym typeface="Geneva CY" charset="0"/>
              </a:rPr>
              <a:t>. </a:t>
            </a:r>
            <a:r>
              <a:rPr lang="en-US" dirty="0" smtClean="0">
                <a:latin typeface="Arial" panose="020B0604020202020204" pitchFamily="34" charset="0"/>
                <a:ea typeface="ＭＳ Ｐゴシック" charset="0"/>
                <a:cs typeface="ＭＳ Ｐゴシック" charset="0"/>
                <a:sym typeface="Geneva CY" charset="0"/>
              </a:rPr>
              <a:t>What different types of bulbs are there? </a:t>
            </a:r>
            <a:endParaRPr lang="en-US" dirty="0">
              <a:latin typeface="Arial" panose="020B0604020202020204" pitchFamily="34" charset="0"/>
              <a:ea typeface="ＭＳ Ｐゴシック" charset="0"/>
              <a:cs typeface="ＭＳ Ｐゴシック" charset="0"/>
              <a:sym typeface="Geneva CY" charset="0"/>
            </a:endParaRPr>
          </a:p>
          <a:p>
            <a:r>
              <a:rPr lang="en-US" dirty="0">
                <a:latin typeface="Arial" panose="020B0604020202020204" pitchFamily="34" charset="0"/>
                <a:ea typeface="ＭＳ Ｐゴシック" charset="0"/>
                <a:cs typeface="ＭＳ Ｐゴシック" charset="0"/>
                <a:sym typeface="Geneva CY" charset="0"/>
              </a:rPr>
              <a:t>. </a:t>
            </a:r>
            <a:r>
              <a:rPr lang="en-US" dirty="0" smtClean="0">
                <a:latin typeface="Arial" panose="020B0604020202020204" pitchFamily="34" charset="0"/>
                <a:ea typeface="ＭＳ Ｐゴシック" charset="0"/>
                <a:cs typeface="ＭＳ Ｐゴシック" charset="0"/>
                <a:sym typeface="Geneva CY" charset="0"/>
              </a:rPr>
              <a:t>How is energy measured?</a:t>
            </a:r>
            <a:endParaRPr lang="en-US" altLang="ja-JP" dirty="0">
              <a:latin typeface="Arial" panose="020B0604020202020204" pitchFamily="34" charset="0"/>
              <a:cs typeface="Arial" panose="020B0604020202020204" pitchFamily="34" charset="0"/>
              <a:sym typeface="Geneva CY" charset="0"/>
            </a:endParaRPr>
          </a:p>
          <a:p>
            <a:r>
              <a:rPr lang="en-US" dirty="0">
                <a:latin typeface="Arial" panose="020B0604020202020204" pitchFamily="34" charset="0"/>
                <a:cs typeface="Arial" panose="020B0604020202020204" pitchFamily="34" charset="0"/>
                <a:sym typeface="Geneva CY" charset="0"/>
              </a:rPr>
              <a:t>. </a:t>
            </a:r>
            <a:r>
              <a:rPr lang="en-US" dirty="0" smtClean="0">
                <a:latin typeface="Arial" panose="020B0604020202020204" pitchFamily="34" charset="0"/>
                <a:cs typeface="Arial" panose="020B0604020202020204" pitchFamily="34" charset="0"/>
                <a:sym typeface="Geneva CY" charset="0"/>
              </a:rPr>
              <a:t>How much energy do different types of bulbs use? </a:t>
            </a:r>
            <a:endParaRPr lang="en-US" dirty="0">
              <a:latin typeface="Arial" panose="020B0604020202020204" pitchFamily="34" charset="0"/>
              <a:cs typeface="Arial" panose="020B0604020202020204" pitchFamily="34" charset="0"/>
              <a:sym typeface="Geneva CY" charset="0"/>
            </a:endParaRPr>
          </a:p>
          <a:p>
            <a:r>
              <a:rPr lang="en-US" dirty="0">
                <a:latin typeface="Arial" panose="020B0604020202020204" pitchFamily="34" charset="0"/>
                <a:cs typeface="Arial" panose="020B0604020202020204" pitchFamily="34" charset="0"/>
                <a:sym typeface="Geneva CY" charset="0"/>
              </a:rPr>
              <a:t>. </a:t>
            </a:r>
            <a:r>
              <a:rPr lang="en-US" dirty="0" smtClean="0">
                <a:latin typeface="Arial" panose="020B0604020202020204" pitchFamily="34" charset="0"/>
                <a:cs typeface="Arial" panose="020B0604020202020204" pitchFamily="34" charset="0"/>
                <a:sym typeface="Geneva CY" charset="0"/>
              </a:rPr>
              <a:t>How much do bulbs etc. cost?</a:t>
            </a:r>
            <a:endParaRPr lang="en-US" dirty="0">
              <a:latin typeface="Arial" panose="020B0604020202020204" pitchFamily="34" charset="0"/>
              <a:cs typeface="Arial" panose="020B0604020202020204" pitchFamily="34" charset="0"/>
              <a:sym typeface="Geneva CY" charset="0"/>
            </a:endParaRPr>
          </a:p>
          <a:p>
            <a:endParaRPr lang="en-US" dirty="0">
              <a:latin typeface="Arial" panose="020B0604020202020204" pitchFamily="34" charset="0"/>
              <a:cs typeface="Arial" panose="020B0604020202020204" pitchFamily="34" charset="0"/>
              <a:sym typeface="Geneva CY" charset="0"/>
            </a:endParaRPr>
          </a:p>
          <a:p>
            <a:r>
              <a:rPr lang="en-US" dirty="0" smtClean="0">
                <a:latin typeface="Arial" panose="020B0604020202020204" pitchFamily="34" charset="0"/>
                <a:cs typeface="Arial" panose="020B0604020202020204" pitchFamily="34" charset="0"/>
                <a:sym typeface="Geneva CY" charset="0"/>
              </a:rPr>
              <a:t>Why don’t you start with a Gist grid? </a:t>
            </a:r>
            <a:endParaRPr lang="en-US" dirty="0">
              <a:latin typeface="Arial" panose="020B0604020202020204" pitchFamily="34" charset="0"/>
              <a:cs typeface="Arial" panose="020B0604020202020204" pitchFamily="34" charset="0"/>
              <a:sym typeface="Geneva CY" charset="0"/>
            </a:endParaRPr>
          </a:p>
          <a:p>
            <a:r>
              <a:rPr lang="en-US" dirty="0" smtClean="0">
                <a:latin typeface="Arial" panose="020B0604020202020204" pitchFamily="34" charset="0"/>
                <a:cs typeface="Arial" panose="020B0604020202020204" pitchFamily="34" charset="0"/>
                <a:sym typeface="Geneva CY" charset="0"/>
              </a:rPr>
              <a:t>Know      Need to know      Information Source</a:t>
            </a:r>
            <a:endParaRPr lang="en-US" dirty="0">
              <a:latin typeface="Arial" panose="020B0604020202020204" pitchFamily="34" charset="0"/>
              <a:cs typeface="Arial" panose="020B0604020202020204" pitchFamily="34" charset="0"/>
              <a:sym typeface="Geneva CY" charset="0"/>
            </a:endParaRPr>
          </a:p>
          <a:p>
            <a:endParaRPr lang="en-US" dirty="0">
              <a:latin typeface="Arial" panose="020B0604020202020204" pitchFamily="34" charset="0"/>
            </a:endParaRPr>
          </a:p>
        </p:txBody>
      </p:sp>
      <p:sp>
        <p:nvSpPr>
          <p:cNvPr id="6" name="Title 1"/>
          <p:cNvSpPr txBox="1">
            <a:spLocks/>
          </p:cNvSpPr>
          <p:nvPr/>
        </p:nvSpPr>
        <p:spPr>
          <a:xfrm>
            <a:off x="0" y="163771"/>
            <a:ext cx="9144000" cy="590535"/>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chemeClr val="bg1"/>
                </a:solidFill>
                <a:latin typeface="Arial" panose="020B0604020202020204" pitchFamily="34" charset="0"/>
                <a:cs typeface="Arial" panose="020B0604020202020204" pitchFamily="34" charset="0"/>
                <a:sym typeface="Geneva CY" charset="0"/>
              </a:rPr>
              <a:t>Seeing the light! (Research Activity)</a:t>
            </a:r>
            <a:endParaRPr lang="en-US" sz="36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6749212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33016"/>
            <a:ext cx="8229600" cy="3794077"/>
          </a:xfrm>
        </p:spPr>
        <p:txBody>
          <a:bodyPr>
            <a:normAutofit/>
          </a:bodyPr>
          <a:lstStyle/>
          <a:p>
            <a:r>
              <a:rPr lang="en-US" sz="2000" dirty="0" smtClean="0">
                <a:latin typeface="Arial" panose="020B0604020202020204" pitchFamily="34" charset="0"/>
                <a:ea typeface="ＭＳ Ｐゴシック" charset="0"/>
                <a:cs typeface="ＭＳ Ｐゴシック" charset="0"/>
                <a:sym typeface="Geneva CY" charset="0"/>
              </a:rPr>
              <a:t>Low-energy light bulbs use roughly 75% to 80% less energy than normal incandescent light bulbs!</a:t>
            </a:r>
            <a:br>
              <a:rPr lang="en-US" sz="2000" dirty="0" smtClean="0">
                <a:latin typeface="Arial" panose="020B0604020202020204" pitchFamily="34" charset="0"/>
                <a:ea typeface="ＭＳ Ｐゴシック" charset="0"/>
                <a:cs typeface="ＭＳ Ｐゴシック" charset="0"/>
                <a:sym typeface="Geneva CY" charset="0"/>
              </a:rPr>
            </a:br>
            <a:endParaRPr lang="en-US" sz="2000" dirty="0">
              <a:latin typeface="Arial" panose="020B0604020202020204" pitchFamily="34" charset="0"/>
              <a:ea typeface="ＭＳ Ｐゴシック" charset="0"/>
              <a:cs typeface="ＭＳ Ｐゴシック" charset="0"/>
              <a:sym typeface="Geneva CY" charset="0"/>
            </a:endParaRPr>
          </a:p>
          <a:p>
            <a:r>
              <a:rPr lang="en-US" sz="2000" dirty="0" smtClean="0">
                <a:latin typeface="Arial" panose="020B0604020202020204" pitchFamily="34" charset="0"/>
                <a:ea typeface="ＭＳ Ｐゴシック" charset="0"/>
                <a:cs typeface="ＭＳ Ｐゴシック" charset="0"/>
                <a:sym typeface="Geneva CY" charset="0"/>
              </a:rPr>
              <a:t>They also last longer!</a:t>
            </a:r>
            <a:endParaRPr lang="en-US" altLang="ja-JP" sz="2000" dirty="0" smtClean="0">
              <a:latin typeface="Arial" panose="020B0604020202020204" pitchFamily="34" charset="0"/>
              <a:cs typeface="Arial" panose="020B0604020202020204" pitchFamily="34" charset="0"/>
              <a:sym typeface="Geneva CY" charset="0"/>
            </a:endParaRPr>
          </a:p>
          <a:p>
            <a:pPr marL="0" indent="0">
              <a:buNone/>
            </a:pPr>
            <a:endParaRPr lang="en-US" altLang="ja-JP" sz="2000" dirty="0" smtClean="0">
              <a:latin typeface="Arial" panose="020B0604020202020204" pitchFamily="34" charset="0"/>
              <a:cs typeface="Arial" panose="020B0604020202020204" pitchFamily="34" charset="0"/>
              <a:sym typeface="Geneva CY" charset="0"/>
            </a:endParaRPr>
          </a:p>
          <a:p>
            <a:pPr marL="0" indent="0">
              <a:buNone/>
            </a:pPr>
            <a:r>
              <a:rPr lang="en-US" sz="2000" dirty="0" smtClean="0">
                <a:latin typeface="Arial" panose="020B0604020202020204" pitchFamily="34" charset="0"/>
                <a:ea typeface="ＭＳ Ｐゴシック" charset="0"/>
                <a:cs typeface="ＭＳ Ｐゴシック" charset="0"/>
                <a:sym typeface="Geneva CY" charset="0"/>
              </a:rPr>
              <a:t>Calculate how many bulbs are in your home and in your school. </a:t>
            </a:r>
            <a:endParaRPr lang="en-US" sz="2000" dirty="0">
              <a:latin typeface="Arial" panose="020B0604020202020204" pitchFamily="34" charset="0"/>
              <a:ea typeface="ＭＳ Ｐゴシック" charset="0"/>
              <a:cs typeface="ＭＳ Ｐゴシック" charset="0"/>
              <a:sym typeface="Geneva CY" charset="0"/>
            </a:endParaRPr>
          </a:p>
          <a:p>
            <a:pPr marL="0" indent="0">
              <a:buNone/>
            </a:pPr>
            <a:r>
              <a:rPr lang="en-US" sz="2000" dirty="0" smtClean="0">
                <a:latin typeface="Arial" panose="020B0604020202020204" pitchFamily="34" charset="0"/>
                <a:ea typeface="ＭＳ Ｐゴシック" charset="0"/>
                <a:cs typeface="ＭＳ Ｐゴシック" charset="0"/>
                <a:sym typeface="Geneva CY" charset="0"/>
              </a:rPr>
              <a:t>What sort of light bulbs are they?</a:t>
            </a:r>
            <a:endParaRPr lang="en-US" sz="2000" dirty="0">
              <a:latin typeface="Arial" panose="020B0604020202020204" pitchFamily="34" charset="0"/>
              <a:ea typeface="ＭＳ Ｐゴシック" charset="0"/>
              <a:cs typeface="ＭＳ Ｐゴシック" charset="0"/>
              <a:sym typeface="Geneva CY" charset="0"/>
            </a:endParaRPr>
          </a:p>
          <a:p>
            <a:pPr marL="0" indent="0">
              <a:buNone/>
            </a:pPr>
            <a:r>
              <a:rPr lang="en-US" sz="2000" dirty="0" smtClean="0">
                <a:latin typeface="Arial" panose="020B0604020202020204" pitchFamily="34" charset="0"/>
                <a:ea typeface="ＭＳ Ｐゴシック" charset="0"/>
                <a:cs typeface="ＭＳ Ｐゴシック" charset="0"/>
                <a:sym typeface="Geneva CY" charset="0"/>
              </a:rPr>
              <a:t>Find out the price of the different kinds of light bulbs. </a:t>
            </a:r>
          </a:p>
          <a:p>
            <a:pPr marL="0" indent="0">
              <a:buNone/>
            </a:pPr>
            <a:r>
              <a:rPr lang="en-US" sz="2000" dirty="0" smtClean="0">
                <a:latin typeface="Arial" panose="020B0604020202020204" pitchFamily="34" charset="0"/>
                <a:ea typeface="ＭＳ Ｐゴシック" charset="0"/>
                <a:cs typeface="ＭＳ Ｐゴシック" charset="0"/>
                <a:sym typeface="Geneva CY" charset="0"/>
              </a:rPr>
              <a:t>How much would it cost to put in low-energy bulbs in your home?</a:t>
            </a:r>
          </a:p>
          <a:p>
            <a:pPr marL="0" indent="0">
              <a:buNone/>
            </a:pPr>
            <a:r>
              <a:rPr lang="en-US" altLang="ja-JP" sz="2000" dirty="0" smtClean="0">
                <a:latin typeface="Arial" panose="020B0604020202020204" pitchFamily="34" charset="0"/>
                <a:ea typeface="ＭＳ Ｐゴシック" charset="0"/>
                <a:cs typeface="Arial" panose="020B0604020202020204" pitchFamily="34" charset="0"/>
                <a:sym typeface="Geneva CY" charset="0"/>
              </a:rPr>
              <a:t>How much would it cost to put in low-energy bulbs in your school?</a:t>
            </a:r>
            <a:endParaRPr lang="en-US" altLang="ja-JP" sz="2000" dirty="0">
              <a:latin typeface="Arial" panose="020B0604020202020204" pitchFamily="34" charset="0"/>
              <a:cs typeface="Arial" panose="020B0604020202020204" pitchFamily="34" charset="0"/>
              <a:sym typeface="Geneva CY" charset="0"/>
            </a:endParaRPr>
          </a:p>
          <a:p>
            <a:pPr marL="0" indent="0">
              <a:buNone/>
            </a:pPr>
            <a:endParaRPr lang="en-US" altLang="ja-JP" sz="2000" dirty="0">
              <a:latin typeface="Arial" panose="020B0604020202020204" pitchFamily="34" charset="0"/>
              <a:cs typeface="Arial" panose="020B0604020202020204" pitchFamily="34" charset="0"/>
              <a:sym typeface="Geneva CY" charset="0"/>
            </a:endParaRPr>
          </a:p>
          <a:p>
            <a:pPr marL="0" indent="0">
              <a:buNone/>
            </a:pPr>
            <a:endParaRPr lang="en-US" sz="1800" dirty="0"/>
          </a:p>
        </p:txBody>
      </p:sp>
      <p:sp>
        <p:nvSpPr>
          <p:cNvPr id="4" name="Title 1"/>
          <p:cNvSpPr txBox="1">
            <a:spLocks/>
          </p:cNvSpPr>
          <p:nvPr/>
        </p:nvSpPr>
        <p:spPr>
          <a:xfrm>
            <a:off x="0" y="163771"/>
            <a:ext cx="9144000" cy="590535"/>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chemeClr val="bg1"/>
                </a:solidFill>
                <a:latin typeface="Arial" panose="020B0604020202020204" pitchFamily="34" charset="0"/>
                <a:cs typeface="Arial" panose="020B0604020202020204" pitchFamily="34" charset="0"/>
                <a:sym typeface="Geneva CY" charset="0"/>
              </a:rPr>
              <a:t>Shedding light on the matter!</a:t>
            </a:r>
            <a:endParaRPr lang="en-US" sz="36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11692769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Text Box 6"/>
          <p:cNvSpPr txBox="1">
            <a:spLocks noChangeArrowheads="1"/>
          </p:cNvSpPr>
          <p:nvPr/>
        </p:nvSpPr>
        <p:spPr bwMode="auto">
          <a:xfrm>
            <a:off x="7239000" y="2895600"/>
            <a:ext cx="12192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GB" sz="1600" dirty="0">
              <a:latin typeface="Arial" panose="020B0604020202020204" pitchFamily="34" charset="0"/>
            </a:endParaRPr>
          </a:p>
        </p:txBody>
      </p:sp>
      <p:sp>
        <p:nvSpPr>
          <p:cNvPr id="9223" name="Text Box 7"/>
          <p:cNvSpPr txBox="1">
            <a:spLocks noChangeArrowheads="1"/>
          </p:cNvSpPr>
          <p:nvPr/>
        </p:nvSpPr>
        <p:spPr bwMode="auto">
          <a:xfrm>
            <a:off x="398457" y="1875000"/>
            <a:ext cx="8347085"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400" b="1" dirty="0" smtClean="0">
                <a:latin typeface="Arial" panose="020B0604020202020204" pitchFamily="34" charset="0"/>
                <a:ea typeface="ＭＳ Ｐゴシック" charset="0"/>
                <a:cs typeface="ＭＳ Ｐゴシック" charset="0"/>
                <a:sym typeface="Geneva CY" charset="0"/>
              </a:rPr>
              <a:t>Discuss the points below:</a:t>
            </a:r>
            <a:endParaRPr lang="en-US" sz="2400" b="1" dirty="0">
              <a:latin typeface="Arial" panose="020B0604020202020204" pitchFamily="34" charset="0"/>
              <a:ea typeface="ＭＳ Ｐゴシック" charset="0"/>
              <a:cs typeface="ＭＳ Ｐゴシック" charset="0"/>
              <a:sym typeface="Geneva CY" charset="0"/>
            </a:endParaRPr>
          </a:p>
          <a:p>
            <a:endParaRPr lang="en-US" sz="2400" dirty="0" smtClean="0">
              <a:latin typeface="Arial" panose="020B0604020202020204" pitchFamily="34" charset="0"/>
              <a:ea typeface="ＭＳ Ｐゴシック" charset="0"/>
              <a:cs typeface="ＭＳ Ｐゴシック" charset="0"/>
              <a:sym typeface="Geneva CY" charset="0"/>
            </a:endParaRPr>
          </a:p>
          <a:p>
            <a:r>
              <a:rPr lang="en-US" sz="2400" dirty="0" smtClean="0">
                <a:latin typeface="Arial" panose="020B0604020202020204" pitchFamily="34" charset="0"/>
                <a:ea typeface="ＭＳ Ｐゴシック" charset="0"/>
                <a:cs typeface="ＭＳ Ｐゴシック" charset="0"/>
                <a:sym typeface="Geneva CY" charset="0"/>
              </a:rPr>
              <a:t>* Light bulbs create heat when they are lit. </a:t>
            </a:r>
            <a:endParaRPr lang="en-US" altLang="ja-JP" sz="2400" dirty="0">
              <a:latin typeface="Arial" panose="020B0604020202020204" pitchFamily="34" charset="0"/>
              <a:cs typeface="Arial" panose="020B0604020202020204" pitchFamily="34" charset="0"/>
              <a:sym typeface="Geneva CY" charset="0"/>
            </a:endParaRPr>
          </a:p>
          <a:p>
            <a:endParaRPr lang="en-US" sz="2400" dirty="0">
              <a:latin typeface="Arial" panose="020B0604020202020204" pitchFamily="34" charset="0"/>
              <a:cs typeface="Arial" panose="020B0604020202020204" pitchFamily="34" charset="0"/>
              <a:sym typeface="Geneva CY" charset="0"/>
            </a:endParaRPr>
          </a:p>
          <a:p>
            <a:r>
              <a:rPr lang="en-US" sz="2400" dirty="0" smtClean="0">
                <a:latin typeface="Arial" panose="020B0604020202020204" pitchFamily="34" charset="0"/>
                <a:cs typeface="Arial" panose="020B0604020202020204" pitchFamily="34" charset="0"/>
                <a:sym typeface="Geneva CY" charset="0"/>
              </a:rPr>
              <a:t>* It is a waste of energy for light bulbs to create heat! </a:t>
            </a:r>
          </a:p>
          <a:p>
            <a:endParaRPr lang="en-US" sz="2400" dirty="0">
              <a:latin typeface="Arial" panose="020B0604020202020204" pitchFamily="34" charset="0"/>
              <a:cs typeface="Arial" panose="020B0604020202020204" pitchFamily="34" charset="0"/>
              <a:sym typeface="Geneva CY" charset="0"/>
            </a:endParaRPr>
          </a:p>
          <a:p>
            <a:r>
              <a:rPr lang="en-US" sz="2400" dirty="0" smtClean="0">
                <a:latin typeface="Arial" panose="020B0604020202020204" pitchFamily="34" charset="0"/>
                <a:cs typeface="Arial" panose="020B0604020202020204" pitchFamily="34" charset="0"/>
                <a:sym typeface="Geneva CY" charset="0"/>
              </a:rPr>
              <a:t>* Low-energy light bulbs create less energy than normal light bulbs! </a:t>
            </a:r>
            <a:endParaRPr lang="en-US" sz="2400" dirty="0">
              <a:latin typeface="Arial" panose="020B0604020202020204" pitchFamily="34" charset="0"/>
              <a:cs typeface="Arial" panose="020B0604020202020204" pitchFamily="34" charset="0"/>
              <a:sym typeface="Geneva CY" charset="0"/>
            </a:endParaRPr>
          </a:p>
          <a:p>
            <a:r>
              <a:rPr lang="en-US" sz="2400" dirty="0">
                <a:latin typeface="Arial" panose="020B0604020202020204" pitchFamily="34" charset="0"/>
                <a:cs typeface="Arial" panose="020B0604020202020204" pitchFamily="34" charset="0"/>
                <a:sym typeface="Geneva CY" charset="0"/>
              </a:rPr>
              <a:t> </a:t>
            </a:r>
          </a:p>
          <a:p>
            <a:endParaRPr lang="en-US" sz="2400" dirty="0">
              <a:latin typeface="Arial" panose="020B0604020202020204" pitchFamily="34" charset="0"/>
              <a:cs typeface="Arial" panose="020B0604020202020204" pitchFamily="34" charset="0"/>
              <a:sym typeface="Geneva CY" charset="0"/>
            </a:endParaRPr>
          </a:p>
        </p:txBody>
      </p:sp>
      <p:sp>
        <p:nvSpPr>
          <p:cNvPr id="5" name="Title 1"/>
          <p:cNvSpPr txBox="1">
            <a:spLocks/>
          </p:cNvSpPr>
          <p:nvPr/>
        </p:nvSpPr>
        <p:spPr>
          <a:xfrm>
            <a:off x="0" y="163771"/>
            <a:ext cx="9144000" cy="590535"/>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chemeClr val="bg1"/>
                </a:solidFill>
                <a:latin typeface="Arial" panose="020B0604020202020204" pitchFamily="34" charset="0"/>
                <a:cs typeface="Arial" panose="020B0604020202020204" pitchFamily="34" charset="0"/>
                <a:sym typeface="Geneva CY" charset="0"/>
              </a:rPr>
              <a:t>Seeing the light!</a:t>
            </a:r>
            <a:endParaRPr lang="en-US" sz="36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34553167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body" idx="1"/>
          </p:nvPr>
        </p:nvSpPr>
        <p:spPr>
          <a:xfrm>
            <a:off x="470848" y="2097922"/>
            <a:ext cx="8229600" cy="1306930"/>
          </a:xfrm>
        </p:spPr>
        <p:txBody>
          <a:bodyPr>
            <a:noAutofit/>
          </a:bodyPr>
          <a:lstStyle/>
          <a:p>
            <a:pPr marL="0" indent="0">
              <a:buNone/>
            </a:pPr>
            <a:r>
              <a:rPr lang="en-US" sz="1800" dirty="0" smtClean="0">
                <a:latin typeface="Arial" panose="020B0604020202020204" pitchFamily="34" charset="0"/>
                <a:ea typeface="ＭＳ Ｐゴシック" charset="0"/>
                <a:cs typeface="ＭＳ Ｐゴシック" charset="0"/>
                <a:sym typeface="Geneva CY" charset="0"/>
              </a:rPr>
              <a:t>Do you agree or disagree with this statement?</a:t>
            </a:r>
            <a:endParaRPr lang="en-US" altLang="ja-JP" sz="1800" dirty="0">
              <a:latin typeface="Arial" panose="020B0604020202020204" pitchFamily="34" charset="0"/>
              <a:cs typeface="Arial" panose="020B0604020202020204" pitchFamily="34" charset="0"/>
              <a:sym typeface="Geneva CY" charset="0"/>
            </a:endParaRPr>
          </a:p>
          <a:p>
            <a:pPr marL="0" indent="0">
              <a:buNone/>
            </a:pPr>
            <a:r>
              <a:rPr lang="en-US" sz="1800" dirty="0" smtClean="0">
                <a:latin typeface="Arial" panose="020B0604020202020204" pitchFamily="34" charset="0"/>
                <a:cs typeface="Arial" panose="020B0604020202020204" pitchFamily="34" charset="0"/>
                <a:sym typeface="Geneva CY" charset="0"/>
              </a:rPr>
              <a:t>Give reasons.</a:t>
            </a:r>
            <a:endParaRPr lang="en-US" sz="1800" dirty="0">
              <a:latin typeface="Arial" panose="020B0604020202020204" pitchFamily="34" charset="0"/>
              <a:cs typeface="Arial" panose="020B0604020202020204" pitchFamily="34" charset="0"/>
              <a:sym typeface="Geneva CY" charset="0"/>
            </a:endParaRPr>
          </a:p>
          <a:p>
            <a:endParaRPr lang="en-US" sz="1800" dirty="0">
              <a:latin typeface="Arial" panose="020B0604020202020204" pitchFamily="34" charset="0"/>
              <a:cs typeface="Arial" panose="020B0604020202020204" pitchFamily="34" charset="0"/>
              <a:sym typeface="Geneva CY" charset="0"/>
            </a:endParaRPr>
          </a:p>
          <a:p>
            <a:pPr marL="0" indent="0">
              <a:buNone/>
            </a:pPr>
            <a:r>
              <a:rPr lang="en-US" sz="1800" dirty="0" smtClean="0">
                <a:latin typeface="Arial" panose="020B0604020202020204" pitchFamily="34" charset="0"/>
                <a:cs typeface="Arial" panose="020B0604020202020204" pitchFamily="34" charset="0"/>
                <a:sym typeface="Geneva CY" charset="0"/>
              </a:rPr>
              <a:t>Design an experiment to investigate the statement.</a:t>
            </a:r>
            <a:endParaRPr lang="en-US" altLang="ja-JP" sz="1800" dirty="0">
              <a:latin typeface="Arial" panose="020B0604020202020204" pitchFamily="34" charset="0"/>
              <a:cs typeface="Arial" panose="020B0604020202020204" pitchFamily="34" charset="0"/>
              <a:sym typeface="Geneva CY" charset="0"/>
            </a:endParaRPr>
          </a:p>
          <a:p>
            <a:endParaRPr lang="en-US" sz="1800" dirty="0">
              <a:latin typeface="Arial" panose="020B0604020202020204" pitchFamily="34" charset="0"/>
              <a:cs typeface="Arial" panose="020B0604020202020204" pitchFamily="34" charset="0"/>
              <a:sym typeface="Geneva CY" charset="0"/>
            </a:endParaRPr>
          </a:p>
          <a:p>
            <a:endParaRPr lang="en-US" sz="1800" dirty="0">
              <a:latin typeface="Arial" panose="020B0604020202020204" pitchFamily="34" charset="0"/>
              <a:cs typeface="Arial" panose="020B0604020202020204" pitchFamily="34" charset="0"/>
              <a:sym typeface="Geneva CY" charset="0"/>
            </a:endParaRPr>
          </a:p>
          <a:p>
            <a:endParaRPr lang="en-US" sz="1800" dirty="0">
              <a:latin typeface="Arial" panose="020B0604020202020204" pitchFamily="34" charset="0"/>
              <a:cs typeface="Arial" panose="020B0604020202020204" pitchFamily="34" charset="0"/>
              <a:sym typeface="Geneva CY" charset="0"/>
            </a:endParaRPr>
          </a:p>
        </p:txBody>
      </p:sp>
      <p:sp>
        <p:nvSpPr>
          <p:cNvPr id="2" name="TextBox 1"/>
          <p:cNvSpPr txBox="1"/>
          <p:nvPr/>
        </p:nvSpPr>
        <p:spPr>
          <a:xfrm>
            <a:off x="470848" y="1461576"/>
            <a:ext cx="7765576" cy="400110"/>
          </a:xfrm>
          <a:prstGeom prst="rect">
            <a:avLst/>
          </a:prstGeom>
          <a:noFill/>
        </p:spPr>
        <p:txBody>
          <a:bodyPr wrap="square" rtlCol="0">
            <a:spAutoFit/>
          </a:bodyPr>
          <a:lstStyle/>
          <a:p>
            <a:r>
              <a:rPr lang="en-US" sz="2000" dirty="0" smtClean="0">
                <a:latin typeface="Arial" panose="020B0604020202020204" pitchFamily="34" charset="0"/>
              </a:rPr>
              <a:t>Low-energy light bulbs produce less heat than normal light bulbs. </a:t>
            </a:r>
            <a:endParaRPr lang="en-US" sz="2000" dirty="0">
              <a:latin typeface="Arial" panose="020B0604020202020204" pitchFamily="34" charset="0"/>
            </a:endParaRPr>
          </a:p>
        </p:txBody>
      </p:sp>
      <p:sp>
        <p:nvSpPr>
          <p:cNvPr id="4" name="TextBox 3"/>
          <p:cNvSpPr txBox="1"/>
          <p:nvPr/>
        </p:nvSpPr>
        <p:spPr>
          <a:xfrm>
            <a:off x="470848" y="3758815"/>
            <a:ext cx="6015855" cy="2308324"/>
          </a:xfrm>
          <a:prstGeom prst="rect">
            <a:avLst/>
          </a:prstGeom>
          <a:noFill/>
          <a:ln w="57150" cmpd="sng">
            <a:noFill/>
          </a:ln>
        </p:spPr>
        <p:txBody>
          <a:bodyPr wrap="square" rtlCol="0">
            <a:spAutoFit/>
          </a:bodyPr>
          <a:lstStyle/>
          <a:p>
            <a:r>
              <a:rPr lang="en-US" dirty="0" smtClean="0">
                <a:latin typeface="Arial" panose="020B0604020202020204" pitchFamily="34" charset="0"/>
                <a:cs typeface="Arial" panose="020B0604020202020204" pitchFamily="34" charset="0"/>
                <a:sym typeface="Geneva CY" charset="0"/>
              </a:rPr>
              <a:t>Consider:</a:t>
            </a:r>
            <a:endParaRPr lang="en-US" dirty="0">
              <a:latin typeface="Arial" panose="020B0604020202020204" pitchFamily="34" charset="0"/>
              <a:cs typeface="Arial" panose="020B0604020202020204" pitchFamily="34" charset="0"/>
              <a:sym typeface="Geneva CY" charset="0"/>
            </a:endParaRPr>
          </a:p>
          <a:p>
            <a:endParaRPr lang="en-US" dirty="0" smtClean="0">
              <a:latin typeface="Arial" panose="020B0604020202020204" pitchFamily="34" charset="0"/>
              <a:cs typeface="Arial" panose="020B0604020202020204" pitchFamily="34" charset="0"/>
              <a:sym typeface="Geneva CY" charset="0"/>
            </a:endParaRPr>
          </a:p>
          <a:p>
            <a:r>
              <a:rPr lang="en-US" dirty="0" smtClean="0">
                <a:latin typeface="Arial" panose="020B0604020202020204" pitchFamily="34" charset="0"/>
                <a:cs typeface="Arial" panose="020B0604020202020204" pitchFamily="34" charset="0"/>
                <a:sym typeface="Geneva CY" charset="0"/>
              </a:rPr>
              <a:t>How will you complete your experiment?</a:t>
            </a:r>
            <a:endParaRPr lang="en-US" dirty="0">
              <a:latin typeface="Arial" panose="020B0604020202020204" pitchFamily="34" charset="0"/>
              <a:cs typeface="Arial" panose="020B0604020202020204" pitchFamily="34" charset="0"/>
              <a:sym typeface="Geneva CY" charset="0"/>
            </a:endParaRPr>
          </a:p>
          <a:p>
            <a:r>
              <a:rPr lang="en-US" dirty="0" smtClean="0">
                <a:latin typeface="Arial" panose="020B0604020202020204" pitchFamily="34" charset="0"/>
                <a:cs typeface="Arial" panose="020B0604020202020204" pitchFamily="34" charset="0"/>
                <a:sym typeface="Geneva CY" charset="0"/>
              </a:rPr>
              <a:t>Which resources will you need? </a:t>
            </a:r>
          </a:p>
          <a:p>
            <a:r>
              <a:rPr lang="en-US" dirty="0" smtClean="0">
                <a:latin typeface="Arial" panose="020B0604020202020204" pitchFamily="34" charset="0"/>
                <a:cs typeface="Arial" panose="020B0604020202020204" pitchFamily="34" charset="0"/>
                <a:sym typeface="Geneva CY" charset="0"/>
              </a:rPr>
              <a:t>Which components will you keep fixed?</a:t>
            </a:r>
            <a:endParaRPr lang="en-US" dirty="0">
              <a:latin typeface="Arial" panose="020B0604020202020204" pitchFamily="34" charset="0"/>
              <a:cs typeface="Arial" panose="020B0604020202020204" pitchFamily="34" charset="0"/>
              <a:sym typeface="Geneva CY" charset="0"/>
            </a:endParaRPr>
          </a:p>
          <a:p>
            <a:r>
              <a:rPr lang="en-US" dirty="0" smtClean="0">
                <a:latin typeface="Arial" panose="020B0604020202020204" pitchFamily="34" charset="0"/>
                <a:cs typeface="Arial" panose="020B0604020202020204" pitchFamily="34" charset="0"/>
                <a:sym typeface="Geneva CY" charset="0"/>
              </a:rPr>
              <a:t>Which components will you measure? </a:t>
            </a:r>
          </a:p>
          <a:p>
            <a:r>
              <a:rPr lang="en-US" dirty="0" smtClean="0">
                <a:latin typeface="Arial" panose="020B0604020202020204" pitchFamily="34" charset="0"/>
                <a:cs typeface="Arial" panose="020B0604020202020204" pitchFamily="34" charset="0"/>
                <a:sym typeface="Geneva CY" charset="0"/>
              </a:rPr>
              <a:t>How will you record your results? </a:t>
            </a:r>
            <a:endParaRPr lang="en-US" dirty="0">
              <a:latin typeface="Arial" panose="020B0604020202020204" pitchFamily="34" charset="0"/>
              <a:cs typeface="Arial" panose="020B0604020202020204" pitchFamily="34" charset="0"/>
              <a:sym typeface="Geneva CY" charset="0"/>
            </a:endParaRPr>
          </a:p>
          <a:p>
            <a:endParaRPr lang="en-US" dirty="0">
              <a:latin typeface="Arial" panose="020B0604020202020204" pitchFamily="34" charset="0"/>
            </a:endParaRPr>
          </a:p>
        </p:txBody>
      </p:sp>
      <p:sp>
        <p:nvSpPr>
          <p:cNvPr id="6" name="Title 1"/>
          <p:cNvSpPr txBox="1">
            <a:spLocks/>
          </p:cNvSpPr>
          <p:nvPr/>
        </p:nvSpPr>
        <p:spPr>
          <a:xfrm>
            <a:off x="0" y="163771"/>
            <a:ext cx="9144000" cy="590535"/>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chemeClr val="bg1"/>
                </a:solidFill>
                <a:latin typeface="Arial" panose="020B0604020202020204" pitchFamily="34" charset="0"/>
                <a:cs typeface="Arial" panose="020B0604020202020204" pitchFamily="34" charset="0"/>
                <a:sym typeface="Geneva CY" charset="0"/>
              </a:rPr>
              <a:t>Warming Up</a:t>
            </a:r>
            <a:endParaRPr lang="en-US" sz="36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19059427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7745" y="1663733"/>
            <a:ext cx="8042644" cy="830997"/>
          </a:xfrm>
          <a:prstGeom prst="rect">
            <a:avLst/>
          </a:prstGeom>
          <a:noFill/>
        </p:spPr>
        <p:txBody>
          <a:bodyPr wrap="square" rtlCol="0">
            <a:spAutoFit/>
          </a:bodyPr>
          <a:lstStyle/>
          <a:p>
            <a:r>
              <a:rPr lang="en-US" sz="2400" dirty="0" smtClean="0">
                <a:latin typeface="Arial" panose="020B0604020202020204" pitchFamily="34" charset="0"/>
                <a:ea typeface="ＭＳ Ｐゴシック" charset="0"/>
                <a:cs typeface="ＭＳ Ｐゴシック" charset="0"/>
                <a:sym typeface="Geneva CY" charset="0"/>
              </a:rPr>
              <a:t>Create an information pamphlet to persuade people to buy low-energy light bulbs. </a:t>
            </a:r>
            <a:endParaRPr lang="en-US" sz="2400" dirty="0">
              <a:latin typeface="Arial" panose="020B0604020202020204" pitchFamily="34" charset="0"/>
            </a:endParaRPr>
          </a:p>
        </p:txBody>
      </p:sp>
      <p:sp>
        <p:nvSpPr>
          <p:cNvPr id="4" name="TextBox 3"/>
          <p:cNvSpPr txBox="1"/>
          <p:nvPr/>
        </p:nvSpPr>
        <p:spPr>
          <a:xfrm>
            <a:off x="557745" y="2993066"/>
            <a:ext cx="8028510" cy="3046988"/>
          </a:xfrm>
          <a:prstGeom prst="rect">
            <a:avLst/>
          </a:prstGeom>
          <a:noFill/>
          <a:ln w="57150" cmpd="sng">
            <a:noFill/>
          </a:ln>
        </p:spPr>
        <p:txBody>
          <a:bodyPr wrap="square" rtlCol="0">
            <a:spAutoFit/>
          </a:bodyPr>
          <a:lstStyle/>
          <a:p>
            <a:r>
              <a:rPr lang="en-US" sz="2400" dirty="0" smtClean="0">
                <a:solidFill>
                  <a:srgbClr val="000000"/>
                </a:solidFill>
                <a:latin typeface="Arial" panose="020B0604020202020204" pitchFamily="34" charset="0"/>
                <a:ea typeface="ＭＳ Ｐゴシック" charset="0"/>
                <a:cs typeface="ＭＳ Ｐゴシック" charset="0"/>
                <a:sym typeface="Geneva CY" charset="0"/>
              </a:rPr>
              <a:t>Consider: </a:t>
            </a:r>
          </a:p>
          <a:p>
            <a:endParaRPr lang="en-US" sz="2400" dirty="0">
              <a:solidFill>
                <a:srgbClr val="000000"/>
              </a:solidFill>
              <a:latin typeface="Arial" panose="020B0604020202020204" pitchFamily="34" charset="0"/>
              <a:ea typeface="ＭＳ Ｐゴシック" charset="0"/>
              <a:cs typeface="ＭＳ Ｐゴシック" charset="0"/>
              <a:sym typeface="Geneva CY" charset="0"/>
            </a:endParaRPr>
          </a:p>
          <a:p>
            <a:pPr marL="285750" indent="-285750">
              <a:buFont typeface="Arial"/>
              <a:buChar char="•"/>
            </a:pPr>
            <a:r>
              <a:rPr lang="en-US" sz="2400" dirty="0" smtClean="0">
                <a:solidFill>
                  <a:srgbClr val="000000"/>
                </a:solidFill>
                <a:latin typeface="Arial" panose="020B0604020202020204" pitchFamily="34" charset="0"/>
                <a:ea typeface="ＭＳ Ｐゴシック" charset="0"/>
                <a:cs typeface="ＭＳ Ｐゴシック" charset="0"/>
                <a:sym typeface="Geneva CY" charset="0"/>
              </a:rPr>
              <a:t>Effective persuasion skills. </a:t>
            </a:r>
          </a:p>
          <a:p>
            <a:pPr marL="285750" indent="-285750">
              <a:buFont typeface="Arial"/>
              <a:buChar char="•"/>
            </a:pPr>
            <a:r>
              <a:rPr lang="en-US" sz="2400" dirty="0" smtClean="0">
                <a:solidFill>
                  <a:srgbClr val="000000"/>
                </a:solidFill>
                <a:latin typeface="Arial" panose="020B0604020202020204" pitchFamily="34" charset="0"/>
                <a:ea typeface="ＭＳ Ｐゴシック" charset="0"/>
                <a:cs typeface="ＭＳ Ｐゴシック" charset="0"/>
                <a:sym typeface="Geneva CY" charset="0"/>
              </a:rPr>
              <a:t>Facts / information to share. </a:t>
            </a:r>
          </a:p>
          <a:p>
            <a:pPr marL="285750" indent="-285750">
              <a:buFont typeface="Arial"/>
              <a:buChar char="•"/>
            </a:pPr>
            <a:r>
              <a:rPr lang="en-US" sz="2400" dirty="0" smtClean="0">
                <a:solidFill>
                  <a:srgbClr val="000000"/>
                </a:solidFill>
                <a:latin typeface="Arial" panose="020B0604020202020204" pitchFamily="34" charset="0"/>
                <a:ea typeface="ＭＳ Ｐゴシック" charset="0"/>
                <a:cs typeface="Arial" panose="020B0604020202020204" pitchFamily="34" charset="0"/>
                <a:sym typeface="Geneva CY" charset="0"/>
              </a:rPr>
              <a:t>Pictures. </a:t>
            </a:r>
            <a:endParaRPr lang="en-US" sz="2400" dirty="0">
              <a:solidFill>
                <a:srgbClr val="000000"/>
              </a:solidFill>
              <a:latin typeface="Arial" panose="020B0604020202020204" pitchFamily="34" charset="0"/>
              <a:cs typeface="Arial" panose="020B0604020202020204" pitchFamily="34" charset="0"/>
              <a:sym typeface="Geneva CY" charset="0"/>
            </a:endParaRPr>
          </a:p>
          <a:p>
            <a:pPr marL="285750" indent="-285750">
              <a:buFont typeface="Arial"/>
              <a:buChar char="•"/>
            </a:pPr>
            <a:r>
              <a:rPr lang="en-US" sz="2400" dirty="0" smtClean="0">
                <a:solidFill>
                  <a:srgbClr val="000000"/>
                </a:solidFill>
                <a:latin typeface="Arial" panose="020B0604020202020204" pitchFamily="34" charset="0"/>
                <a:cs typeface="Arial" panose="020B0604020202020204" pitchFamily="34" charset="0"/>
                <a:sym typeface="Geneva CY" charset="0"/>
              </a:rPr>
              <a:t>Your pamphlet layout. </a:t>
            </a:r>
            <a:endParaRPr lang="en-US" sz="2400" dirty="0">
              <a:solidFill>
                <a:srgbClr val="000000"/>
              </a:solidFill>
              <a:latin typeface="Arial" panose="020B0604020202020204" pitchFamily="34" charset="0"/>
              <a:cs typeface="Arial" panose="020B0604020202020204" pitchFamily="34" charset="0"/>
              <a:sym typeface="Geneva CY" charset="0"/>
            </a:endParaRPr>
          </a:p>
          <a:p>
            <a:pPr marL="285750" indent="-285750">
              <a:buFont typeface="Arial"/>
              <a:buChar char="•"/>
            </a:pPr>
            <a:r>
              <a:rPr lang="en-US" sz="2400" dirty="0" smtClean="0">
                <a:solidFill>
                  <a:srgbClr val="000000"/>
                </a:solidFill>
                <a:latin typeface="Arial" panose="020B0604020202020204" pitchFamily="34" charset="0"/>
                <a:cs typeface="Arial" panose="020B0604020202020204" pitchFamily="34" charset="0"/>
                <a:sym typeface="Geneva CY" charset="0"/>
              </a:rPr>
              <a:t>Which computer program to use to create the pamphlet. </a:t>
            </a:r>
          </a:p>
          <a:p>
            <a:pPr marL="285750" indent="-285750">
              <a:buFont typeface="Arial"/>
              <a:buChar char="•"/>
            </a:pPr>
            <a:endParaRPr lang="en-US" sz="2400" dirty="0">
              <a:latin typeface="Arial" panose="020B0604020202020204" pitchFamily="34" charset="0"/>
            </a:endParaRPr>
          </a:p>
        </p:txBody>
      </p:sp>
      <p:sp>
        <p:nvSpPr>
          <p:cNvPr id="5" name="Title 1"/>
          <p:cNvSpPr txBox="1">
            <a:spLocks/>
          </p:cNvSpPr>
          <p:nvPr/>
        </p:nvSpPr>
        <p:spPr>
          <a:xfrm>
            <a:off x="0" y="163771"/>
            <a:ext cx="9144000" cy="590535"/>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chemeClr val="bg1"/>
                </a:solidFill>
                <a:latin typeface="Arial" panose="020B0604020202020204" pitchFamily="34" charset="0"/>
                <a:cs typeface="Arial" panose="020B0604020202020204" pitchFamily="34" charset="0"/>
                <a:sym typeface="Geneva CY" charset="0"/>
              </a:rPr>
              <a:t>Change your bulbs!</a:t>
            </a:r>
            <a:endParaRPr lang="en-US" sz="36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34289197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6509" y="4346546"/>
            <a:ext cx="3048000" cy="2191512"/>
          </a:xfrm>
          <a:prstGeom prst="rect">
            <a:avLst/>
          </a:prstGeom>
        </p:spPr>
      </p:pic>
      <p:sp>
        <p:nvSpPr>
          <p:cNvPr id="2" name="TextBox 1"/>
          <p:cNvSpPr txBox="1"/>
          <p:nvPr/>
        </p:nvSpPr>
        <p:spPr>
          <a:xfrm>
            <a:off x="392632" y="1379389"/>
            <a:ext cx="8245763" cy="3293209"/>
          </a:xfrm>
          <a:prstGeom prst="rect">
            <a:avLst/>
          </a:prstGeom>
          <a:noFill/>
        </p:spPr>
        <p:txBody>
          <a:bodyPr wrap="square" rtlCol="0">
            <a:spAutoFit/>
          </a:bodyPr>
          <a:lstStyle/>
          <a:p>
            <a:pPr marL="285750" indent="-285750">
              <a:buFont typeface="Arial" panose="020B0604020202020204" pitchFamily="34" charset="0"/>
              <a:buChar char="•"/>
            </a:pPr>
            <a:r>
              <a:rPr lang="en-GB" sz="1600" dirty="0" smtClean="0">
                <a:latin typeface="Arial" panose="020B0604020202020204" pitchFamily="34" charset="0"/>
              </a:rPr>
              <a:t>LED lights are </a:t>
            </a:r>
            <a:r>
              <a:rPr lang="en-GB" sz="1600" smtClean="0">
                <a:latin typeface="Arial" panose="020B0604020202020204" pitchFamily="34" charset="0"/>
              </a:rPr>
              <a:t>being suggested as </a:t>
            </a:r>
            <a:r>
              <a:rPr lang="en-GB" sz="1600" dirty="0" smtClean="0">
                <a:latin typeface="Arial" panose="020B0604020202020204" pitchFamily="34" charset="0"/>
              </a:rPr>
              <a:t>the future for lights in our homes as they use a very small amount of energy, they last a long time and they are bright as soon as they are turned on. </a:t>
            </a:r>
          </a:p>
          <a:p>
            <a:pPr marL="285750" indent="-285750">
              <a:buFont typeface="Arial" panose="020B0604020202020204" pitchFamily="34" charset="0"/>
              <a:buChar char="•"/>
            </a:pPr>
            <a:endParaRPr lang="en-GB" sz="1600" dirty="0" smtClean="0">
              <a:latin typeface="Arial" panose="020B0604020202020204" pitchFamily="34" charset="0"/>
            </a:endParaRPr>
          </a:p>
          <a:p>
            <a:pPr marL="285750" indent="-285750">
              <a:buFont typeface="Arial" panose="020B0604020202020204" pitchFamily="34" charset="0"/>
              <a:buChar char="•"/>
            </a:pPr>
            <a:r>
              <a:rPr lang="en-GB" sz="1600" dirty="0" smtClean="0">
                <a:latin typeface="Arial" panose="020B0604020202020204" pitchFamily="34" charset="0"/>
              </a:rPr>
              <a:t>LED light bulbs are different to traditional light bulbs in the way that they produce light.</a:t>
            </a:r>
          </a:p>
          <a:p>
            <a:pPr marL="285750" indent="-285750">
              <a:buFont typeface="Arial" panose="020B0604020202020204" pitchFamily="34" charset="0"/>
              <a:buChar char="•"/>
            </a:pPr>
            <a:endParaRPr lang="en-GB" sz="1600" dirty="0">
              <a:latin typeface="Arial" panose="020B0604020202020204" pitchFamily="34" charset="0"/>
            </a:endParaRPr>
          </a:p>
          <a:p>
            <a:pPr marL="285750" indent="-285750">
              <a:buFont typeface="Arial" panose="020B0604020202020204" pitchFamily="34" charset="0"/>
              <a:buChar char="•"/>
            </a:pPr>
            <a:r>
              <a:rPr lang="en-GB" sz="1600" dirty="0" smtClean="0">
                <a:latin typeface="Arial" panose="020B0604020202020204" pitchFamily="34" charset="0"/>
              </a:rPr>
              <a:t>Old light bulbs work by passing electricity through a filament, while LEDs produce light by using semi-conductors that emit light energy when an electric current is passed through.</a:t>
            </a:r>
          </a:p>
          <a:p>
            <a:pPr marL="285750" indent="-285750">
              <a:buFont typeface="Arial" panose="020B0604020202020204" pitchFamily="34" charset="0"/>
              <a:buChar char="•"/>
            </a:pPr>
            <a:endParaRPr lang="en-GB" sz="1600" dirty="0">
              <a:latin typeface="Arial" panose="020B0604020202020204" pitchFamily="34" charset="0"/>
            </a:endParaRPr>
          </a:p>
          <a:p>
            <a:pPr marL="285750" indent="-285750">
              <a:buFont typeface="Arial" panose="020B0604020202020204" pitchFamily="34" charset="0"/>
              <a:buChar char="•"/>
            </a:pPr>
            <a:r>
              <a:rPr lang="en-GB" sz="1600" dirty="0" smtClean="0">
                <a:latin typeface="Arial" panose="020B0604020202020204" pitchFamily="34" charset="0"/>
              </a:rPr>
              <a:t>This is different to how energy-saving light bulbs create light, they pass energy through mercury vapour to create UV light which is then absorbed by a layer or phosphor inside the lamp causing it to glow with heat. </a:t>
            </a:r>
          </a:p>
        </p:txBody>
      </p:sp>
      <p:sp>
        <p:nvSpPr>
          <p:cNvPr id="8" name="Title 1"/>
          <p:cNvSpPr txBox="1">
            <a:spLocks/>
          </p:cNvSpPr>
          <p:nvPr/>
        </p:nvSpPr>
        <p:spPr>
          <a:xfrm>
            <a:off x="0" y="163771"/>
            <a:ext cx="9144000" cy="590535"/>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chemeClr val="bg1"/>
                </a:solidFill>
                <a:latin typeface="Arial" panose="020B0604020202020204" pitchFamily="34" charset="0"/>
                <a:cs typeface="Arial" panose="020B0604020202020204" pitchFamily="34" charset="0"/>
                <a:sym typeface="Geneva CY" charset="0"/>
              </a:rPr>
              <a:t>LED Lights</a:t>
            </a:r>
            <a:endParaRPr lang="en-US" sz="36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26068795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317760"/>
            <a:ext cx="9144000" cy="646331"/>
          </a:xfrm>
          <a:prstGeom prst="rect">
            <a:avLst/>
          </a:prstGeom>
          <a:noFill/>
        </p:spPr>
        <p:txBody>
          <a:bodyPr wrap="square" rtlCol="0">
            <a:spAutoFit/>
          </a:bodyPr>
          <a:lstStyle/>
          <a:p>
            <a:pPr algn="ctr"/>
            <a:r>
              <a:rPr lang="en-US" dirty="0" smtClean="0">
                <a:latin typeface="Arial" panose="020B0604020202020204" pitchFamily="34" charset="0"/>
                <a:ea typeface="ＭＳ Ｐゴシック" charset="0"/>
                <a:cs typeface="ＭＳ Ｐゴシック" charset="0"/>
                <a:sym typeface="Geneva CY" charset="0"/>
              </a:rPr>
              <a:t>Design a light that turns on when someone opens the door to a room. </a:t>
            </a:r>
            <a:endParaRPr lang="en-US" dirty="0">
              <a:latin typeface="Arial" panose="020B0604020202020204" pitchFamily="34" charset="0"/>
              <a:cs typeface="Arial" panose="020B0604020202020204" pitchFamily="34" charset="0"/>
              <a:sym typeface="Geneva CY" charset="0"/>
            </a:endParaRPr>
          </a:p>
          <a:p>
            <a:pPr algn="ctr"/>
            <a:endParaRPr lang="en-US" dirty="0">
              <a:latin typeface="Arial" panose="020B0604020202020204" pitchFamily="34" charset="0"/>
            </a:endParaRPr>
          </a:p>
        </p:txBody>
      </p:sp>
      <p:sp>
        <p:nvSpPr>
          <p:cNvPr id="8" name="AutoShape 4"/>
          <p:cNvSpPr>
            <a:spLocks/>
          </p:cNvSpPr>
          <p:nvPr/>
        </p:nvSpPr>
        <p:spPr bwMode="auto">
          <a:xfrm>
            <a:off x="514210" y="1884144"/>
            <a:ext cx="2414361" cy="1912949"/>
          </a:xfrm>
          <a:custGeom>
            <a:avLst/>
            <a:gdLst>
              <a:gd name="T0" fmla="*/ 0 w 16382"/>
              <a:gd name="T1" fmla="*/ 0 h 21600"/>
              <a:gd name="T2" fmla="*/ 16382 w 16382"/>
              <a:gd name="T3" fmla="*/ 21600 h 21600"/>
            </a:gdLst>
            <a:ahLst/>
            <a:cxnLst/>
            <a:rect l="T0" t="T1" r="T2" b="T3"/>
            <a:pathLst>
              <a:path w="16382" h="21600">
                <a:moveTo>
                  <a:pt x="5483" y="0"/>
                </a:moveTo>
                <a:cubicBezTo>
                  <a:pt x="2455" y="0"/>
                  <a:pt x="0" y="3648"/>
                  <a:pt x="0" y="8149"/>
                </a:cubicBezTo>
                <a:lnTo>
                  <a:pt x="0" y="13451"/>
                </a:lnTo>
                <a:cubicBezTo>
                  <a:pt x="0" y="17952"/>
                  <a:pt x="2455" y="21600"/>
                  <a:pt x="5483" y="21600"/>
                </a:cubicBezTo>
                <a:lnTo>
                  <a:pt x="10899" y="21600"/>
                </a:lnTo>
                <a:cubicBezTo>
                  <a:pt x="13832" y="21600"/>
                  <a:pt x="16219" y="18176"/>
                  <a:pt x="16367" y="13871"/>
                </a:cubicBezTo>
                <a:lnTo>
                  <a:pt x="21600" y="14236"/>
                </a:lnTo>
                <a:lnTo>
                  <a:pt x="16382" y="11880"/>
                </a:lnTo>
                <a:lnTo>
                  <a:pt x="16382" y="8149"/>
                </a:lnTo>
                <a:cubicBezTo>
                  <a:pt x="16382" y="3648"/>
                  <a:pt x="13927" y="0"/>
                  <a:pt x="10899" y="0"/>
                </a:cubicBezTo>
                <a:lnTo>
                  <a:pt x="5483" y="0"/>
                </a:lnTo>
                <a:close/>
                <a:moveTo>
                  <a:pt x="5483" y="0"/>
                </a:moveTo>
              </a:path>
            </a:pathLst>
          </a:custGeom>
          <a:solidFill>
            <a:schemeClr val="accent1"/>
          </a:solidFill>
          <a:ln>
            <a:noFill/>
          </a:ln>
          <a:extLst/>
        </p:spPr>
        <p:txBody>
          <a:bodyPr lIns="0" tIns="0" rIns="0" bIns="0" anchor="ctr"/>
          <a:lstStyle/>
          <a:p>
            <a:pPr algn="ctr"/>
            <a:r>
              <a:rPr lang="en-US" kern="1200" dirty="0" smtClean="0">
                <a:solidFill>
                  <a:srgbClr val="FFFFFF"/>
                </a:solidFill>
                <a:latin typeface="Arial" panose="020B0604020202020204" pitchFamily="34" charset="0"/>
                <a:ea typeface="ＭＳ Ｐゴシック" charset="0"/>
                <a:cs typeface="ＭＳ Ｐゴシック" charset="0"/>
                <a:sym typeface="Geneva CY" charset="0"/>
              </a:rPr>
              <a:t>Decide on the type</a:t>
            </a:r>
            <a:br>
              <a:rPr lang="en-US" kern="1200" dirty="0" smtClean="0">
                <a:solidFill>
                  <a:srgbClr val="FFFFFF"/>
                </a:solidFill>
                <a:latin typeface="Arial" panose="020B0604020202020204" pitchFamily="34" charset="0"/>
                <a:ea typeface="ＭＳ Ｐゴシック" charset="0"/>
                <a:cs typeface="ＭＳ Ｐゴシック" charset="0"/>
                <a:sym typeface="Geneva CY" charset="0"/>
              </a:rPr>
            </a:br>
            <a:r>
              <a:rPr lang="en-US" kern="1200" dirty="0" smtClean="0">
                <a:solidFill>
                  <a:srgbClr val="FFFFFF"/>
                </a:solidFill>
                <a:latin typeface="Arial" panose="020B0604020202020204" pitchFamily="34" charset="0"/>
                <a:ea typeface="ＭＳ Ｐゴシック" charset="0"/>
                <a:cs typeface="ＭＳ Ｐゴシック" charset="0"/>
                <a:sym typeface="Geneva CY" charset="0"/>
              </a:rPr>
              <a:t>of circuit you</a:t>
            </a:r>
            <a:br>
              <a:rPr lang="en-US" kern="1200" dirty="0" smtClean="0">
                <a:solidFill>
                  <a:srgbClr val="FFFFFF"/>
                </a:solidFill>
                <a:latin typeface="Arial" panose="020B0604020202020204" pitchFamily="34" charset="0"/>
                <a:ea typeface="ＭＳ Ｐゴシック" charset="0"/>
                <a:cs typeface="ＭＳ Ｐゴシック" charset="0"/>
                <a:sym typeface="Geneva CY" charset="0"/>
              </a:rPr>
            </a:br>
            <a:r>
              <a:rPr lang="en-US" kern="1200" dirty="0" smtClean="0">
                <a:solidFill>
                  <a:srgbClr val="FFFFFF"/>
                </a:solidFill>
                <a:latin typeface="Arial" panose="020B0604020202020204" pitchFamily="34" charset="0"/>
                <a:ea typeface="ＭＳ Ｐゴシック" charset="0"/>
                <a:cs typeface="ＭＳ Ｐゴシック" charset="0"/>
                <a:sym typeface="Geneva CY" charset="0"/>
              </a:rPr>
              <a:t>will use.</a:t>
            </a:r>
            <a:endParaRPr lang="en-US" kern="1200" dirty="0">
              <a:solidFill>
                <a:srgbClr val="FFFFFF"/>
              </a:solidFill>
              <a:latin typeface="Arial" panose="020B0604020202020204" pitchFamily="34" charset="0"/>
              <a:cs typeface="Arial" panose="020B0604020202020204" pitchFamily="34" charset="0"/>
              <a:sym typeface="Geneva CY" charset="0"/>
            </a:endParaRPr>
          </a:p>
        </p:txBody>
      </p:sp>
      <p:sp>
        <p:nvSpPr>
          <p:cNvPr id="9" name="AutoShape 3"/>
          <p:cNvSpPr>
            <a:spLocks/>
          </p:cNvSpPr>
          <p:nvPr/>
        </p:nvSpPr>
        <p:spPr bwMode="auto">
          <a:xfrm>
            <a:off x="6150415" y="1884144"/>
            <a:ext cx="2344010" cy="1728336"/>
          </a:xfrm>
          <a:prstGeom prst="wedgeEllipseCallout">
            <a:avLst>
              <a:gd name="adj1" fmla="val -58453"/>
              <a:gd name="adj2" fmla="val 39986"/>
            </a:avLst>
          </a:prstGeom>
          <a:solidFill>
            <a:schemeClr val="accent1"/>
          </a:solidFill>
          <a:ln>
            <a:noFill/>
          </a:ln>
          <a:extLst/>
        </p:spPr>
        <p:txBody>
          <a:bodyPr lIns="0" tIns="0" rIns="0" bIns="0" anchor="ctr"/>
          <a:lstStyle/>
          <a:p>
            <a:r>
              <a:rPr lang="en-US" kern="1200" dirty="0" smtClean="0">
                <a:solidFill>
                  <a:srgbClr val="FFFFFF"/>
                </a:solidFill>
                <a:latin typeface="Arial" panose="020B0604020202020204" pitchFamily="34" charset="0"/>
                <a:ea typeface="ＭＳ Ｐゴシック" charset="0"/>
                <a:cs typeface="ＭＳ Ｐゴシック" charset="0"/>
                <a:sym typeface="Geneva CY" charset="0"/>
              </a:rPr>
              <a:t>Which electrical components will you need? </a:t>
            </a:r>
            <a:endParaRPr lang="en-US" kern="1200" dirty="0">
              <a:solidFill>
                <a:srgbClr val="FFFFFF"/>
              </a:solidFill>
              <a:latin typeface="Arial" panose="020B0604020202020204" pitchFamily="34" charset="0"/>
              <a:ea typeface="ＭＳ Ｐゴシック" charset="0"/>
              <a:cs typeface="ＭＳ Ｐゴシック" charset="0"/>
              <a:sym typeface="Geneva CY" charset="0"/>
            </a:endParaRPr>
          </a:p>
        </p:txBody>
      </p:sp>
      <p:sp>
        <p:nvSpPr>
          <p:cNvPr id="10" name="AutoShape 6"/>
          <p:cNvSpPr>
            <a:spLocks/>
          </p:cNvSpPr>
          <p:nvPr/>
        </p:nvSpPr>
        <p:spPr bwMode="auto">
          <a:xfrm>
            <a:off x="6364162" y="4703017"/>
            <a:ext cx="2130263" cy="1738836"/>
          </a:xfrm>
          <a:prstGeom prst="wedgeEllipseCallout">
            <a:avLst>
              <a:gd name="adj1" fmla="val -85435"/>
              <a:gd name="adj2" fmla="val -32778"/>
            </a:avLst>
          </a:prstGeom>
          <a:solidFill>
            <a:schemeClr val="accent1"/>
          </a:solidFill>
          <a:ln>
            <a:noFill/>
          </a:ln>
          <a:extLst/>
        </p:spPr>
        <p:txBody>
          <a:bodyPr lIns="0" tIns="0" rIns="0" bIns="0" anchor="ctr"/>
          <a:lstStyle/>
          <a:p>
            <a:pPr algn="ctr"/>
            <a:r>
              <a:rPr lang="en-US" kern="1200" dirty="0" smtClean="0">
                <a:solidFill>
                  <a:srgbClr val="FFFFFF"/>
                </a:solidFill>
                <a:latin typeface="Arial" panose="020B0604020202020204" pitchFamily="34" charset="0"/>
                <a:ea typeface="ＭＳ Ｐゴシック" charset="0"/>
                <a:cs typeface="ＭＳ Ｐゴシック" charset="0"/>
                <a:sym typeface="Geneva CY" charset="0"/>
              </a:rPr>
              <a:t>What materials will you need?</a:t>
            </a:r>
            <a:endParaRPr lang="en-US" kern="1200" dirty="0">
              <a:solidFill>
                <a:srgbClr val="FFFFFF"/>
              </a:solidFill>
              <a:latin typeface="Arial" panose="020B0604020202020204" pitchFamily="34" charset="0"/>
              <a:cs typeface="Arial" panose="020B0604020202020204" pitchFamily="34" charset="0"/>
              <a:sym typeface="Geneva CY" charset="0"/>
            </a:endParaRPr>
          </a:p>
        </p:txBody>
      </p:sp>
      <p:sp>
        <p:nvSpPr>
          <p:cNvPr id="11" name="AutoShape 5"/>
          <p:cNvSpPr>
            <a:spLocks/>
          </p:cNvSpPr>
          <p:nvPr/>
        </p:nvSpPr>
        <p:spPr bwMode="auto">
          <a:xfrm>
            <a:off x="514210" y="4703017"/>
            <a:ext cx="2023712" cy="1835506"/>
          </a:xfrm>
          <a:prstGeom prst="wedgeEllipseCallout">
            <a:avLst>
              <a:gd name="adj1" fmla="val 77907"/>
              <a:gd name="adj2" fmla="val -50000"/>
            </a:avLst>
          </a:prstGeom>
          <a:solidFill>
            <a:schemeClr val="accent1"/>
          </a:solidFill>
          <a:ln>
            <a:noFill/>
          </a:ln>
          <a:extLst/>
        </p:spPr>
        <p:txBody>
          <a:bodyPr lIns="0" tIns="0" rIns="0" bIns="0" anchor="ctr"/>
          <a:lstStyle/>
          <a:p>
            <a:pPr algn="ctr"/>
            <a:r>
              <a:rPr lang="en-US" kern="1200" dirty="0" smtClean="0">
                <a:solidFill>
                  <a:srgbClr val="FFFFFF"/>
                </a:solidFill>
                <a:latin typeface="Arial" panose="020B0604020202020204" pitchFamily="34" charset="0"/>
                <a:ea typeface="ＭＳ Ｐゴシック" charset="0"/>
                <a:cs typeface="ＭＳ Ｐゴシック" charset="0"/>
                <a:sym typeface="Geneva CY" charset="0"/>
              </a:rPr>
              <a:t>Wha</a:t>
            </a:r>
            <a:r>
              <a:rPr lang="en-US" dirty="0" smtClean="0">
                <a:solidFill>
                  <a:srgbClr val="FFFFFF"/>
                </a:solidFill>
                <a:latin typeface="Arial" panose="020B0604020202020204" pitchFamily="34" charset="0"/>
                <a:ea typeface="ＭＳ Ｐゴシック" charset="0"/>
                <a:cs typeface="ＭＳ Ｐゴシック" charset="0"/>
                <a:sym typeface="Geneva CY" charset="0"/>
              </a:rPr>
              <a:t>t will hold the light and the circuit? </a:t>
            </a:r>
            <a:endParaRPr lang="en-US" kern="1200" dirty="0">
              <a:solidFill>
                <a:srgbClr val="FFFFFF"/>
              </a:solidFill>
              <a:latin typeface="Arial" panose="020B0604020202020204" pitchFamily="34" charset="0"/>
              <a:cs typeface="Arial" panose="020B0604020202020204" pitchFamily="34" charset="0"/>
              <a:sym typeface="Geneva CY" charset="0"/>
            </a:endParaRPr>
          </a:p>
        </p:txBody>
      </p:sp>
      <p:sp>
        <p:nvSpPr>
          <p:cNvPr id="4" name="TextBox 3"/>
          <p:cNvSpPr txBox="1"/>
          <p:nvPr/>
        </p:nvSpPr>
        <p:spPr>
          <a:xfrm>
            <a:off x="2661127" y="3769934"/>
            <a:ext cx="3903633" cy="646331"/>
          </a:xfrm>
          <a:prstGeom prst="rect">
            <a:avLst/>
          </a:prstGeom>
          <a:noFill/>
          <a:ln w="57150" cmpd="sng">
            <a:noFill/>
          </a:ln>
        </p:spPr>
        <p:txBody>
          <a:bodyPr wrap="none" rtlCol="0">
            <a:spAutoFit/>
          </a:bodyPr>
          <a:lstStyle/>
          <a:p>
            <a:pPr algn="ctr"/>
            <a:r>
              <a:rPr lang="en-US" dirty="0" smtClean="0">
                <a:latin typeface="Arial" panose="020B0604020202020204" pitchFamily="34" charset="0"/>
                <a:ea typeface="ＭＳ Ｐゴシック" charset="0"/>
                <a:cs typeface="ＭＳ Ｐゴシック" charset="0"/>
                <a:sym typeface="Geneva CY" charset="0"/>
              </a:rPr>
              <a:t>Design a light that turns on when </a:t>
            </a:r>
          </a:p>
          <a:p>
            <a:pPr algn="ctr"/>
            <a:r>
              <a:rPr lang="en-US" dirty="0" smtClean="0">
                <a:latin typeface="Arial" panose="020B0604020202020204" pitchFamily="34" charset="0"/>
                <a:ea typeface="ＭＳ Ｐゴシック" charset="0"/>
                <a:cs typeface="ＭＳ Ｐゴシック" charset="0"/>
                <a:sym typeface="Geneva CY" charset="0"/>
              </a:rPr>
              <a:t>someone opens the door to a room. </a:t>
            </a:r>
            <a:endParaRPr lang="en-US" dirty="0">
              <a:latin typeface="Arial" panose="020B0604020202020204" pitchFamily="34" charset="0"/>
            </a:endParaRPr>
          </a:p>
        </p:txBody>
      </p:sp>
      <p:sp>
        <p:nvSpPr>
          <p:cNvPr id="12" name="Title 1"/>
          <p:cNvSpPr txBox="1">
            <a:spLocks/>
          </p:cNvSpPr>
          <p:nvPr/>
        </p:nvSpPr>
        <p:spPr>
          <a:xfrm>
            <a:off x="0" y="163771"/>
            <a:ext cx="9144000" cy="590535"/>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chemeClr val="bg1"/>
                </a:solidFill>
                <a:latin typeface="Arial" panose="020B0604020202020204" pitchFamily="34" charset="0"/>
                <a:cs typeface="Arial" panose="020B0604020202020204" pitchFamily="34" charset="0"/>
                <a:sym typeface="Geneva CY" charset="0"/>
              </a:rPr>
              <a:t>Seeing the light!</a:t>
            </a:r>
            <a:endParaRPr lang="en-US" sz="36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41085276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96455" y="1400555"/>
            <a:ext cx="3671454" cy="4893647"/>
          </a:xfrm>
          <a:prstGeom prst="rect">
            <a:avLst/>
          </a:prstGeom>
          <a:noFill/>
        </p:spPr>
        <p:txBody>
          <a:bodyPr wrap="square" rtlCol="0">
            <a:spAutoFit/>
          </a:bodyPr>
          <a:lstStyle/>
          <a:p>
            <a:r>
              <a:rPr lang="en-US" sz="2400" b="1" dirty="0" smtClean="0">
                <a:latin typeface="Arial" panose="020B0604020202020204" pitchFamily="34" charset="0"/>
              </a:rPr>
              <a:t>What is a circuit?</a:t>
            </a:r>
          </a:p>
          <a:p>
            <a:pPr algn="ctr"/>
            <a:endParaRPr lang="en-US" dirty="0">
              <a:latin typeface="Arial" panose="020B0604020202020204" pitchFamily="34" charset="0"/>
            </a:endParaRPr>
          </a:p>
          <a:p>
            <a:pPr algn="ctr"/>
            <a:endParaRPr lang="en-US" dirty="0">
              <a:latin typeface="Arial" panose="020B0604020202020204" pitchFamily="34" charset="0"/>
            </a:endParaRPr>
          </a:p>
          <a:p>
            <a:r>
              <a:rPr lang="en-GB" dirty="0" smtClean="0">
                <a:latin typeface="Arial" panose="020B0604020202020204" pitchFamily="34" charset="0"/>
              </a:rPr>
              <a:t>Every circuit needs a power source, like a battery, with wires attached to the positive (+) and negative (-) ends. A battery is known </a:t>
            </a:r>
            <a:r>
              <a:rPr lang="en-US" dirty="0" smtClean="0">
                <a:latin typeface="Arial" panose="020B0604020202020204" pitchFamily="34" charset="0"/>
              </a:rPr>
              <a:t>as a cell. </a:t>
            </a:r>
          </a:p>
          <a:p>
            <a:endParaRPr lang="en-US" dirty="0">
              <a:latin typeface="Arial" panose="020B0604020202020204" pitchFamily="34" charset="0"/>
            </a:endParaRPr>
          </a:p>
          <a:p>
            <a:r>
              <a:rPr lang="en-US" dirty="0" smtClean="0">
                <a:latin typeface="Arial" panose="020B0604020202020204" pitchFamily="34" charset="0"/>
              </a:rPr>
              <a:t>A circuit may also contain other electrical components such as bulbs, motors</a:t>
            </a:r>
            <a:r>
              <a:rPr lang="en-US" dirty="0">
                <a:latin typeface="Arial" panose="020B0604020202020204" pitchFamily="34" charset="0"/>
              </a:rPr>
              <a:t> </a:t>
            </a:r>
            <a:r>
              <a:rPr lang="en-US" dirty="0" smtClean="0">
                <a:latin typeface="Arial" panose="020B0604020202020204" pitchFamily="34" charset="0"/>
              </a:rPr>
              <a:t>or buzzers, which allow electricity to pass through them. Electricity will only travel around a completed circuit. This means that the circuit must not have gaps. </a:t>
            </a:r>
            <a:endParaRPr lang="en-US" dirty="0">
              <a:latin typeface="Arial" panose="020B0604020202020204" pitchFamily="34" charset="0"/>
            </a:endParaRPr>
          </a:p>
        </p:txBody>
      </p:sp>
      <p:sp>
        <p:nvSpPr>
          <p:cNvPr id="5" name="Title 1"/>
          <p:cNvSpPr txBox="1">
            <a:spLocks/>
          </p:cNvSpPr>
          <p:nvPr/>
        </p:nvSpPr>
        <p:spPr>
          <a:xfrm>
            <a:off x="0" y="163771"/>
            <a:ext cx="9144000" cy="590535"/>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chemeClr val="bg1"/>
                </a:solidFill>
                <a:latin typeface="Arial" panose="020B0604020202020204" pitchFamily="34" charset="0"/>
                <a:cs typeface="Arial" panose="020B0604020202020204" pitchFamily="34" charset="0"/>
                <a:sym typeface="Geneva CY" charset="0"/>
              </a:rPr>
              <a:t>Seeing the light!</a:t>
            </a:r>
            <a:endParaRPr lang="en-US" sz="3600" b="1" dirty="0">
              <a:solidFill>
                <a:schemeClr val="bg1"/>
              </a:solidFill>
              <a:latin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2376" y="1468795"/>
            <a:ext cx="4593954" cy="2739145"/>
          </a:xfrm>
          <a:prstGeom prst="rect">
            <a:avLst/>
          </a:prstGeom>
        </p:spPr>
      </p:pic>
    </p:spTree>
    <p:extLst>
      <p:ext uri="{BB962C8B-B14F-4D97-AF65-F5344CB8AC3E}">
        <p14:creationId xmlns:p14="http://schemas.microsoft.com/office/powerpoint/2010/main" val="11096388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4" name="Text Box 6"/>
          <p:cNvSpPr txBox="1">
            <a:spLocks noChangeArrowheads="1"/>
          </p:cNvSpPr>
          <p:nvPr/>
        </p:nvSpPr>
        <p:spPr bwMode="auto">
          <a:xfrm>
            <a:off x="0" y="1185130"/>
            <a:ext cx="914399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2400" dirty="0" smtClean="0">
                <a:latin typeface="Arial" panose="020B0604020202020204" pitchFamily="34" charset="0"/>
                <a:ea typeface="ＭＳ Ｐゴシック" charset="0"/>
                <a:cs typeface="ＭＳ Ｐゴシック" charset="0"/>
                <a:sym typeface="Geneva CY" charset="0"/>
              </a:rPr>
              <a:t>A light that turns on when someone opens the door to a room! </a:t>
            </a:r>
            <a:endParaRPr lang="en-US" sz="2400" dirty="0">
              <a:latin typeface="Arial" panose="020B0604020202020204" pitchFamily="34" charset="0"/>
              <a:cs typeface="Arial" panose="020B0604020202020204" pitchFamily="34" charset="0"/>
              <a:sym typeface="Geneva CY" charset="0"/>
            </a:endParaRPr>
          </a:p>
          <a:p>
            <a:pPr algn="ctr"/>
            <a:endParaRPr lang="en-GB" sz="2400" dirty="0">
              <a:latin typeface="Arial" panose="020B0604020202020204" pitchFamily="34" charset="0"/>
            </a:endParaRPr>
          </a:p>
        </p:txBody>
      </p:sp>
      <p:sp>
        <p:nvSpPr>
          <p:cNvPr id="2" name="TextBox 1"/>
          <p:cNvSpPr txBox="1"/>
          <p:nvPr/>
        </p:nvSpPr>
        <p:spPr>
          <a:xfrm>
            <a:off x="272955" y="1843472"/>
            <a:ext cx="8297839" cy="4524315"/>
          </a:xfrm>
          <a:prstGeom prst="rect">
            <a:avLst/>
          </a:prstGeom>
          <a:noFill/>
          <a:ln w="57150" cmpd="sng">
            <a:noFill/>
          </a:ln>
        </p:spPr>
        <p:txBody>
          <a:bodyPr wrap="square" rtlCol="0">
            <a:spAutoFit/>
          </a:bodyPr>
          <a:lstStyle/>
          <a:p>
            <a:r>
              <a:rPr lang="en-US" sz="2400" dirty="0" smtClean="0">
                <a:latin typeface="Arial" panose="020B0604020202020204" pitchFamily="34" charset="0"/>
                <a:ea typeface="ＭＳ Ｐゴシック" charset="0"/>
                <a:cs typeface="ＭＳ Ｐゴシック" charset="0"/>
                <a:sym typeface="Geneva CY" charset="0"/>
              </a:rPr>
              <a:t>Evaluate </a:t>
            </a:r>
          </a:p>
          <a:p>
            <a:endParaRPr lang="en-US" sz="2400" dirty="0">
              <a:latin typeface="Arial" panose="020B0604020202020204" pitchFamily="34" charset="0"/>
              <a:ea typeface="ＭＳ Ｐゴシック" charset="0"/>
              <a:cs typeface="ＭＳ Ｐゴシック" charset="0"/>
              <a:sym typeface="Geneva CY" charset="0"/>
            </a:endParaRPr>
          </a:p>
          <a:p>
            <a:r>
              <a:rPr lang="en-US" sz="2400" dirty="0" smtClean="0">
                <a:latin typeface="Arial" panose="020B0604020202020204" pitchFamily="34" charset="0"/>
                <a:ea typeface="ＭＳ Ｐゴシック" charset="0"/>
                <a:cs typeface="ＭＳ Ｐゴシック" charset="0"/>
                <a:sym typeface="Geneva CY" charset="0"/>
              </a:rPr>
              <a:t>Does the circuit work</a:t>
            </a:r>
            <a:r>
              <a:rPr lang="en-GB" altLang="ja-JP" sz="2400" dirty="0" smtClean="0">
                <a:latin typeface="Arial" charset="0"/>
                <a:ea typeface="ＭＳ Ｐゴシック" charset="0"/>
                <a:cs typeface="ＭＳ Ｐゴシック" charset="0"/>
                <a:sym typeface="Geneva CY" charset="0"/>
              </a:rPr>
              <a:t>:</a:t>
            </a:r>
            <a:r>
              <a:rPr lang="en-US" altLang="ja-JP" sz="2400" dirty="0" smtClean="0">
                <a:latin typeface="Arial" panose="020B0604020202020204" pitchFamily="34" charset="0"/>
                <a:cs typeface="Arial" panose="020B0604020202020204" pitchFamily="34" charset="0"/>
                <a:sym typeface="Geneva CY" charset="0"/>
              </a:rPr>
              <a:t> </a:t>
            </a:r>
            <a:endParaRPr lang="en-US" altLang="ja-JP" sz="2400" dirty="0">
              <a:latin typeface="Arial" panose="020B0604020202020204" pitchFamily="34" charset="0"/>
              <a:cs typeface="Arial" panose="020B0604020202020204" pitchFamily="34" charset="0"/>
              <a:sym typeface="Geneva CY" charset="0"/>
            </a:endParaRPr>
          </a:p>
          <a:p>
            <a:pPr marL="285750" indent="-285750">
              <a:buFont typeface="Arial"/>
              <a:buChar char="•"/>
            </a:pPr>
            <a:r>
              <a:rPr lang="en-US" sz="2400" dirty="0" smtClean="0">
                <a:latin typeface="Arial" panose="020B0604020202020204" pitchFamily="34" charset="0"/>
                <a:cs typeface="Arial" panose="020B0604020202020204" pitchFamily="34" charset="0"/>
                <a:sym typeface="Geneva CY" charset="0"/>
              </a:rPr>
              <a:t>Very well </a:t>
            </a:r>
            <a:endParaRPr lang="en-US" sz="2400" dirty="0">
              <a:latin typeface="Arial" panose="020B0604020202020204" pitchFamily="34" charset="0"/>
              <a:cs typeface="Arial" panose="020B0604020202020204" pitchFamily="34" charset="0"/>
              <a:sym typeface="Geneva CY" charset="0"/>
            </a:endParaRPr>
          </a:p>
          <a:p>
            <a:pPr marL="285750" indent="-285750">
              <a:buFont typeface="Arial"/>
              <a:buChar char="•"/>
            </a:pPr>
            <a:r>
              <a:rPr lang="en-US" sz="2400" dirty="0" smtClean="0">
                <a:latin typeface="Arial" panose="020B0604020202020204" pitchFamily="34" charset="0"/>
                <a:cs typeface="Arial" panose="020B0604020202020204" pitchFamily="34" charset="0"/>
                <a:sym typeface="Geneva CY" charset="0"/>
              </a:rPr>
              <a:t>By accident</a:t>
            </a:r>
            <a:endParaRPr lang="en-US" sz="2400" dirty="0">
              <a:latin typeface="Arial" panose="020B0604020202020204" pitchFamily="34" charset="0"/>
              <a:cs typeface="Arial" panose="020B0604020202020204" pitchFamily="34" charset="0"/>
              <a:sym typeface="Geneva CY" charset="0"/>
            </a:endParaRPr>
          </a:p>
          <a:p>
            <a:pPr marL="285750" indent="-285750">
              <a:buFont typeface="Arial"/>
              <a:buChar char="•"/>
            </a:pPr>
            <a:r>
              <a:rPr lang="en-US" sz="2400" dirty="0" smtClean="0">
                <a:latin typeface="Arial" panose="020B0604020202020204" pitchFamily="34" charset="0"/>
                <a:cs typeface="Arial" panose="020B0604020202020204" pitchFamily="34" charset="0"/>
                <a:sym typeface="Geneva CY" charset="0"/>
              </a:rPr>
              <a:t>Not at all </a:t>
            </a:r>
            <a:endParaRPr lang="en-US" sz="2400" dirty="0">
              <a:latin typeface="Arial" panose="020B0604020202020204" pitchFamily="34" charset="0"/>
              <a:cs typeface="Arial" panose="020B0604020202020204" pitchFamily="34" charset="0"/>
              <a:sym typeface="Geneva CY" charset="0"/>
            </a:endParaRPr>
          </a:p>
          <a:p>
            <a:endParaRPr lang="en-US" sz="2400" dirty="0">
              <a:latin typeface="Arial" panose="020B0604020202020204" pitchFamily="34" charset="0"/>
              <a:cs typeface="Arial" panose="020B0604020202020204" pitchFamily="34" charset="0"/>
              <a:sym typeface="Geneva CY" charset="0"/>
            </a:endParaRPr>
          </a:p>
          <a:p>
            <a:r>
              <a:rPr lang="en-US" sz="2400" dirty="0" smtClean="0">
                <a:latin typeface="Arial" panose="020B0604020202020204" pitchFamily="34" charset="0"/>
                <a:cs typeface="Arial" panose="020B0604020202020204" pitchFamily="34" charset="0"/>
                <a:sym typeface="Geneva CY" charset="0"/>
              </a:rPr>
              <a:t>How could you improve this circuit? </a:t>
            </a:r>
            <a:endParaRPr lang="en-US" sz="2400" dirty="0">
              <a:latin typeface="Arial" panose="020B0604020202020204" pitchFamily="34" charset="0"/>
              <a:cs typeface="Arial" panose="020B0604020202020204" pitchFamily="34" charset="0"/>
              <a:sym typeface="Geneva CY" charset="0"/>
            </a:endParaRPr>
          </a:p>
          <a:p>
            <a:endParaRPr lang="en-US" sz="2400" dirty="0" smtClean="0">
              <a:latin typeface="Arial" panose="020B0604020202020204" pitchFamily="34" charset="0"/>
              <a:cs typeface="Arial" panose="020B0604020202020204" pitchFamily="34" charset="0"/>
              <a:sym typeface="Geneva CY" charset="0"/>
            </a:endParaRPr>
          </a:p>
          <a:p>
            <a:r>
              <a:rPr lang="en-US" sz="2400" dirty="0" smtClean="0">
                <a:latin typeface="Arial" panose="020B0604020202020204" pitchFamily="34" charset="0"/>
                <a:cs typeface="Arial" panose="020B0604020202020204" pitchFamily="34" charset="0"/>
                <a:sym typeface="Geneva CY" charset="0"/>
              </a:rPr>
              <a:t>Is the lamp / bulb holding structure effective? </a:t>
            </a:r>
          </a:p>
          <a:p>
            <a:endParaRPr lang="en-US" sz="2400" dirty="0">
              <a:latin typeface="Arial" panose="020B0604020202020204" pitchFamily="34" charset="0"/>
              <a:cs typeface="Arial" panose="020B0604020202020204" pitchFamily="34" charset="0"/>
              <a:sym typeface="Geneva CY" charset="0"/>
            </a:endParaRPr>
          </a:p>
          <a:p>
            <a:r>
              <a:rPr lang="en-US" sz="2400" dirty="0" smtClean="0">
                <a:latin typeface="Arial" panose="020B0604020202020204" pitchFamily="34" charset="0"/>
                <a:cs typeface="Arial" panose="020B0604020202020204" pitchFamily="34" charset="0"/>
                <a:sym typeface="Geneva CY" charset="0"/>
              </a:rPr>
              <a:t>Is it appealing? </a:t>
            </a:r>
            <a:endParaRPr lang="en-US" sz="2400" dirty="0">
              <a:latin typeface="Arial" panose="020B0604020202020204" pitchFamily="34" charset="0"/>
            </a:endParaRPr>
          </a:p>
        </p:txBody>
      </p:sp>
      <p:sp>
        <p:nvSpPr>
          <p:cNvPr id="3" name="Rectangle 2"/>
          <p:cNvSpPr/>
          <p:nvPr/>
        </p:nvSpPr>
        <p:spPr>
          <a:xfrm>
            <a:off x="2493417" y="3076890"/>
            <a:ext cx="148098" cy="165131"/>
          </a:xfrm>
          <a:prstGeom prst="rect">
            <a:avLst/>
          </a:prstGeom>
          <a:solidFill>
            <a:schemeClr val="accent4">
              <a:lumMod val="20000"/>
              <a:lumOff val="80000"/>
            </a:schemeClr>
          </a:solidFill>
          <a:ln>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7" name="Rectangle 6"/>
          <p:cNvSpPr/>
          <p:nvPr/>
        </p:nvSpPr>
        <p:spPr>
          <a:xfrm>
            <a:off x="2493417" y="3432737"/>
            <a:ext cx="148098" cy="165131"/>
          </a:xfrm>
          <a:prstGeom prst="rect">
            <a:avLst/>
          </a:prstGeom>
          <a:solidFill>
            <a:schemeClr val="accent4">
              <a:lumMod val="20000"/>
              <a:lumOff val="80000"/>
            </a:schemeClr>
          </a:solidFill>
          <a:ln>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Rectangle 7"/>
          <p:cNvSpPr/>
          <p:nvPr/>
        </p:nvSpPr>
        <p:spPr>
          <a:xfrm>
            <a:off x="2493417" y="3807400"/>
            <a:ext cx="148098" cy="165131"/>
          </a:xfrm>
          <a:prstGeom prst="rect">
            <a:avLst/>
          </a:prstGeom>
          <a:solidFill>
            <a:schemeClr val="accent4">
              <a:lumMod val="20000"/>
              <a:lumOff val="80000"/>
            </a:schemeClr>
          </a:solidFill>
          <a:ln>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 name="Title 1"/>
          <p:cNvSpPr txBox="1">
            <a:spLocks/>
          </p:cNvSpPr>
          <p:nvPr/>
        </p:nvSpPr>
        <p:spPr>
          <a:xfrm>
            <a:off x="0" y="163771"/>
            <a:ext cx="9144000" cy="590535"/>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chemeClr val="bg1"/>
                </a:solidFill>
                <a:latin typeface="Arial" panose="020B0604020202020204" pitchFamily="34" charset="0"/>
                <a:cs typeface="Arial" panose="020B0604020202020204" pitchFamily="34" charset="0"/>
                <a:sym typeface="Geneva CY" charset="0"/>
              </a:rPr>
              <a:t>Seeing the light!</a:t>
            </a:r>
            <a:endParaRPr lang="en-US" sz="36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7954192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Text Box 5"/>
          <p:cNvSpPr txBox="1">
            <a:spLocks noChangeArrowheads="1"/>
          </p:cNvSpPr>
          <p:nvPr/>
        </p:nvSpPr>
        <p:spPr bwMode="auto">
          <a:xfrm>
            <a:off x="593725" y="5751513"/>
            <a:ext cx="18466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GB" dirty="0">
              <a:latin typeface="Arial" panose="020B0604020202020204" pitchFamily="34" charset="0"/>
            </a:endParaRPr>
          </a:p>
        </p:txBody>
      </p:sp>
      <p:sp>
        <p:nvSpPr>
          <p:cNvPr id="3" name="TextBox 2"/>
          <p:cNvSpPr txBox="1"/>
          <p:nvPr/>
        </p:nvSpPr>
        <p:spPr>
          <a:xfrm>
            <a:off x="457446" y="1361045"/>
            <a:ext cx="8168805" cy="830997"/>
          </a:xfrm>
          <a:prstGeom prst="rect">
            <a:avLst/>
          </a:prstGeom>
          <a:noFill/>
        </p:spPr>
        <p:txBody>
          <a:bodyPr wrap="square" rtlCol="0">
            <a:spAutoFit/>
          </a:bodyPr>
          <a:lstStyle/>
          <a:p>
            <a:r>
              <a:rPr lang="en-US" sz="2400" b="1" dirty="0" smtClean="0">
                <a:latin typeface="Arial" panose="020B0604020202020204" pitchFamily="34" charset="0"/>
                <a:ea typeface="ＭＳ Ｐゴシック" charset="0"/>
                <a:cs typeface="ＭＳ Ｐゴシック" charset="0"/>
                <a:sym typeface="Geneva CY" charset="0"/>
              </a:rPr>
              <a:t>Design </a:t>
            </a:r>
            <a:r>
              <a:rPr lang="en-US" sz="2400" b="1" dirty="0">
                <a:latin typeface="Arial" panose="020B0604020202020204" pitchFamily="34" charset="0"/>
                <a:ea typeface="ＭＳ Ｐゴシック" charset="0"/>
                <a:cs typeface="ＭＳ Ｐゴシック" charset="0"/>
                <a:sym typeface="Geneva CY" charset="0"/>
              </a:rPr>
              <a:t>a</a:t>
            </a:r>
            <a:r>
              <a:rPr lang="en-US" sz="2400" b="1" dirty="0" smtClean="0">
                <a:latin typeface="Arial" panose="020B0604020202020204" pitchFamily="34" charset="0"/>
                <a:ea typeface="ＭＳ Ｐゴシック" charset="0"/>
                <a:cs typeface="ＭＳ Ｐゴシック" charset="0"/>
                <a:sym typeface="Geneva CY" charset="0"/>
              </a:rPr>
              <a:t>nd create a light for a child’s bedroom that lights up as it gets dark.</a:t>
            </a:r>
            <a:endParaRPr lang="en-US" sz="2400" b="1" dirty="0">
              <a:latin typeface="Arial" panose="020B0604020202020204" pitchFamily="34" charset="0"/>
              <a:cs typeface="Arial" panose="020B0604020202020204" pitchFamily="34" charset="0"/>
              <a:sym typeface="Geneva CY" charset="0"/>
            </a:endParaRPr>
          </a:p>
        </p:txBody>
      </p:sp>
      <p:sp>
        <p:nvSpPr>
          <p:cNvPr id="4" name="TextBox 3"/>
          <p:cNvSpPr txBox="1"/>
          <p:nvPr/>
        </p:nvSpPr>
        <p:spPr>
          <a:xfrm>
            <a:off x="457446" y="2684955"/>
            <a:ext cx="7743125" cy="2308324"/>
          </a:xfrm>
          <a:prstGeom prst="rect">
            <a:avLst/>
          </a:prstGeom>
          <a:noFill/>
          <a:ln w="57150" cmpd="sng">
            <a:noFill/>
          </a:ln>
        </p:spPr>
        <p:txBody>
          <a:bodyPr wrap="square" rtlCol="0">
            <a:spAutoFit/>
          </a:bodyPr>
          <a:lstStyle/>
          <a:p>
            <a:r>
              <a:rPr lang="en-GB" sz="2400" dirty="0" smtClean="0">
                <a:latin typeface="Arial" panose="020B0604020202020204" pitchFamily="34" charset="0"/>
                <a:ea typeface="ＭＳ Ｐゴシック" charset="0"/>
                <a:cs typeface="ＭＳ Ｐゴシック" charset="0"/>
                <a:sym typeface="Geneva CY" charset="0"/>
              </a:rPr>
              <a:t>Things to discuss as a group</a:t>
            </a:r>
            <a:r>
              <a:rPr lang="en-US" altLang="ja-JP" sz="2400" dirty="0" smtClean="0">
                <a:latin typeface="Arial" panose="020B0604020202020204" pitchFamily="34" charset="0"/>
                <a:cs typeface="Arial" panose="020B0604020202020204" pitchFamily="34" charset="0"/>
                <a:sym typeface="Geneva CY" charset="0"/>
              </a:rPr>
              <a:t>:</a:t>
            </a:r>
            <a:endParaRPr lang="en-US" altLang="ja-JP" sz="2400" dirty="0">
              <a:latin typeface="Arial" panose="020B0604020202020204" pitchFamily="34" charset="0"/>
              <a:cs typeface="Arial" panose="020B0604020202020204" pitchFamily="34" charset="0"/>
              <a:sym typeface="Geneva CY" charset="0"/>
            </a:endParaRPr>
          </a:p>
          <a:p>
            <a:endParaRPr lang="en-US" sz="2400" dirty="0">
              <a:latin typeface="Arial" panose="020B0604020202020204" pitchFamily="34" charset="0"/>
              <a:cs typeface="Arial" panose="020B0604020202020204" pitchFamily="34" charset="0"/>
              <a:sym typeface="Geneva CY" charset="0"/>
            </a:endParaRPr>
          </a:p>
          <a:p>
            <a:pPr marL="285750"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sym typeface="Geneva CY" charset="0"/>
              </a:rPr>
              <a:t>What kind of circuit will you need?</a:t>
            </a:r>
            <a:endParaRPr lang="en-US" sz="2400" dirty="0">
              <a:latin typeface="Arial" panose="020B0604020202020204" pitchFamily="34" charset="0"/>
              <a:cs typeface="Arial" panose="020B0604020202020204" pitchFamily="34" charset="0"/>
              <a:sym typeface="Geneva CY" charset="0"/>
            </a:endParaRPr>
          </a:p>
          <a:p>
            <a:pPr marL="285750"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sym typeface="Geneva CY" charset="0"/>
              </a:rPr>
              <a:t>What sensors should you use? </a:t>
            </a:r>
          </a:p>
          <a:p>
            <a:pPr marL="285750"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sym typeface="Geneva CY" charset="0"/>
              </a:rPr>
              <a:t>What will hold the circuit? </a:t>
            </a:r>
          </a:p>
          <a:p>
            <a:pPr marL="285750"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sym typeface="Geneva CY" charset="0"/>
              </a:rPr>
              <a:t>Will it be appealing to a small child? </a:t>
            </a:r>
            <a:endParaRPr lang="en-US" sz="2400" dirty="0">
              <a:latin typeface="Arial" panose="020B0604020202020204" pitchFamily="34" charset="0"/>
            </a:endParaRPr>
          </a:p>
        </p:txBody>
      </p:sp>
      <p:sp>
        <p:nvSpPr>
          <p:cNvPr id="6" name="Title 1"/>
          <p:cNvSpPr txBox="1">
            <a:spLocks/>
          </p:cNvSpPr>
          <p:nvPr/>
        </p:nvSpPr>
        <p:spPr>
          <a:xfrm>
            <a:off x="0" y="163771"/>
            <a:ext cx="9144000" cy="590535"/>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chemeClr val="bg1"/>
                </a:solidFill>
                <a:latin typeface="Arial" panose="020B0604020202020204" pitchFamily="34" charset="0"/>
                <a:cs typeface="Arial" panose="020B0604020202020204" pitchFamily="34" charset="0"/>
                <a:sym typeface="Geneva CY" charset="0"/>
              </a:rPr>
              <a:t>Nothing’s Dark!</a:t>
            </a:r>
            <a:endParaRPr lang="en-US" sz="36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1310706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85800" y="1066800"/>
            <a:ext cx="3810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dirty="0">
              <a:latin typeface="Arial" panose="020B0604020202020204" pitchFamily="34" charset="0"/>
            </a:endParaRPr>
          </a:p>
        </p:txBody>
      </p:sp>
      <p:sp>
        <p:nvSpPr>
          <p:cNvPr id="3" name="TextBox 2"/>
          <p:cNvSpPr txBox="1"/>
          <p:nvPr/>
        </p:nvSpPr>
        <p:spPr>
          <a:xfrm>
            <a:off x="403326" y="1274747"/>
            <a:ext cx="8337347" cy="5563831"/>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400" dirty="0" smtClean="0">
                <a:latin typeface="Arial" panose="020B0604020202020204" pitchFamily="34" charset="0"/>
              </a:rPr>
              <a:t>What uses the smallest amount of energy?</a:t>
            </a:r>
          </a:p>
          <a:p>
            <a:pPr marL="342900" indent="-342900">
              <a:lnSpc>
                <a:spcPct val="150000"/>
              </a:lnSpc>
              <a:buFont typeface="Arial" panose="020B0604020202020204" pitchFamily="34" charset="0"/>
              <a:buChar char="•"/>
            </a:pPr>
            <a:r>
              <a:rPr lang="en-US" sz="2400" dirty="0" smtClean="0">
                <a:latin typeface="Arial" panose="020B0604020202020204" pitchFamily="34" charset="0"/>
              </a:rPr>
              <a:t>What uses the most energy?</a:t>
            </a:r>
          </a:p>
          <a:p>
            <a:pPr marL="342900" indent="-342900">
              <a:lnSpc>
                <a:spcPct val="150000"/>
              </a:lnSpc>
              <a:buFont typeface="Arial" panose="020B0604020202020204" pitchFamily="34" charset="0"/>
              <a:buChar char="•"/>
            </a:pPr>
            <a:r>
              <a:rPr lang="en-US" sz="2400" dirty="0" smtClean="0">
                <a:latin typeface="Arial" panose="020B0604020202020204" pitchFamily="34" charset="0"/>
              </a:rPr>
              <a:t>Where does the most energy get lost?</a:t>
            </a:r>
          </a:p>
          <a:p>
            <a:pPr marL="342900" indent="-342900">
              <a:lnSpc>
                <a:spcPct val="150000"/>
              </a:lnSpc>
              <a:buFont typeface="Arial" panose="020B0604020202020204" pitchFamily="34" charset="0"/>
              <a:buChar char="•"/>
            </a:pPr>
            <a:r>
              <a:rPr lang="en-US" sz="2400" dirty="0" smtClean="0">
                <a:latin typeface="Arial" panose="020B0604020202020204" pitchFamily="34" charset="0"/>
              </a:rPr>
              <a:t>Where does the smallest amount of energy get lost?</a:t>
            </a:r>
          </a:p>
          <a:p>
            <a:pPr>
              <a:lnSpc>
                <a:spcPct val="150000"/>
              </a:lnSpc>
            </a:pPr>
            <a:endParaRPr lang="en-US" sz="2400" dirty="0">
              <a:latin typeface="Arial" panose="020B0604020202020204" pitchFamily="34" charset="0"/>
            </a:endParaRPr>
          </a:p>
          <a:p>
            <a:pPr>
              <a:lnSpc>
                <a:spcPct val="150000"/>
              </a:lnSpc>
            </a:pPr>
            <a:r>
              <a:rPr lang="en-US" sz="2400" dirty="0">
                <a:latin typeface="Arial" panose="020B0604020202020204" pitchFamily="34" charset="0"/>
              </a:rPr>
              <a:t>Think about how we could stop some of this energy from escaping</a:t>
            </a:r>
            <a:r>
              <a:rPr lang="en-US" sz="2400" dirty="0" smtClean="0">
                <a:latin typeface="Arial" panose="020B0604020202020204" pitchFamily="34" charset="0"/>
              </a:rPr>
              <a:t>.</a:t>
            </a:r>
          </a:p>
          <a:p>
            <a:pPr>
              <a:lnSpc>
                <a:spcPct val="150000"/>
              </a:lnSpc>
            </a:pPr>
            <a:endParaRPr lang="en-US" sz="2400" dirty="0">
              <a:latin typeface="Arial" panose="020B0604020202020204" pitchFamily="34" charset="0"/>
            </a:endParaRPr>
          </a:p>
          <a:p>
            <a:pPr>
              <a:lnSpc>
                <a:spcPct val="150000"/>
              </a:lnSpc>
            </a:pPr>
            <a:r>
              <a:rPr lang="en-US" sz="2400" dirty="0">
                <a:latin typeface="Arial" panose="020B0604020202020204" pitchFamily="34" charset="0"/>
              </a:rPr>
              <a:t>Discuss with your partner. </a:t>
            </a:r>
          </a:p>
          <a:p>
            <a:pPr>
              <a:lnSpc>
                <a:spcPct val="150000"/>
              </a:lnSpc>
            </a:pPr>
            <a:endParaRPr lang="en-US" sz="2400" dirty="0" smtClean="0">
              <a:latin typeface="Arial" panose="020B0604020202020204" pitchFamily="34" charset="0"/>
            </a:endParaRPr>
          </a:p>
        </p:txBody>
      </p:sp>
      <p:sp>
        <p:nvSpPr>
          <p:cNvPr id="7" name="Title 1"/>
          <p:cNvSpPr txBox="1">
            <a:spLocks/>
          </p:cNvSpPr>
          <p:nvPr/>
        </p:nvSpPr>
        <p:spPr>
          <a:xfrm>
            <a:off x="0" y="163771"/>
            <a:ext cx="9144000" cy="590535"/>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chemeClr val="bg1"/>
                </a:solidFill>
                <a:latin typeface="Arial" panose="020B0604020202020204" pitchFamily="34" charset="0"/>
                <a:cs typeface="Arial" panose="020B0604020202020204" pitchFamily="34" charset="0"/>
                <a:sym typeface="Geneva CY" charset="0"/>
              </a:rPr>
              <a:t>Study the following pie charts</a:t>
            </a:r>
            <a:endParaRPr lang="en-US" sz="36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5691260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Text Box 5"/>
          <p:cNvSpPr txBox="1">
            <a:spLocks noChangeArrowheads="1"/>
          </p:cNvSpPr>
          <p:nvPr/>
        </p:nvSpPr>
        <p:spPr bwMode="auto">
          <a:xfrm>
            <a:off x="593725" y="5751513"/>
            <a:ext cx="18466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GB" dirty="0">
              <a:latin typeface="Arial" panose="020B0604020202020204" pitchFamily="34" charset="0"/>
            </a:endParaRPr>
          </a:p>
        </p:txBody>
      </p:sp>
      <p:sp>
        <p:nvSpPr>
          <p:cNvPr id="5" name="Title 1"/>
          <p:cNvSpPr txBox="1">
            <a:spLocks/>
          </p:cNvSpPr>
          <p:nvPr/>
        </p:nvSpPr>
        <p:spPr>
          <a:xfrm>
            <a:off x="0" y="163771"/>
            <a:ext cx="9144000" cy="590535"/>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chemeClr val="bg1"/>
                </a:solidFill>
                <a:latin typeface="Arial" panose="020B0604020202020204" pitchFamily="34" charset="0"/>
                <a:cs typeface="Arial" panose="020B0604020202020204" pitchFamily="34" charset="0"/>
                <a:sym typeface="Geneva CY" charset="0"/>
              </a:rPr>
              <a:t>Change your ways!</a:t>
            </a:r>
            <a:endParaRPr lang="en-US" sz="3600" b="1" dirty="0">
              <a:solidFill>
                <a:schemeClr val="bg1"/>
              </a:solidFill>
              <a:latin typeface="Arial" panose="020B0604020202020204" pitchFamily="34" charset="0"/>
            </a:endParaRPr>
          </a:p>
        </p:txBody>
      </p:sp>
      <p:pic>
        <p:nvPicPr>
          <p:cNvPr id="6" name="Picture 5">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336" y="1164982"/>
            <a:ext cx="8551568" cy="4810257"/>
          </a:xfrm>
          <a:prstGeom prst="rect">
            <a:avLst/>
          </a:prstGeom>
        </p:spPr>
      </p:pic>
      <p:sp>
        <p:nvSpPr>
          <p:cNvPr id="7" name="TextBox 6"/>
          <p:cNvSpPr txBox="1"/>
          <p:nvPr/>
        </p:nvSpPr>
        <p:spPr>
          <a:xfrm>
            <a:off x="1300766" y="6032479"/>
            <a:ext cx="6516710" cy="646331"/>
          </a:xfrm>
          <a:prstGeom prst="rect">
            <a:avLst/>
          </a:prstGeom>
          <a:noFill/>
        </p:spPr>
        <p:txBody>
          <a:bodyPr wrap="square" rtlCol="0">
            <a:spAutoFit/>
          </a:bodyPr>
          <a:lstStyle/>
          <a:p>
            <a:pPr algn="ctr"/>
            <a:r>
              <a:rPr lang="en-GB" b="1" dirty="0" smtClean="0"/>
              <a:t>Light Bulb Posters</a:t>
            </a:r>
            <a:r>
              <a:rPr lang="en-GB" dirty="0"/>
              <a:t>: </a:t>
            </a:r>
            <a:r>
              <a:rPr lang="en-GB" dirty="0">
                <a:hlinkClick r:id="rId2"/>
              </a:rPr>
              <a:t>https://www.youtube.com/watch?v=Zheb7HRfyuA</a:t>
            </a:r>
            <a:endParaRPr lang="en-GB" dirty="0"/>
          </a:p>
        </p:txBody>
      </p:sp>
    </p:spTree>
    <p:extLst>
      <p:ext uri="{BB962C8B-B14F-4D97-AF65-F5344CB8AC3E}">
        <p14:creationId xmlns:p14="http://schemas.microsoft.com/office/powerpoint/2010/main" val="2410645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27181" y="2717216"/>
            <a:ext cx="8143797" cy="819575"/>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8439" name="Text Box 7"/>
          <p:cNvSpPr txBox="1">
            <a:spLocks noChangeArrowheads="1"/>
          </p:cNvSpPr>
          <p:nvPr/>
        </p:nvSpPr>
        <p:spPr bwMode="auto">
          <a:xfrm>
            <a:off x="228600" y="4191000"/>
            <a:ext cx="18466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GB" dirty="0">
              <a:latin typeface="Arial" panose="020B0604020202020204" pitchFamily="34" charset="0"/>
            </a:endParaRPr>
          </a:p>
        </p:txBody>
      </p:sp>
      <p:sp>
        <p:nvSpPr>
          <p:cNvPr id="3" name="Rectangle 2"/>
          <p:cNvSpPr/>
          <p:nvPr/>
        </p:nvSpPr>
        <p:spPr>
          <a:xfrm>
            <a:off x="390176" y="1447638"/>
            <a:ext cx="8430552" cy="923330"/>
          </a:xfrm>
          <a:prstGeom prst="rect">
            <a:avLst/>
          </a:prstGeom>
        </p:spPr>
        <p:txBody>
          <a:bodyPr wrap="square">
            <a:spAutoFit/>
          </a:bodyPr>
          <a:lstStyle/>
          <a:p>
            <a:r>
              <a:rPr lang="en-US" dirty="0" smtClean="0">
                <a:latin typeface="Arial" panose="020B0604020202020204" pitchFamily="34" charset="0"/>
                <a:ea typeface="ＭＳ Ｐゴシック" charset="0"/>
                <a:cs typeface="ＭＳ Ｐゴシック" charset="0"/>
                <a:sym typeface="Geneva CY" charset="0"/>
              </a:rPr>
              <a:t>Electricity is measured in Watts or Kilowatts. </a:t>
            </a:r>
            <a:endParaRPr lang="en-US" dirty="0">
              <a:latin typeface="Arial" panose="020B0604020202020204" pitchFamily="34" charset="0"/>
              <a:ea typeface="ＭＳ Ｐゴシック" charset="0"/>
              <a:cs typeface="ＭＳ Ｐゴシック" charset="0"/>
              <a:sym typeface="Geneva CY" charset="0"/>
            </a:endParaRPr>
          </a:p>
          <a:p>
            <a:r>
              <a:rPr lang="en-US" dirty="0" smtClean="0">
                <a:latin typeface="Arial" panose="020B0604020202020204" pitchFamily="34" charset="0"/>
                <a:ea typeface="ＭＳ Ｐゴシック" charset="0"/>
                <a:cs typeface="ＭＳ Ｐゴシック" charset="0"/>
                <a:sym typeface="Geneva CY" charset="0"/>
              </a:rPr>
              <a:t>Electricity companies measure how many units of electricity you use and charge you per unit used. </a:t>
            </a:r>
            <a:endParaRPr lang="en-US" dirty="0">
              <a:latin typeface="Arial" panose="020B0604020202020204" pitchFamily="34" charset="0"/>
              <a:ea typeface="ＭＳ Ｐゴシック" charset="0"/>
              <a:cs typeface="ＭＳ Ｐゴシック" charset="0"/>
              <a:sym typeface="Geneva CY" charset="0"/>
            </a:endParaRPr>
          </a:p>
        </p:txBody>
      </p:sp>
      <p:sp>
        <p:nvSpPr>
          <p:cNvPr id="4" name="Rectangle 3"/>
          <p:cNvSpPr/>
          <p:nvPr/>
        </p:nvSpPr>
        <p:spPr>
          <a:xfrm>
            <a:off x="519546" y="2802238"/>
            <a:ext cx="7677727" cy="646331"/>
          </a:xfrm>
          <a:prstGeom prst="rect">
            <a:avLst/>
          </a:prstGeom>
        </p:spPr>
        <p:txBody>
          <a:bodyPr wrap="square">
            <a:spAutoFit/>
          </a:bodyPr>
          <a:lstStyle/>
          <a:p>
            <a:r>
              <a:rPr lang="en-US" dirty="0" smtClean="0">
                <a:latin typeface="Arial" panose="020B0604020202020204" pitchFamily="34" charset="0"/>
                <a:ea typeface="ＭＳ Ｐゴシック" charset="0"/>
                <a:cs typeface="ＭＳ Ｐゴシック" charset="0"/>
                <a:sym typeface="Geneva CY" charset="0"/>
              </a:rPr>
              <a:t>The cost for one unit of electricity at the moment is 10.7 pence! </a:t>
            </a:r>
            <a:endParaRPr lang="en-US" dirty="0">
              <a:latin typeface="Arial" panose="020B0604020202020204" pitchFamily="34" charset="0"/>
              <a:ea typeface="ＭＳ Ｐゴシック" charset="0"/>
              <a:cs typeface="ＭＳ Ｐゴシック" charset="0"/>
              <a:sym typeface="Geneva CY" charset="0"/>
            </a:endParaRPr>
          </a:p>
          <a:p>
            <a:r>
              <a:rPr lang="en-US" dirty="0" smtClean="0">
                <a:latin typeface="Arial" panose="020B0604020202020204" pitchFamily="34" charset="0"/>
                <a:ea typeface="ＭＳ Ｐゴシック" charset="0"/>
                <a:cs typeface="ＭＳ Ｐゴシック" charset="0"/>
                <a:sym typeface="Geneva CY" charset="0"/>
              </a:rPr>
              <a:t>How much would the following number of units cost? </a:t>
            </a:r>
            <a:endParaRPr lang="en-US" dirty="0">
              <a:latin typeface="Arial" panose="020B0604020202020204" pitchFamily="34" charset="0"/>
              <a:cs typeface="Arial" panose="020B0604020202020204" pitchFamily="34" charset="0"/>
              <a:sym typeface="Geneva CY" charset="0"/>
            </a:endParaRPr>
          </a:p>
        </p:txBody>
      </p:sp>
      <p:sp>
        <p:nvSpPr>
          <p:cNvPr id="10" name="AutoShape 5"/>
          <p:cNvSpPr>
            <a:spLocks/>
          </p:cNvSpPr>
          <p:nvPr/>
        </p:nvSpPr>
        <p:spPr bwMode="auto">
          <a:xfrm>
            <a:off x="2043486" y="3987631"/>
            <a:ext cx="1567563" cy="1145401"/>
          </a:xfrm>
          <a:prstGeom prst="roundRect">
            <a:avLst>
              <a:gd name="adj" fmla="val 15000"/>
            </a:avLst>
          </a:prstGeom>
          <a:solidFill>
            <a:srgbClr val="91D5E6"/>
          </a:solidFill>
          <a:ln>
            <a:noFill/>
          </a:ln>
          <a:extLst/>
        </p:spPr>
        <p:txBody>
          <a:bodyPr lIns="0" tIns="0" rIns="0" bIns="0" anchor="ctr"/>
          <a:lstStyle/>
          <a:p>
            <a:pPr algn="ctr"/>
            <a:r>
              <a:rPr lang="en-US" kern="1200" dirty="0">
                <a:latin typeface="Arial" panose="020B0604020202020204" pitchFamily="34" charset="0"/>
                <a:ea typeface="ＭＳ Ｐゴシック" charset="0"/>
                <a:cs typeface="ＭＳ Ｐゴシック" charset="0"/>
                <a:sym typeface="Geneva CY" charset="0"/>
              </a:rPr>
              <a:t>150 </a:t>
            </a:r>
            <a:r>
              <a:rPr lang="en-US" kern="1200" dirty="0" smtClean="0">
                <a:latin typeface="Arial" panose="020B0604020202020204" pitchFamily="34" charset="0"/>
                <a:ea typeface="ＭＳ Ｐゴシック" charset="0"/>
                <a:cs typeface="ＭＳ Ｐゴシック" charset="0"/>
                <a:sym typeface="Geneva CY" charset="0"/>
              </a:rPr>
              <a:t>unit?</a:t>
            </a:r>
            <a:endParaRPr lang="en-US" kern="1200" dirty="0">
              <a:latin typeface="Arial" panose="020B0604020202020204" pitchFamily="34" charset="0"/>
              <a:ea typeface="ＭＳ Ｐゴシック" charset="0"/>
              <a:cs typeface="ＭＳ Ｐゴシック" charset="0"/>
              <a:sym typeface="Geneva CY" charset="0"/>
            </a:endParaRPr>
          </a:p>
        </p:txBody>
      </p:sp>
      <p:sp>
        <p:nvSpPr>
          <p:cNvPr id="11" name="AutoShape 6"/>
          <p:cNvSpPr>
            <a:spLocks/>
          </p:cNvSpPr>
          <p:nvPr/>
        </p:nvSpPr>
        <p:spPr bwMode="auto">
          <a:xfrm>
            <a:off x="3696796" y="3987631"/>
            <a:ext cx="1567563" cy="1145401"/>
          </a:xfrm>
          <a:prstGeom prst="roundRect">
            <a:avLst>
              <a:gd name="adj" fmla="val 15000"/>
            </a:avLst>
          </a:prstGeom>
          <a:solidFill>
            <a:srgbClr val="91D5E6"/>
          </a:solidFill>
          <a:ln>
            <a:noFill/>
          </a:ln>
          <a:extLst/>
        </p:spPr>
        <p:txBody>
          <a:bodyPr lIns="0" tIns="0" rIns="0" bIns="0" anchor="ctr"/>
          <a:lstStyle/>
          <a:p>
            <a:pPr algn="ctr"/>
            <a:r>
              <a:rPr lang="en-US" kern="1200" dirty="0">
                <a:latin typeface="Arial" panose="020B0604020202020204" pitchFamily="34" charset="0"/>
                <a:ea typeface="ＭＳ Ｐゴシック" charset="0"/>
                <a:cs typeface="ＭＳ Ｐゴシック" charset="0"/>
                <a:sym typeface="Geneva CY" charset="0"/>
              </a:rPr>
              <a:t>200 </a:t>
            </a:r>
            <a:r>
              <a:rPr lang="en-US" kern="1200" dirty="0" smtClean="0">
                <a:latin typeface="Arial" panose="020B0604020202020204" pitchFamily="34" charset="0"/>
                <a:ea typeface="ＭＳ Ｐゴシック" charset="0"/>
                <a:cs typeface="ＭＳ Ｐゴシック" charset="0"/>
                <a:sym typeface="Geneva CY" charset="0"/>
              </a:rPr>
              <a:t>unit?</a:t>
            </a:r>
            <a:endParaRPr lang="en-US" kern="1200" dirty="0">
              <a:latin typeface="Arial" panose="020B0604020202020204" pitchFamily="34" charset="0"/>
              <a:ea typeface="ＭＳ Ｐゴシック" charset="0"/>
              <a:cs typeface="ＭＳ Ｐゴシック" charset="0"/>
              <a:sym typeface="Geneva CY" charset="0"/>
            </a:endParaRPr>
          </a:p>
        </p:txBody>
      </p:sp>
      <p:sp>
        <p:nvSpPr>
          <p:cNvPr id="12" name="AutoShape 7"/>
          <p:cNvSpPr>
            <a:spLocks/>
          </p:cNvSpPr>
          <p:nvPr/>
        </p:nvSpPr>
        <p:spPr bwMode="auto">
          <a:xfrm>
            <a:off x="5350106" y="3987631"/>
            <a:ext cx="1567563" cy="1145401"/>
          </a:xfrm>
          <a:prstGeom prst="roundRect">
            <a:avLst>
              <a:gd name="adj" fmla="val 15000"/>
            </a:avLst>
          </a:prstGeom>
          <a:solidFill>
            <a:srgbClr val="91D5E6"/>
          </a:solidFill>
          <a:ln>
            <a:noFill/>
          </a:ln>
          <a:extLst/>
        </p:spPr>
        <p:txBody>
          <a:bodyPr lIns="0" tIns="0" rIns="0" bIns="0" anchor="ctr"/>
          <a:lstStyle/>
          <a:p>
            <a:pPr algn="ctr"/>
            <a:r>
              <a:rPr lang="en-US" kern="1200" dirty="0">
                <a:latin typeface="Arial" panose="020B0604020202020204" pitchFamily="34" charset="0"/>
                <a:ea typeface="ＭＳ Ｐゴシック" charset="0"/>
                <a:cs typeface="ＭＳ Ｐゴシック" charset="0"/>
                <a:sym typeface="Geneva CY" charset="0"/>
              </a:rPr>
              <a:t>330 </a:t>
            </a:r>
            <a:r>
              <a:rPr lang="en-US" kern="1200" dirty="0" smtClean="0">
                <a:latin typeface="Arial" panose="020B0604020202020204" pitchFamily="34" charset="0"/>
                <a:ea typeface="ＭＳ Ｐゴシック" charset="0"/>
                <a:cs typeface="ＭＳ Ｐゴシック" charset="0"/>
                <a:sym typeface="Geneva CY" charset="0"/>
              </a:rPr>
              <a:t>unit?</a:t>
            </a:r>
            <a:endParaRPr lang="en-US" kern="1200" dirty="0">
              <a:latin typeface="Arial" panose="020B0604020202020204" pitchFamily="34" charset="0"/>
              <a:ea typeface="ＭＳ Ｐゴシック" charset="0"/>
              <a:cs typeface="ＭＳ Ｐゴシック" charset="0"/>
              <a:sym typeface="Geneva CY" charset="0"/>
            </a:endParaRPr>
          </a:p>
        </p:txBody>
      </p:sp>
      <p:sp>
        <p:nvSpPr>
          <p:cNvPr id="13" name="AutoShape 8"/>
          <p:cNvSpPr>
            <a:spLocks/>
          </p:cNvSpPr>
          <p:nvPr/>
        </p:nvSpPr>
        <p:spPr bwMode="auto">
          <a:xfrm>
            <a:off x="7003416" y="3987631"/>
            <a:ext cx="1567563" cy="1145401"/>
          </a:xfrm>
          <a:prstGeom prst="roundRect">
            <a:avLst>
              <a:gd name="adj" fmla="val 15000"/>
            </a:avLst>
          </a:prstGeom>
          <a:solidFill>
            <a:srgbClr val="91D5E6"/>
          </a:solidFill>
          <a:ln>
            <a:noFill/>
          </a:ln>
          <a:extLst/>
        </p:spPr>
        <p:txBody>
          <a:bodyPr lIns="0" tIns="0" rIns="0" bIns="0" anchor="ctr"/>
          <a:lstStyle/>
          <a:p>
            <a:pPr algn="ctr"/>
            <a:r>
              <a:rPr lang="en-US" kern="1200" dirty="0">
                <a:latin typeface="Arial" panose="020B0604020202020204" pitchFamily="34" charset="0"/>
                <a:ea typeface="ＭＳ Ｐゴシック" charset="0"/>
                <a:cs typeface="ＭＳ Ｐゴシック" charset="0"/>
                <a:sym typeface="Geneva CY" charset="0"/>
              </a:rPr>
              <a:t>500 </a:t>
            </a:r>
            <a:r>
              <a:rPr lang="en-US" kern="1200" dirty="0" smtClean="0">
                <a:latin typeface="Arial" panose="020B0604020202020204" pitchFamily="34" charset="0"/>
                <a:ea typeface="ＭＳ Ｐゴシック" charset="0"/>
                <a:cs typeface="ＭＳ Ｐゴシック" charset="0"/>
                <a:sym typeface="Geneva CY" charset="0"/>
              </a:rPr>
              <a:t>unit?</a:t>
            </a:r>
            <a:endParaRPr lang="en-US" kern="1200" dirty="0">
              <a:latin typeface="Arial" panose="020B0604020202020204" pitchFamily="34" charset="0"/>
              <a:ea typeface="ＭＳ Ｐゴシック" charset="0"/>
              <a:cs typeface="ＭＳ Ｐゴシック" charset="0"/>
              <a:sym typeface="Geneva CY" charset="0"/>
            </a:endParaRPr>
          </a:p>
        </p:txBody>
      </p:sp>
      <p:sp>
        <p:nvSpPr>
          <p:cNvPr id="14" name="AutoShape 4"/>
          <p:cNvSpPr>
            <a:spLocks/>
          </p:cNvSpPr>
          <p:nvPr/>
        </p:nvSpPr>
        <p:spPr bwMode="auto">
          <a:xfrm>
            <a:off x="390176" y="3987631"/>
            <a:ext cx="1567563" cy="1145401"/>
          </a:xfrm>
          <a:prstGeom prst="roundRect">
            <a:avLst>
              <a:gd name="adj" fmla="val 15000"/>
            </a:avLst>
          </a:prstGeom>
          <a:solidFill>
            <a:srgbClr val="91D5E6"/>
          </a:solidFill>
          <a:ln>
            <a:noFill/>
          </a:ln>
          <a:extLst/>
        </p:spPr>
        <p:txBody>
          <a:bodyPr lIns="0" tIns="0" rIns="0" bIns="0" anchor="ctr"/>
          <a:lstStyle/>
          <a:p>
            <a:pPr algn="ctr"/>
            <a:r>
              <a:rPr lang="en-US" kern="1200" dirty="0">
                <a:latin typeface="Arial" panose="020B0604020202020204" pitchFamily="34" charset="0"/>
                <a:ea typeface="ＭＳ Ｐゴシック" charset="0"/>
                <a:cs typeface="ＭＳ Ｐゴシック" charset="0"/>
                <a:sym typeface="Geneva CY" charset="0"/>
              </a:rPr>
              <a:t>100 </a:t>
            </a:r>
            <a:r>
              <a:rPr lang="en-US" kern="1200" dirty="0" smtClean="0">
                <a:latin typeface="Arial" panose="020B0604020202020204" pitchFamily="34" charset="0"/>
                <a:ea typeface="ＭＳ Ｐゴシック" charset="0"/>
                <a:cs typeface="ＭＳ Ｐゴシック" charset="0"/>
                <a:sym typeface="Geneva CY" charset="0"/>
              </a:rPr>
              <a:t>unit?</a:t>
            </a:r>
            <a:endParaRPr lang="en-US" kern="1200" dirty="0">
              <a:latin typeface="Arial" panose="020B0604020202020204" pitchFamily="34" charset="0"/>
              <a:ea typeface="ＭＳ Ｐゴシック" charset="0"/>
              <a:cs typeface="ＭＳ Ｐゴシック" charset="0"/>
              <a:sym typeface="Geneva CY" charset="0"/>
            </a:endParaRPr>
          </a:p>
        </p:txBody>
      </p:sp>
      <p:sp>
        <p:nvSpPr>
          <p:cNvPr id="15" name="Title 1"/>
          <p:cNvSpPr txBox="1">
            <a:spLocks/>
          </p:cNvSpPr>
          <p:nvPr/>
        </p:nvSpPr>
        <p:spPr>
          <a:xfrm>
            <a:off x="0" y="163771"/>
            <a:ext cx="9144000" cy="590535"/>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chemeClr val="bg1"/>
                </a:solidFill>
                <a:latin typeface="Arial" panose="020B0604020202020204" pitchFamily="34" charset="0"/>
                <a:cs typeface="Arial" panose="020B0604020202020204" pitchFamily="34" charset="0"/>
                <a:sym typeface="Geneva CY" charset="0"/>
              </a:rPr>
              <a:t>Counting the cost!</a:t>
            </a:r>
            <a:endParaRPr lang="en-US" sz="3600" b="1" dirty="0">
              <a:solidFill>
                <a:schemeClr val="bg1"/>
              </a:solidFill>
              <a:latin typeface="Arial" panose="020B0604020202020204" pitchFamily="34" charset="0"/>
            </a:endParaRPr>
          </a:p>
        </p:txBody>
      </p:sp>
    </p:spTree>
    <p:extLst>
      <p:ext uri="{BB962C8B-B14F-4D97-AF65-F5344CB8AC3E}">
        <p14:creationId xmlns:p14="http://schemas.microsoft.com/office/powerpoint/2010/main" val="41127549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104259" y="1338093"/>
            <a:ext cx="3491897" cy="5076354"/>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solidFill>
                  <a:schemeClr val="tx1"/>
                </a:solidFill>
                <a:latin typeface="Arial" panose="020B0604020202020204" pitchFamily="34" charset="0"/>
              </a:rPr>
              <a:t>Smart meters are modern versions of the meters for gas and electricity that are in your homes at the moment. </a:t>
            </a:r>
          </a:p>
          <a:p>
            <a:pPr algn="ctr"/>
            <a:endParaRPr lang="en-GB" dirty="0" smtClean="0">
              <a:solidFill>
                <a:schemeClr val="tx1"/>
              </a:solidFill>
              <a:latin typeface="Arial" panose="020B0604020202020204" pitchFamily="34" charset="0"/>
            </a:endParaRPr>
          </a:p>
          <a:p>
            <a:pPr algn="ctr"/>
            <a:r>
              <a:rPr lang="en-GB" dirty="0" smtClean="0">
                <a:solidFill>
                  <a:schemeClr val="tx1"/>
                </a:solidFill>
                <a:latin typeface="Arial" panose="020B0604020202020204" pitchFamily="34" charset="0"/>
              </a:rPr>
              <a:t>Smart meters will show information about the electricity and gas you are using, including its price and how much CO2 it’s releasing. This information could help </a:t>
            </a:r>
            <a:r>
              <a:rPr lang="en-GB" dirty="0">
                <a:solidFill>
                  <a:schemeClr val="tx1"/>
                </a:solidFill>
                <a:latin typeface="Arial" panose="020B0604020202020204" pitchFamily="34" charset="0"/>
              </a:rPr>
              <a:t>y</a:t>
            </a:r>
            <a:r>
              <a:rPr lang="en-GB" dirty="0" smtClean="0">
                <a:solidFill>
                  <a:schemeClr val="tx1"/>
                </a:solidFill>
                <a:latin typeface="Arial" panose="020B0604020202020204" pitchFamily="34" charset="0"/>
              </a:rPr>
              <a:t>ou to lower your energy use.</a:t>
            </a:r>
          </a:p>
        </p:txBody>
      </p:sp>
      <p:sp>
        <p:nvSpPr>
          <p:cNvPr id="18439" name="Text Box 7"/>
          <p:cNvSpPr txBox="1">
            <a:spLocks noChangeArrowheads="1"/>
          </p:cNvSpPr>
          <p:nvPr/>
        </p:nvSpPr>
        <p:spPr bwMode="auto">
          <a:xfrm>
            <a:off x="228600" y="4191000"/>
            <a:ext cx="18466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GB" dirty="0">
              <a:latin typeface="Arial" panose="020B0604020202020204" pitchFamily="34" charset="0"/>
            </a:endParaRPr>
          </a:p>
        </p:txBody>
      </p:sp>
      <p:sp>
        <p:nvSpPr>
          <p:cNvPr id="7" name="Title 1"/>
          <p:cNvSpPr txBox="1">
            <a:spLocks/>
          </p:cNvSpPr>
          <p:nvPr/>
        </p:nvSpPr>
        <p:spPr>
          <a:xfrm>
            <a:off x="0" y="163771"/>
            <a:ext cx="9144000" cy="590535"/>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chemeClr val="bg1"/>
                </a:solidFill>
                <a:latin typeface="Arial" panose="020B0604020202020204" pitchFamily="34" charset="0"/>
                <a:cs typeface="Arial" panose="020B0604020202020204" pitchFamily="34" charset="0"/>
                <a:sym typeface="Geneva CY" charset="0"/>
              </a:rPr>
              <a:t>Counting the cost!</a:t>
            </a:r>
            <a:endParaRPr lang="en-US" sz="3600" b="1" dirty="0">
              <a:solidFill>
                <a:schemeClr val="bg1"/>
              </a:solidFill>
              <a:latin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981" y="1709550"/>
            <a:ext cx="4154607" cy="4154607"/>
          </a:xfrm>
          <a:prstGeom prst="rect">
            <a:avLst/>
          </a:prstGeom>
        </p:spPr>
      </p:pic>
    </p:spTree>
    <p:extLst>
      <p:ext uri="{BB962C8B-B14F-4D97-AF65-F5344CB8AC3E}">
        <p14:creationId xmlns:p14="http://schemas.microsoft.com/office/powerpoint/2010/main" val="22885346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85800" y="1066800"/>
            <a:ext cx="3810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dirty="0">
              <a:latin typeface="Arial" panose="020B0604020202020204" pitchFamily="34" charset="0"/>
            </a:endParaRPr>
          </a:p>
        </p:txBody>
      </p:sp>
      <p:sp>
        <p:nvSpPr>
          <p:cNvPr id="7" name="Title 1"/>
          <p:cNvSpPr txBox="1">
            <a:spLocks/>
          </p:cNvSpPr>
          <p:nvPr/>
        </p:nvSpPr>
        <p:spPr>
          <a:xfrm>
            <a:off x="0" y="163771"/>
            <a:ext cx="9144000" cy="590535"/>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chemeClr val="bg1"/>
                </a:solidFill>
                <a:latin typeface="Arial" panose="020B0604020202020204" pitchFamily="34" charset="0"/>
                <a:cs typeface="Arial" panose="020B0604020202020204" pitchFamily="34" charset="0"/>
                <a:sym typeface="Geneva CY" charset="0"/>
              </a:rPr>
              <a:t>Study the following pie charts</a:t>
            </a:r>
            <a:endParaRPr lang="en-US" sz="3600" b="1" dirty="0">
              <a:solidFill>
                <a:schemeClr val="bg1"/>
              </a:solidFill>
              <a:latin typeface="Arial" panose="020B060402020202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4111" y="1025735"/>
            <a:ext cx="6383376" cy="5692901"/>
          </a:xfrm>
          <a:prstGeom prst="rect">
            <a:avLst/>
          </a:prstGeom>
        </p:spPr>
      </p:pic>
    </p:spTree>
    <p:extLst>
      <p:ext uri="{BB962C8B-B14F-4D97-AF65-F5344CB8AC3E}">
        <p14:creationId xmlns:p14="http://schemas.microsoft.com/office/powerpoint/2010/main" val="530843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85800" y="1066800"/>
            <a:ext cx="3810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dirty="0">
              <a:latin typeface="Arial" panose="020B0604020202020204" pitchFamily="34" charset="0"/>
            </a:endParaRPr>
          </a:p>
        </p:txBody>
      </p:sp>
      <p:sp>
        <p:nvSpPr>
          <p:cNvPr id="7" name="Title 1"/>
          <p:cNvSpPr txBox="1">
            <a:spLocks/>
          </p:cNvSpPr>
          <p:nvPr/>
        </p:nvSpPr>
        <p:spPr>
          <a:xfrm>
            <a:off x="0" y="163771"/>
            <a:ext cx="9144000" cy="590535"/>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chemeClr val="bg1"/>
                </a:solidFill>
                <a:latin typeface="Arial" panose="020B0604020202020204" pitchFamily="34" charset="0"/>
                <a:cs typeface="Arial" panose="020B0604020202020204" pitchFamily="34" charset="0"/>
                <a:sym typeface="Geneva CY" charset="0"/>
              </a:rPr>
              <a:t>Study the following pie charts</a:t>
            </a:r>
            <a:endParaRPr lang="en-US" sz="3600" b="1" dirty="0">
              <a:solidFill>
                <a:schemeClr val="bg1"/>
              </a:solidFill>
              <a:latin typeface="Arial" panose="020B0604020202020204"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5446" y="1066800"/>
            <a:ext cx="6433106" cy="5598687"/>
          </a:xfrm>
          <a:prstGeom prst="rect">
            <a:avLst/>
          </a:prstGeom>
        </p:spPr>
      </p:pic>
    </p:spTree>
    <p:extLst>
      <p:ext uri="{BB962C8B-B14F-4D97-AF65-F5344CB8AC3E}">
        <p14:creationId xmlns:p14="http://schemas.microsoft.com/office/powerpoint/2010/main" val="2451599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415" name="Picture 17414"/>
          <p:cNvPicPr>
            <a:picLocks noChangeAspect="1"/>
          </p:cNvPicPr>
          <p:nvPr/>
        </p:nvPicPr>
        <p:blipFill>
          <a:blip r:embed="rId3"/>
          <a:stretch>
            <a:fillRect/>
          </a:stretch>
        </p:blipFill>
        <p:spPr>
          <a:xfrm>
            <a:off x="6985678" y="1177663"/>
            <a:ext cx="1933486" cy="1933486"/>
          </a:xfrm>
          <a:prstGeom prst="rect">
            <a:avLst/>
          </a:prstGeom>
        </p:spPr>
      </p:pic>
      <p:pic>
        <p:nvPicPr>
          <p:cNvPr id="17410" name="Picture 17409"/>
          <p:cNvPicPr>
            <a:picLocks noChangeAspect="1"/>
          </p:cNvPicPr>
          <p:nvPr/>
        </p:nvPicPr>
        <p:blipFill>
          <a:blip r:embed="rId4"/>
          <a:stretch>
            <a:fillRect/>
          </a:stretch>
        </p:blipFill>
        <p:spPr>
          <a:xfrm>
            <a:off x="2135025" y="4611230"/>
            <a:ext cx="2144685" cy="2144685"/>
          </a:xfrm>
          <a:prstGeom prst="rect">
            <a:avLst/>
          </a:prstGeom>
        </p:spPr>
      </p:pic>
      <p:sp>
        <p:nvSpPr>
          <p:cNvPr id="11" name="Oval 10"/>
          <p:cNvSpPr/>
          <p:nvPr/>
        </p:nvSpPr>
        <p:spPr>
          <a:xfrm>
            <a:off x="208990" y="237378"/>
            <a:ext cx="5354322" cy="2070100"/>
          </a:xfrm>
          <a:prstGeom prst="ellipse">
            <a:avLst/>
          </a:prstGeom>
        </p:spPr>
        <p:style>
          <a:lnRef idx="1">
            <a:schemeClr val="accent3"/>
          </a:lnRef>
          <a:fillRef idx="3">
            <a:schemeClr val="accent3"/>
          </a:fillRef>
          <a:effectRef idx="2">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pPr>
            <a:r>
              <a:rPr lang="en-US" sz="1600" b="1" dirty="0">
                <a:solidFill>
                  <a:srgbClr val="000000"/>
                </a:solidFill>
                <a:effectLst/>
                <a:latin typeface="Arial" charset="0"/>
                <a:ea typeface="Arial" charset="0"/>
                <a:cs typeface="Arial" charset="0"/>
              </a:rPr>
              <a:t>So what’s Insulation?</a:t>
            </a:r>
            <a:br>
              <a:rPr lang="en-US" sz="1600" b="1" dirty="0">
                <a:solidFill>
                  <a:srgbClr val="000000"/>
                </a:solidFill>
                <a:effectLst/>
                <a:latin typeface="Arial" charset="0"/>
                <a:ea typeface="Arial" charset="0"/>
                <a:cs typeface="Arial" charset="0"/>
              </a:rPr>
            </a:br>
            <a:r>
              <a:rPr lang="en-US" sz="1600" dirty="0">
                <a:solidFill>
                  <a:srgbClr val="000000"/>
                </a:solidFill>
                <a:effectLst/>
                <a:latin typeface="Arial" charset="0"/>
                <a:ea typeface="Arial" charset="0"/>
                <a:cs typeface="Arial" charset="0"/>
              </a:rPr>
              <a:t>We can all reduce the transfer or loss of heat through insulation. Insulation is the material or technique used to reduce the rate at which heat is transferred.</a:t>
            </a:r>
            <a:endParaRPr lang="en-US" sz="1600" dirty="0">
              <a:effectLst/>
              <a:latin typeface="Arial" charset="0"/>
              <a:ea typeface="Arial" charset="0"/>
              <a:cs typeface="Arial" charset="0"/>
            </a:endParaRPr>
          </a:p>
          <a:p>
            <a:pPr algn="ctr">
              <a:lnSpc>
                <a:spcPct val="107000"/>
              </a:lnSpc>
              <a:spcAft>
                <a:spcPts val="800"/>
              </a:spcAft>
            </a:pPr>
            <a:r>
              <a:rPr lang="en-GB" sz="1100" dirty="0">
                <a:effectLst/>
                <a:latin typeface="Calibri" charset="0"/>
                <a:ea typeface="Calibri" charset="0"/>
                <a:cs typeface="Times New Roman" charset="0"/>
              </a:rPr>
              <a:t> </a:t>
            </a:r>
            <a:endParaRPr lang="en-US" sz="1100" dirty="0">
              <a:effectLst/>
              <a:latin typeface="Calibri" charset="0"/>
              <a:ea typeface="Calibri" charset="0"/>
              <a:cs typeface="Times New Roman" charset="0"/>
            </a:endParaRPr>
          </a:p>
        </p:txBody>
      </p:sp>
      <p:sp>
        <p:nvSpPr>
          <p:cNvPr id="12" name="Oval 11"/>
          <p:cNvSpPr/>
          <p:nvPr/>
        </p:nvSpPr>
        <p:spPr>
          <a:xfrm>
            <a:off x="3746287" y="2197302"/>
            <a:ext cx="3067623" cy="1827694"/>
          </a:xfrm>
          <a:prstGeom prst="ellipse">
            <a:avLst/>
          </a:prstGeom>
          <a:solidFill>
            <a:srgbClr val="95BF2A"/>
          </a:solidFill>
        </p:spPr>
        <p:style>
          <a:lnRef idx="1">
            <a:schemeClr val="accent3"/>
          </a:lnRef>
          <a:fillRef idx="3">
            <a:schemeClr val="accent3"/>
          </a:fillRef>
          <a:effectRef idx="2">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1200" dirty="0" smtClean="0">
                <a:solidFill>
                  <a:srgbClr val="000000"/>
                </a:solidFill>
                <a:effectLst/>
                <a:latin typeface="Arial" charset="0"/>
                <a:ea typeface="Arial" charset="0"/>
                <a:cs typeface="Arial" charset="0"/>
              </a:rPr>
              <a:t/>
            </a:r>
            <a:br>
              <a:rPr lang="en-US" sz="1200" dirty="0" smtClean="0">
                <a:solidFill>
                  <a:srgbClr val="000000"/>
                </a:solidFill>
                <a:effectLst/>
                <a:latin typeface="Arial" charset="0"/>
                <a:ea typeface="Arial" charset="0"/>
                <a:cs typeface="Arial" charset="0"/>
              </a:rPr>
            </a:br>
            <a:r>
              <a:rPr lang="en-US" sz="1200" dirty="0" smtClean="0">
                <a:solidFill>
                  <a:srgbClr val="000000"/>
                </a:solidFill>
                <a:effectLst/>
                <a:latin typeface="Arial" charset="0"/>
                <a:ea typeface="Arial" charset="0"/>
                <a:cs typeface="Arial" charset="0"/>
              </a:rPr>
              <a:t>Thermos </a:t>
            </a:r>
            <a:r>
              <a:rPr lang="en-US" sz="1200" dirty="0">
                <a:solidFill>
                  <a:srgbClr val="000000"/>
                </a:solidFill>
                <a:effectLst/>
                <a:latin typeface="Arial" charset="0"/>
                <a:ea typeface="Arial" charset="0"/>
                <a:cs typeface="Arial" charset="0"/>
              </a:rPr>
              <a:t>flasks, fridges and ovens all use insulation very effectively to conserve heat or prevent heat penetration to keep our food and drinks hot or cold</a:t>
            </a:r>
            <a:endParaRPr lang="en-US" sz="1100" dirty="0">
              <a:effectLst/>
              <a:latin typeface="Arial" charset="0"/>
              <a:ea typeface="Arial" charset="0"/>
              <a:cs typeface="Arial" charset="0"/>
            </a:endParaRPr>
          </a:p>
          <a:p>
            <a:pPr algn="ctr">
              <a:lnSpc>
                <a:spcPct val="107000"/>
              </a:lnSpc>
              <a:spcAft>
                <a:spcPts val="800"/>
              </a:spcAft>
            </a:pPr>
            <a:r>
              <a:rPr lang="en-GB" sz="1200" dirty="0">
                <a:solidFill>
                  <a:srgbClr val="000000"/>
                </a:solidFill>
                <a:effectLst/>
                <a:latin typeface="Arial" charset="0"/>
                <a:ea typeface="Arial" charset="0"/>
                <a:cs typeface="Arial" charset="0"/>
              </a:rPr>
              <a:t> </a:t>
            </a:r>
            <a:endParaRPr lang="en-US" sz="1100" dirty="0">
              <a:effectLst/>
              <a:latin typeface="Arial" charset="0"/>
              <a:ea typeface="Arial" charset="0"/>
              <a:cs typeface="Arial" charset="0"/>
            </a:endParaRPr>
          </a:p>
        </p:txBody>
      </p:sp>
      <p:sp>
        <p:nvSpPr>
          <p:cNvPr id="13" name="Oval 12"/>
          <p:cNvSpPr/>
          <p:nvPr/>
        </p:nvSpPr>
        <p:spPr>
          <a:xfrm>
            <a:off x="5680104" y="150366"/>
            <a:ext cx="3239060" cy="1766941"/>
          </a:xfrm>
          <a:prstGeom prst="ellipse">
            <a:avLst/>
          </a:prstGeom>
          <a:solidFill>
            <a:srgbClr val="95BF2A"/>
          </a:solidFill>
        </p:spPr>
        <p:style>
          <a:lnRef idx="1">
            <a:schemeClr val="accent3"/>
          </a:lnRef>
          <a:fillRef idx="3">
            <a:schemeClr val="accent3"/>
          </a:fillRef>
          <a:effectRef idx="2">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1200" dirty="0" smtClean="0">
                <a:solidFill>
                  <a:srgbClr val="000000"/>
                </a:solidFill>
                <a:effectLst/>
                <a:latin typeface="Arial" charset="0"/>
                <a:ea typeface="Arial" charset="0"/>
                <a:cs typeface="Arial" charset="0"/>
              </a:rPr>
              <a:t/>
            </a:r>
            <a:br>
              <a:rPr lang="en-US" sz="1200" dirty="0" smtClean="0">
                <a:solidFill>
                  <a:srgbClr val="000000"/>
                </a:solidFill>
                <a:effectLst/>
                <a:latin typeface="Arial" charset="0"/>
                <a:ea typeface="Arial" charset="0"/>
                <a:cs typeface="Arial" charset="0"/>
              </a:rPr>
            </a:br>
            <a:r>
              <a:rPr lang="en-US" sz="1200" dirty="0" smtClean="0">
                <a:solidFill>
                  <a:srgbClr val="000000"/>
                </a:solidFill>
                <a:effectLst/>
                <a:latin typeface="Arial" charset="0"/>
                <a:ea typeface="Arial" charset="0"/>
                <a:cs typeface="Arial" charset="0"/>
              </a:rPr>
              <a:t/>
            </a:r>
            <a:br>
              <a:rPr lang="en-US" sz="1200" dirty="0" smtClean="0">
                <a:solidFill>
                  <a:srgbClr val="000000"/>
                </a:solidFill>
                <a:effectLst/>
                <a:latin typeface="Arial" charset="0"/>
                <a:ea typeface="Arial" charset="0"/>
                <a:cs typeface="Arial" charset="0"/>
              </a:rPr>
            </a:br>
            <a:r>
              <a:rPr lang="en-US" sz="1200" dirty="0" smtClean="0">
                <a:solidFill>
                  <a:srgbClr val="000000"/>
                </a:solidFill>
                <a:effectLst/>
                <a:latin typeface="Arial" charset="0"/>
                <a:ea typeface="Arial" charset="0"/>
                <a:cs typeface="Arial" charset="0"/>
              </a:rPr>
              <a:t>Sheep </a:t>
            </a:r>
            <a:r>
              <a:rPr lang="en-US" sz="1200" dirty="0">
                <a:solidFill>
                  <a:srgbClr val="000000"/>
                </a:solidFill>
                <a:effectLst/>
                <a:latin typeface="Arial" charset="0"/>
                <a:ea typeface="Arial" charset="0"/>
                <a:cs typeface="Arial" charset="0"/>
              </a:rPr>
              <a:t>grow thick wool to keep them warm </a:t>
            </a:r>
            <a:r>
              <a:rPr lang="en-US" sz="1200">
                <a:solidFill>
                  <a:srgbClr val="000000"/>
                </a:solidFill>
                <a:effectLst/>
                <a:latin typeface="Arial" charset="0"/>
                <a:ea typeface="Arial" charset="0"/>
                <a:cs typeface="Arial" charset="0"/>
              </a:rPr>
              <a:t>on </a:t>
            </a:r>
            <a:r>
              <a:rPr lang="en-US" sz="1200" smtClean="0">
                <a:solidFill>
                  <a:srgbClr val="000000"/>
                </a:solidFill>
                <a:effectLst/>
                <a:latin typeface="Arial" charset="0"/>
                <a:ea typeface="Arial" charset="0"/>
                <a:cs typeface="Arial" charset="0"/>
              </a:rPr>
              <a:t>the hillside </a:t>
            </a:r>
            <a:r>
              <a:rPr lang="en-US" sz="1200" dirty="0">
                <a:solidFill>
                  <a:srgbClr val="000000"/>
                </a:solidFill>
                <a:effectLst/>
                <a:latin typeface="Arial" charset="0"/>
                <a:ea typeface="Arial" charset="0"/>
                <a:cs typeface="Arial" charset="0"/>
              </a:rPr>
              <a:t>– the wool traps pockets of air, which is why we use it to make warm winter clothing for ourselves and to insulate our homes</a:t>
            </a:r>
            <a:endParaRPr lang="en-US" sz="1100" dirty="0">
              <a:effectLst/>
              <a:latin typeface="Arial" charset="0"/>
              <a:ea typeface="Arial" charset="0"/>
              <a:cs typeface="Arial" charset="0"/>
            </a:endParaRPr>
          </a:p>
          <a:p>
            <a:pPr algn="ctr">
              <a:lnSpc>
                <a:spcPct val="107000"/>
              </a:lnSpc>
              <a:spcAft>
                <a:spcPts val="800"/>
              </a:spcAft>
            </a:pPr>
            <a:r>
              <a:rPr lang="en-GB" sz="1200" dirty="0">
                <a:solidFill>
                  <a:srgbClr val="000000"/>
                </a:solidFill>
                <a:effectLst/>
                <a:latin typeface="Arial" charset="0"/>
                <a:ea typeface="Arial" charset="0"/>
                <a:cs typeface="Arial" charset="0"/>
              </a:rPr>
              <a:t> </a:t>
            </a:r>
            <a:endParaRPr lang="en-US" sz="1100" dirty="0">
              <a:effectLst/>
              <a:latin typeface="Arial" charset="0"/>
              <a:ea typeface="Arial" charset="0"/>
              <a:cs typeface="Arial" charset="0"/>
            </a:endParaRPr>
          </a:p>
        </p:txBody>
      </p:sp>
      <p:sp>
        <p:nvSpPr>
          <p:cNvPr id="14" name="Oval 13"/>
          <p:cNvSpPr/>
          <p:nvPr/>
        </p:nvSpPr>
        <p:spPr>
          <a:xfrm>
            <a:off x="1639831" y="3335119"/>
            <a:ext cx="2159000" cy="1828800"/>
          </a:xfrm>
          <a:prstGeom prst="ellipse">
            <a:avLst/>
          </a:prstGeom>
          <a:solidFill>
            <a:srgbClr val="95BF2A"/>
          </a:solidFill>
        </p:spPr>
        <p:style>
          <a:lnRef idx="1">
            <a:schemeClr val="accent3"/>
          </a:lnRef>
          <a:fillRef idx="3">
            <a:schemeClr val="accent3"/>
          </a:fillRef>
          <a:effectRef idx="2">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1200" dirty="0" smtClean="0">
                <a:solidFill>
                  <a:srgbClr val="000000"/>
                </a:solidFill>
                <a:effectLst/>
                <a:latin typeface="Arial" charset="0"/>
                <a:ea typeface="Arial" charset="0"/>
                <a:cs typeface="Arial" charset="0"/>
              </a:rPr>
              <a:t/>
            </a:r>
            <a:br>
              <a:rPr lang="en-US" sz="1200" dirty="0" smtClean="0">
                <a:solidFill>
                  <a:srgbClr val="000000"/>
                </a:solidFill>
                <a:effectLst/>
                <a:latin typeface="Arial" charset="0"/>
                <a:ea typeface="Arial" charset="0"/>
                <a:cs typeface="Arial" charset="0"/>
              </a:rPr>
            </a:br>
            <a:r>
              <a:rPr lang="en-US" sz="1200" dirty="0" smtClean="0">
                <a:solidFill>
                  <a:srgbClr val="000000"/>
                </a:solidFill>
                <a:effectLst/>
                <a:latin typeface="Arial" charset="0"/>
                <a:ea typeface="Arial" charset="0"/>
                <a:cs typeface="Arial" charset="0"/>
              </a:rPr>
              <a:t/>
            </a:r>
            <a:br>
              <a:rPr lang="en-US" sz="1200" dirty="0" smtClean="0">
                <a:solidFill>
                  <a:srgbClr val="000000"/>
                </a:solidFill>
                <a:effectLst/>
                <a:latin typeface="Arial" charset="0"/>
                <a:ea typeface="Arial" charset="0"/>
                <a:cs typeface="Arial" charset="0"/>
              </a:rPr>
            </a:br>
            <a:r>
              <a:rPr lang="en-US" sz="1200" dirty="0" smtClean="0">
                <a:solidFill>
                  <a:srgbClr val="000000"/>
                </a:solidFill>
                <a:effectLst/>
                <a:latin typeface="Arial" charset="0"/>
                <a:ea typeface="Arial" charset="0"/>
                <a:cs typeface="Arial" charset="0"/>
              </a:rPr>
              <a:t>Birds </a:t>
            </a:r>
            <a:r>
              <a:rPr lang="en-US" sz="1200" dirty="0">
                <a:solidFill>
                  <a:srgbClr val="000000"/>
                </a:solidFill>
                <a:effectLst/>
                <a:latin typeface="Arial" charset="0"/>
                <a:ea typeface="Arial" charset="0"/>
                <a:cs typeface="Arial" charset="0"/>
              </a:rPr>
              <a:t>fluff up their feathers in the winter to trap air in between to help insulate them from the cold</a:t>
            </a:r>
            <a:endParaRPr lang="en-US" sz="1100" dirty="0">
              <a:effectLst/>
              <a:latin typeface="Arial" charset="0"/>
              <a:ea typeface="Arial" charset="0"/>
              <a:cs typeface="Arial" charset="0"/>
            </a:endParaRPr>
          </a:p>
          <a:p>
            <a:pPr algn="ctr">
              <a:lnSpc>
                <a:spcPct val="107000"/>
              </a:lnSpc>
              <a:spcAft>
                <a:spcPts val="800"/>
              </a:spcAft>
            </a:pPr>
            <a:r>
              <a:rPr lang="en-GB" sz="1200" dirty="0">
                <a:solidFill>
                  <a:srgbClr val="000000"/>
                </a:solidFill>
                <a:effectLst/>
                <a:latin typeface="Arial" charset="0"/>
                <a:ea typeface="Arial" charset="0"/>
                <a:cs typeface="Arial" charset="0"/>
              </a:rPr>
              <a:t> </a:t>
            </a:r>
            <a:endParaRPr lang="en-US" sz="1100" dirty="0">
              <a:effectLst/>
              <a:latin typeface="Arial" charset="0"/>
              <a:ea typeface="Arial" charset="0"/>
              <a:cs typeface="Arial" charset="0"/>
            </a:endParaRPr>
          </a:p>
        </p:txBody>
      </p:sp>
      <p:sp>
        <p:nvSpPr>
          <p:cNvPr id="15" name="Oval 14"/>
          <p:cNvSpPr/>
          <p:nvPr/>
        </p:nvSpPr>
        <p:spPr>
          <a:xfrm>
            <a:off x="92198" y="2143888"/>
            <a:ext cx="1866900" cy="1828800"/>
          </a:xfrm>
          <a:prstGeom prst="ellipse">
            <a:avLst/>
          </a:prstGeom>
          <a:solidFill>
            <a:srgbClr val="95BF2A"/>
          </a:solidFill>
        </p:spPr>
        <p:style>
          <a:lnRef idx="1">
            <a:schemeClr val="accent3"/>
          </a:lnRef>
          <a:fillRef idx="3">
            <a:schemeClr val="accent3"/>
          </a:fillRef>
          <a:effectRef idx="2">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1200" dirty="0" smtClean="0">
                <a:solidFill>
                  <a:srgbClr val="000000"/>
                </a:solidFill>
                <a:effectLst/>
                <a:latin typeface="Arial" charset="0"/>
                <a:ea typeface="Arial" charset="0"/>
                <a:cs typeface="Arial" charset="0"/>
              </a:rPr>
              <a:t/>
            </a:r>
            <a:br>
              <a:rPr lang="en-US" sz="1200" dirty="0" smtClean="0">
                <a:solidFill>
                  <a:srgbClr val="000000"/>
                </a:solidFill>
                <a:effectLst/>
                <a:latin typeface="Arial" charset="0"/>
                <a:ea typeface="Arial" charset="0"/>
                <a:cs typeface="Arial" charset="0"/>
              </a:rPr>
            </a:br>
            <a:r>
              <a:rPr lang="en-US" sz="1200" dirty="0" smtClean="0">
                <a:solidFill>
                  <a:srgbClr val="000000"/>
                </a:solidFill>
                <a:effectLst/>
                <a:latin typeface="Arial" charset="0"/>
                <a:ea typeface="Arial" charset="0"/>
                <a:cs typeface="Arial" charset="0"/>
              </a:rPr>
              <a:t/>
            </a:r>
            <a:br>
              <a:rPr lang="en-US" sz="1200" dirty="0" smtClean="0">
                <a:solidFill>
                  <a:srgbClr val="000000"/>
                </a:solidFill>
                <a:effectLst/>
                <a:latin typeface="Arial" charset="0"/>
                <a:ea typeface="Arial" charset="0"/>
                <a:cs typeface="Arial" charset="0"/>
              </a:rPr>
            </a:br>
            <a:r>
              <a:rPr lang="en-US" sz="1200" dirty="0" smtClean="0">
                <a:solidFill>
                  <a:srgbClr val="000000"/>
                </a:solidFill>
                <a:effectLst/>
                <a:latin typeface="Arial" charset="0"/>
                <a:ea typeface="Arial" charset="0"/>
                <a:cs typeface="Arial" charset="0"/>
              </a:rPr>
              <a:t>By </a:t>
            </a:r>
            <a:r>
              <a:rPr lang="en-US" sz="1200" dirty="0">
                <a:solidFill>
                  <a:srgbClr val="000000"/>
                </a:solidFill>
                <a:effectLst/>
                <a:latin typeface="Arial" charset="0"/>
                <a:ea typeface="Arial" charset="0"/>
                <a:cs typeface="Arial" charset="0"/>
              </a:rPr>
              <a:t>putting a tea </a:t>
            </a:r>
            <a:r>
              <a:rPr lang="en-US" sz="1200" dirty="0" err="1">
                <a:solidFill>
                  <a:srgbClr val="000000"/>
                </a:solidFill>
                <a:effectLst/>
                <a:latin typeface="Arial" charset="0"/>
                <a:ea typeface="Arial" charset="0"/>
                <a:cs typeface="Arial" charset="0"/>
              </a:rPr>
              <a:t>cosy</a:t>
            </a:r>
            <a:r>
              <a:rPr lang="en-US" sz="1200" dirty="0">
                <a:solidFill>
                  <a:srgbClr val="000000"/>
                </a:solidFill>
                <a:effectLst/>
                <a:latin typeface="Arial" charset="0"/>
                <a:ea typeface="Arial" charset="0"/>
                <a:cs typeface="Arial" charset="0"/>
              </a:rPr>
              <a:t> on a teapot, the heat loss from the tea inside is reduced</a:t>
            </a:r>
            <a:endParaRPr lang="en-US" sz="1100" dirty="0">
              <a:effectLst/>
              <a:latin typeface="Arial" charset="0"/>
              <a:ea typeface="Arial" charset="0"/>
              <a:cs typeface="Arial" charset="0"/>
            </a:endParaRPr>
          </a:p>
          <a:p>
            <a:pPr algn="ctr">
              <a:lnSpc>
                <a:spcPct val="107000"/>
              </a:lnSpc>
              <a:spcAft>
                <a:spcPts val="800"/>
              </a:spcAft>
            </a:pPr>
            <a:r>
              <a:rPr lang="en-GB" sz="1200" dirty="0">
                <a:solidFill>
                  <a:srgbClr val="000000"/>
                </a:solidFill>
                <a:effectLst/>
                <a:latin typeface="Arial" charset="0"/>
                <a:ea typeface="Arial" charset="0"/>
                <a:cs typeface="Arial" charset="0"/>
              </a:rPr>
              <a:t> </a:t>
            </a:r>
            <a:endParaRPr lang="en-US" sz="1100" dirty="0">
              <a:effectLst/>
              <a:latin typeface="Arial" charset="0"/>
              <a:ea typeface="Arial" charset="0"/>
              <a:cs typeface="Arial" charset="0"/>
            </a:endParaRPr>
          </a:p>
        </p:txBody>
      </p:sp>
      <p:cxnSp>
        <p:nvCxnSpPr>
          <p:cNvPr id="16" name="Straight Connector 15"/>
          <p:cNvCxnSpPr/>
          <p:nvPr/>
        </p:nvCxnSpPr>
        <p:spPr>
          <a:xfrm flipV="1">
            <a:off x="1367327" y="2144994"/>
            <a:ext cx="102138" cy="264084"/>
          </a:xfrm>
          <a:prstGeom prst="line">
            <a:avLst/>
          </a:prstGeom>
          <a:ln w="57150" cmpd="sng"/>
        </p:spPr>
        <p:style>
          <a:lnRef idx="1">
            <a:schemeClr val="accent5"/>
          </a:lnRef>
          <a:fillRef idx="0">
            <a:schemeClr val="accent5"/>
          </a:fillRef>
          <a:effectRef idx="0">
            <a:schemeClr val="accent5"/>
          </a:effectRef>
          <a:fontRef idx="minor">
            <a:schemeClr val="tx1"/>
          </a:fontRef>
        </p:style>
      </p:cxnSp>
      <p:cxnSp>
        <p:nvCxnSpPr>
          <p:cNvPr id="17" name="Straight Connector 16"/>
          <p:cNvCxnSpPr>
            <a:stCxn id="14" idx="0"/>
            <a:endCxn id="11" idx="4"/>
          </p:cNvCxnSpPr>
          <p:nvPr/>
        </p:nvCxnSpPr>
        <p:spPr>
          <a:xfrm flipV="1">
            <a:off x="2719331" y="2307478"/>
            <a:ext cx="166820" cy="1027641"/>
          </a:xfrm>
          <a:prstGeom prst="line">
            <a:avLst/>
          </a:prstGeom>
          <a:ln w="57150" cmpd="sng"/>
        </p:spPr>
        <p:style>
          <a:lnRef idx="1">
            <a:schemeClr val="accent5"/>
          </a:lnRef>
          <a:fillRef idx="0">
            <a:schemeClr val="accent5"/>
          </a:fillRef>
          <a:effectRef idx="0">
            <a:schemeClr val="accent5"/>
          </a:effectRef>
          <a:fontRef idx="minor">
            <a:schemeClr val="tx1"/>
          </a:fontRef>
        </p:style>
      </p:cxnSp>
      <p:cxnSp>
        <p:nvCxnSpPr>
          <p:cNvPr id="18" name="Straight Connector 17"/>
          <p:cNvCxnSpPr>
            <a:endCxn id="11" idx="5"/>
          </p:cNvCxnSpPr>
          <p:nvPr/>
        </p:nvCxnSpPr>
        <p:spPr>
          <a:xfrm flipH="1" flipV="1">
            <a:off x="4779190" y="2004319"/>
            <a:ext cx="100459" cy="272717"/>
          </a:xfrm>
          <a:prstGeom prst="line">
            <a:avLst/>
          </a:prstGeom>
          <a:ln w="57150" cmpd="sng"/>
        </p:spPr>
        <p:style>
          <a:lnRef idx="1">
            <a:schemeClr val="accent5"/>
          </a:lnRef>
          <a:fillRef idx="0">
            <a:schemeClr val="accent5"/>
          </a:fillRef>
          <a:effectRef idx="0">
            <a:schemeClr val="accent5"/>
          </a:effectRef>
          <a:fontRef idx="minor">
            <a:schemeClr val="tx1"/>
          </a:fontRef>
        </p:style>
      </p:cxnSp>
      <p:cxnSp>
        <p:nvCxnSpPr>
          <p:cNvPr id="19" name="Straight Connector 18"/>
          <p:cNvCxnSpPr>
            <a:endCxn id="11" idx="6"/>
          </p:cNvCxnSpPr>
          <p:nvPr/>
        </p:nvCxnSpPr>
        <p:spPr>
          <a:xfrm flipH="1">
            <a:off x="5563312" y="1272428"/>
            <a:ext cx="179462" cy="0"/>
          </a:xfrm>
          <a:prstGeom prst="line">
            <a:avLst/>
          </a:prstGeom>
          <a:ln w="57150" cmpd="sng"/>
        </p:spPr>
        <p:style>
          <a:lnRef idx="1">
            <a:schemeClr val="accent5"/>
          </a:lnRef>
          <a:fillRef idx="0">
            <a:schemeClr val="accent5"/>
          </a:fillRef>
          <a:effectRef idx="0">
            <a:schemeClr val="accent5"/>
          </a:effectRef>
          <a:fontRef idx="minor">
            <a:schemeClr val="tx1"/>
          </a:fontRef>
        </p:style>
      </p:cxnSp>
      <p:sp>
        <p:nvSpPr>
          <p:cNvPr id="20" name="Text Box 83"/>
          <p:cNvSpPr txBox="1"/>
          <p:nvPr/>
        </p:nvSpPr>
        <p:spPr>
          <a:xfrm>
            <a:off x="5680104" y="4233210"/>
            <a:ext cx="3130610" cy="2449601"/>
          </a:xfrm>
          <a:prstGeom prst="rect">
            <a:avLst/>
          </a:prstGeom>
          <a:solidFill>
            <a:srgbClr val="FFFF00"/>
          </a:solidFill>
          <a:ln>
            <a:noFill/>
          </a:ln>
          <a:effectLst/>
          <a:extLst>
            <a:ext uri="{C572A759-6A51-4108-AA02-DFA0A04FC94B}">
              <ma14:wrappingTextBoxFlag xmlns:ma14="http://schemas.microsoft.com/office/mac/drawingml/2011/main" val="1"/>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US" sz="1200" smtClean="0">
                <a:solidFill>
                  <a:srgbClr val="000000"/>
                </a:solidFill>
                <a:effectLst/>
                <a:latin typeface="Arial" charset="0"/>
                <a:ea typeface="Arial" charset="0"/>
                <a:cs typeface="Arial" charset="0"/>
              </a:rPr>
              <a:t/>
            </a:r>
            <a:br>
              <a:rPr lang="en-US" sz="1200" smtClean="0">
                <a:solidFill>
                  <a:srgbClr val="000000"/>
                </a:solidFill>
                <a:effectLst/>
                <a:latin typeface="Arial" charset="0"/>
                <a:ea typeface="Arial" charset="0"/>
                <a:cs typeface="Arial" charset="0"/>
              </a:rPr>
            </a:br>
            <a:r>
              <a:rPr lang="en-US" sz="1200" smtClean="0">
                <a:solidFill>
                  <a:srgbClr val="000000"/>
                </a:solidFill>
                <a:effectLst/>
                <a:latin typeface="Arial" charset="0"/>
                <a:ea typeface="Arial" charset="0"/>
                <a:cs typeface="Arial" charset="0"/>
              </a:rPr>
              <a:t>We </a:t>
            </a:r>
            <a:r>
              <a:rPr lang="en-US" sz="1200" dirty="0">
                <a:solidFill>
                  <a:srgbClr val="000000"/>
                </a:solidFill>
                <a:effectLst/>
                <a:latin typeface="Arial" charset="0"/>
                <a:ea typeface="Arial" charset="0"/>
                <a:cs typeface="Arial" charset="0"/>
              </a:rPr>
              <a:t>can insulate our homes by adding insulated materials such as </a:t>
            </a:r>
            <a:r>
              <a:rPr lang="en-US" sz="1200" dirty="0" err="1">
                <a:solidFill>
                  <a:srgbClr val="000000"/>
                </a:solidFill>
                <a:effectLst/>
                <a:latin typeface="Arial" charset="0"/>
                <a:ea typeface="Arial" charset="0"/>
                <a:cs typeface="Arial" charset="0"/>
              </a:rPr>
              <a:t>fibreglass</a:t>
            </a:r>
            <a:r>
              <a:rPr lang="en-US" sz="1200" dirty="0">
                <a:solidFill>
                  <a:srgbClr val="000000"/>
                </a:solidFill>
                <a:effectLst/>
                <a:latin typeface="Arial" charset="0"/>
                <a:ea typeface="Arial" charset="0"/>
                <a:cs typeface="Arial" charset="0"/>
              </a:rPr>
              <a:t>, polystyrene, foam or wool or by installing double glazing or fitting carpets to reduce the heat loss through roofs, walls, windows, doors and floors. Making small changes, such as using draft excluders or closing blinds and curtains to keep houses cool in summer and warm in winter, all contribute towards insulating homes.</a:t>
            </a:r>
            <a:endParaRPr lang="en-US" sz="1100" dirty="0">
              <a:effectLst/>
              <a:latin typeface="Arial" charset="0"/>
              <a:ea typeface="Arial" charset="0"/>
              <a:cs typeface="Arial" charset="0"/>
            </a:endParaRPr>
          </a:p>
          <a:p>
            <a:pPr>
              <a:lnSpc>
                <a:spcPct val="107000"/>
              </a:lnSpc>
              <a:spcAft>
                <a:spcPts val="800"/>
              </a:spcAft>
            </a:pPr>
            <a:r>
              <a:rPr lang="en-GB" sz="1100" dirty="0">
                <a:effectLst/>
                <a:latin typeface="Arial" charset="0"/>
                <a:ea typeface="Arial" charset="0"/>
                <a:cs typeface="Arial" charset="0"/>
              </a:rPr>
              <a:t> </a:t>
            </a:r>
            <a:endParaRPr lang="en-US" sz="1100" dirty="0">
              <a:effectLst/>
              <a:latin typeface="Arial" charset="0"/>
              <a:ea typeface="Arial" charset="0"/>
              <a:cs typeface="Arial" charset="0"/>
            </a:endParaRPr>
          </a:p>
        </p:txBody>
      </p:sp>
      <p:pic>
        <p:nvPicPr>
          <p:cNvPr id="17409" name="Picture 17408"/>
          <p:cNvPicPr>
            <a:picLocks noChangeAspect="1"/>
          </p:cNvPicPr>
          <p:nvPr/>
        </p:nvPicPr>
        <p:blipFill>
          <a:blip r:embed="rId5"/>
          <a:stretch>
            <a:fillRect/>
          </a:stretch>
        </p:blipFill>
        <p:spPr>
          <a:xfrm>
            <a:off x="4494906" y="3647645"/>
            <a:ext cx="754806" cy="2337275"/>
          </a:xfrm>
          <a:prstGeom prst="rect">
            <a:avLst/>
          </a:prstGeom>
        </p:spPr>
      </p:pic>
      <p:pic>
        <p:nvPicPr>
          <p:cNvPr id="17414" name="Picture 17413"/>
          <p:cNvPicPr>
            <a:picLocks noChangeAspect="1"/>
          </p:cNvPicPr>
          <p:nvPr/>
        </p:nvPicPr>
        <p:blipFill>
          <a:blip r:embed="rId6"/>
          <a:stretch>
            <a:fillRect/>
          </a:stretch>
        </p:blipFill>
        <p:spPr>
          <a:xfrm>
            <a:off x="226448" y="3712687"/>
            <a:ext cx="1204058" cy="1002601"/>
          </a:xfrm>
          <a:prstGeom prst="rect">
            <a:avLst/>
          </a:prstGeom>
        </p:spPr>
      </p:pic>
      <p:pic>
        <p:nvPicPr>
          <p:cNvPr id="17425" name="Picture 17424"/>
          <p:cNvPicPr>
            <a:picLocks noChangeAspect="1"/>
          </p:cNvPicPr>
          <p:nvPr/>
        </p:nvPicPr>
        <p:blipFill>
          <a:blip r:embed="rId7"/>
          <a:stretch>
            <a:fillRect/>
          </a:stretch>
        </p:blipFill>
        <p:spPr>
          <a:xfrm>
            <a:off x="7007074" y="3111149"/>
            <a:ext cx="1429959" cy="1429959"/>
          </a:xfrm>
          <a:prstGeom prst="rect">
            <a:avLst/>
          </a:prstGeom>
        </p:spPr>
      </p:pic>
    </p:spTree>
    <p:extLst>
      <p:ext uri="{BB962C8B-B14F-4D97-AF65-F5344CB8AC3E}">
        <p14:creationId xmlns:p14="http://schemas.microsoft.com/office/powerpoint/2010/main" val="41274655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85800" y="1066800"/>
            <a:ext cx="3810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dirty="0">
              <a:latin typeface="Arial" panose="020B0604020202020204" pitchFamily="34" charset="0"/>
            </a:endParaRPr>
          </a:p>
        </p:txBody>
      </p:sp>
      <p:sp>
        <p:nvSpPr>
          <p:cNvPr id="7" name="Title 1"/>
          <p:cNvSpPr txBox="1">
            <a:spLocks/>
          </p:cNvSpPr>
          <p:nvPr/>
        </p:nvSpPr>
        <p:spPr>
          <a:xfrm>
            <a:off x="0" y="225250"/>
            <a:ext cx="9144000" cy="590535"/>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a:solidFill>
                  <a:schemeClr val="bg1"/>
                </a:solidFill>
                <a:latin typeface="Arial" charset="0"/>
                <a:ea typeface="Arial" charset="0"/>
                <a:cs typeface="Arial" charset="0"/>
              </a:rPr>
              <a:t>Insulating our homes and school will:</a:t>
            </a:r>
          </a:p>
        </p:txBody>
      </p:sp>
      <p:sp>
        <p:nvSpPr>
          <p:cNvPr id="5" name="Rectangle 3"/>
          <p:cNvSpPr txBox="1">
            <a:spLocks noChangeArrowheads="1"/>
          </p:cNvSpPr>
          <p:nvPr/>
        </p:nvSpPr>
        <p:spPr>
          <a:xfrm>
            <a:off x="429336" y="1494932"/>
            <a:ext cx="8285328" cy="2897607"/>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Arial" panose="020B0604020202020204" pitchFamily="34" charset="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pPr>
            <a:r>
              <a:rPr lang="en-US" sz="2400" dirty="0" smtClean="0">
                <a:cs typeface="Arial" panose="020B0604020202020204" pitchFamily="34" charset="0"/>
                <a:sym typeface="Geneva CY" charset="0"/>
              </a:rPr>
              <a:t>Save heat, keeping your warmer in winter and cooler in summer</a:t>
            </a:r>
            <a:br>
              <a:rPr lang="en-US" sz="2400" dirty="0" smtClean="0">
                <a:cs typeface="Arial" panose="020B0604020202020204" pitchFamily="34" charset="0"/>
                <a:sym typeface="Geneva CY" charset="0"/>
              </a:rPr>
            </a:br>
            <a:endParaRPr lang="en-US" sz="2400" dirty="0" smtClean="0">
              <a:sym typeface="Geneva CY" charset="0"/>
            </a:endParaRPr>
          </a:p>
          <a:p>
            <a:pPr>
              <a:lnSpc>
                <a:spcPct val="110000"/>
              </a:lnSpc>
            </a:pPr>
            <a:r>
              <a:rPr lang="en-US" sz="2400" dirty="0" smtClean="0">
                <a:cs typeface="Arial" panose="020B0604020202020204" pitchFamily="34" charset="0"/>
                <a:sym typeface="Geneva CY" charset="0"/>
              </a:rPr>
              <a:t>Save money on energy bills.</a:t>
            </a:r>
            <a:br>
              <a:rPr lang="en-US" sz="2400" dirty="0" smtClean="0">
                <a:cs typeface="Arial" panose="020B0604020202020204" pitchFamily="34" charset="0"/>
                <a:sym typeface="Geneva CY" charset="0"/>
              </a:rPr>
            </a:br>
            <a:endParaRPr lang="en-US" sz="2400" dirty="0" smtClean="0">
              <a:cs typeface="Arial" panose="020B0604020202020204" pitchFamily="34" charset="0"/>
              <a:sym typeface="Geneva CY" charset="0"/>
            </a:endParaRPr>
          </a:p>
          <a:p>
            <a:pPr>
              <a:lnSpc>
                <a:spcPct val="110000"/>
              </a:lnSpc>
            </a:pPr>
            <a:r>
              <a:rPr lang="en-US" sz="2400" dirty="0" smtClean="0">
                <a:cs typeface="Arial" panose="020B0604020202020204" pitchFamily="34" charset="0"/>
                <a:sym typeface="Geneva CY" charset="0"/>
              </a:rPr>
              <a:t>Save the environment, by cutting our carbon footprints</a:t>
            </a:r>
          </a:p>
        </p:txBody>
      </p:sp>
    </p:spTree>
    <p:extLst>
      <p:ext uri="{BB962C8B-B14F-4D97-AF65-F5344CB8AC3E}">
        <p14:creationId xmlns:p14="http://schemas.microsoft.com/office/powerpoint/2010/main" val="4118269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85800" y="1066800"/>
            <a:ext cx="3810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dirty="0">
              <a:latin typeface="Arial" panose="020B0604020202020204" pitchFamily="34" charset="0"/>
            </a:endParaRPr>
          </a:p>
        </p:txBody>
      </p:sp>
      <p:sp>
        <p:nvSpPr>
          <p:cNvPr id="7" name="Title 1"/>
          <p:cNvSpPr txBox="1">
            <a:spLocks/>
          </p:cNvSpPr>
          <p:nvPr/>
        </p:nvSpPr>
        <p:spPr>
          <a:xfrm>
            <a:off x="0" y="285070"/>
            <a:ext cx="9144000" cy="590535"/>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110000"/>
              </a:lnSpc>
            </a:pPr>
            <a:r>
              <a:rPr lang="en-US" sz="2000" b="1" dirty="0" smtClean="0">
                <a:solidFill>
                  <a:schemeClr val="bg1"/>
                </a:solidFill>
                <a:latin typeface="Arial" charset="0"/>
                <a:ea typeface="Arial" charset="0"/>
                <a:cs typeface="Arial" charset="0"/>
                <a:sym typeface="Geneva CY" charset="0"/>
              </a:rPr>
              <a:t>Why are the following statements true? </a:t>
            </a:r>
            <a:r>
              <a:rPr lang="en-US" sz="2000" b="1" dirty="0">
                <a:solidFill>
                  <a:schemeClr val="bg1"/>
                </a:solidFill>
                <a:latin typeface="Arial" charset="0"/>
                <a:ea typeface="Arial" charset="0"/>
                <a:cs typeface="Arial" charset="0"/>
                <a:sym typeface="Geneva CY" charset="0"/>
              </a:rPr>
              <a:t>Discuss with your partner.</a:t>
            </a:r>
          </a:p>
        </p:txBody>
      </p:sp>
      <p:sp>
        <p:nvSpPr>
          <p:cNvPr id="5" name="Rectangle 3"/>
          <p:cNvSpPr txBox="1">
            <a:spLocks noChangeArrowheads="1"/>
          </p:cNvSpPr>
          <p:nvPr/>
        </p:nvSpPr>
        <p:spPr>
          <a:xfrm>
            <a:off x="435591" y="1315470"/>
            <a:ext cx="8285328" cy="4691419"/>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Arial" panose="020B0604020202020204" pitchFamily="34" charset="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10000"/>
              </a:lnSpc>
              <a:buFont typeface="Arial"/>
              <a:buNone/>
            </a:pPr>
            <a:r>
              <a:rPr lang="en-US" sz="2400" dirty="0" smtClean="0">
                <a:cs typeface="Arial" panose="020B0604020202020204" pitchFamily="34" charset="0"/>
                <a:sym typeface="Geneva CY" charset="0"/>
              </a:rPr>
              <a:t>1 ) 10mm thickness of insulating material is better than 5mm thickness.</a:t>
            </a:r>
          </a:p>
          <a:p>
            <a:pPr marL="0" indent="0">
              <a:lnSpc>
                <a:spcPct val="110000"/>
              </a:lnSpc>
              <a:buFont typeface="Arial"/>
              <a:buNone/>
            </a:pPr>
            <a:endParaRPr lang="en-US" sz="2400" dirty="0" smtClean="0">
              <a:cs typeface="Arial" panose="020B0604020202020204" pitchFamily="34" charset="0"/>
              <a:sym typeface="Geneva CY" charset="0"/>
            </a:endParaRPr>
          </a:p>
          <a:p>
            <a:pPr marL="0" indent="0">
              <a:lnSpc>
                <a:spcPct val="110000"/>
              </a:lnSpc>
              <a:buFont typeface="Arial"/>
              <a:buNone/>
            </a:pPr>
            <a:r>
              <a:rPr lang="en-US" sz="2400" dirty="0" smtClean="0">
                <a:cs typeface="Arial" panose="020B0604020202020204" pitchFamily="34" charset="0"/>
                <a:sym typeface="Geneva CY" charset="0"/>
              </a:rPr>
              <a:t>2 ) A door that allows a draft to seep through affects the effectiveness of insulating the home.</a:t>
            </a:r>
          </a:p>
          <a:p>
            <a:pPr marL="0" indent="0">
              <a:lnSpc>
                <a:spcPct val="110000"/>
              </a:lnSpc>
              <a:buFont typeface="Arial"/>
              <a:buNone/>
            </a:pPr>
            <a:endParaRPr lang="en-US" sz="2400" dirty="0" smtClean="0">
              <a:cs typeface="Arial" panose="020B0604020202020204" pitchFamily="34" charset="0"/>
              <a:sym typeface="Geneva CY" charset="0"/>
            </a:endParaRPr>
          </a:p>
          <a:p>
            <a:pPr marL="0" indent="0">
              <a:lnSpc>
                <a:spcPct val="110000"/>
              </a:lnSpc>
              <a:buFont typeface="Arial"/>
              <a:buNone/>
            </a:pPr>
            <a:r>
              <a:rPr lang="en-US" sz="2400" dirty="0" smtClean="0">
                <a:cs typeface="Arial" panose="020B0604020202020204" pitchFamily="34" charset="0"/>
                <a:sym typeface="Geneva CY" charset="0"/>
              </a:rPr>
              <a:t>3 ) Insulating the attic space is just as important as insulating the walls and floor area.</a:t>
            </a:r>
          </a:p>
          <a:p>
            <a:pPr marL="0" indent="0">
              <a:lnSpc>
                <a:spcPct val="110000"/>
              </a:lnSpc>
              <a:buFont typeface="Arial"/>
              <a:buNone/>
            </a:pPr>
            <a:endParaRPr lang="en-US" sz="2400" dirty="0" smtClean="0">
              <a:cs typeface="Arial" panose="020B0604020202020204" pitchFamily="34" charset="0"/>
              <a:sym typeface="Geneva CY" charset="0"/>
            </a:endParaRPr>
          </a:p>
          <a:p>
            <a:pPr marL="0" indent="0">
              <a:lnSpc>
                <a:spcPct val="110000"/>
              </a:lnSpc>
              <a:buFont typeface="Arial"/>
              <a:buNone/>
            </a:pPr>
            <a:r>
              <a:rPr lang="en-US" sz="2400" dirty="0" smtClean="0">
                <a:cs typeface="Arial" panose="020B0604020202020204" pitchFamily="34" charset="0"/>
                <a:sym typeface="Geneva CY" charset="0"/>
              </a:rPr>
              <a:t>4) Double glazing windows are a better insulator than single glazing windows.</a:t>
            </a:r>
            <a:endParaRPr lang="en-US" sz="2400" dirty="0" smtClean="0">
              <a:sym typeface="Geneva CY" charset="0"/>
            </a:endParaRPr>
          </a:p>
        </p:txBody>
      </p:sp>
    </p:spTree>
    <p:extLst>
      <p:ext uri="{BB962C8B-B14F-4D97-AF65-F5344CB8AC3E}">
        <p14:creationId xmlns:p14="http://schemas.microsoft.com/office/powerpoint/2010/main" val="21451740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1"/>
          <p:cNvSpPr txBox="1">
            <a:spLocks/>
          </p:cNvSpPr>
          <p:nvPr/>
        </p:nvSpPr>
        <p:spPr>
          <a:xfrm>
            <a:off x="0" y="266407"/>
            <a:ext cx="9144000" cy="590535"/>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110000"/>
              </a:lnSpc>
            </a:pPr>
            <a:r>
              <a:rPr lang="en-US" sz="2000" b="1" dirty="0">
                <a:solidFill>
                  <a:schemeClr val="bg1"/>
                </a:solidFill>
                <a:latin typeface="Arial" charset="0"/>
                <a:ea typeface="Arial" charset="0"/>
                <a:cs typeface="Arial" charset="0"/>
                <a:sym typeface="Geneva CY" charset="0"/>
              </a:rPr>
              <a:t>Discuss with your partner if you think the following are true or false:</a:t>
            </a:r>
          </a:p>
        </p:txBody>
      </p:sp>
      <p:sp>
        <p:nvSpPr>
          <p:cNvPr id="5" name="Rectangle 3"/>
          <p:cNvSpPr txBox="1">
            <a:spLocks noChangeArrowheads="1"/>
          </p:cNvSpPr>
          <p:nvPr/>
        </p:nvSpPr>
        <p:spPr>
          <a:xfrm>
            <a:off x="429336" y="1349538"/>
            <a:ext cx="8285328" cy="4691419"/>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Arial" panose="020B0604020202020204" pitchFamily="34" charset="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10000"/>
              </a:lnSpc>
              <a:buFont typeface="Arial"/>
              <a:buNone/>
            </a:pPr>
            <a:r>
              <a:rPr lang="en-US" sz="2400" dirty="0" smtClean="0">
                <a:cs typeface="Arial" panose="020B0604020202020204" pitchFamily="34" charset="0"/>
                <a:sym typeface="Geneva CY" charset="0"/>
              </a:rPr>
              <a:t>1 ) Insulation is good at keeping heat inside the house and cold air outside of the house.</a:t>
            </a:r>
          </a:p>
          <a:p>
            <a:pPr marL="0" indent="0">
              <a:lnSpc>
                <a:spcPct val="110000"/>
              </a:lnSpc>
              <a:buFont typeface="Arial"/>
              <a:buNone/>
            </a:pPr>
            <a:endParaRPr lang="en-US" sz="2400" dirty="0" smtClean="0">
              <a:cs typeface="Arial" panose="020B0604020202020204" pitchFamily="34" charset="0"/>
              <a:sym typeface="Geneva CY" charset="0"/>
            </a:endParaRPr>
          </a:p>
          <a:p>
            <a:pPr marL="0" indent="0">
              <a:lnSpc>
                <a:spcPct val="110000"/>
              </a:lnSpc>
              <a:buFont typeface="Arial"/>
              <a:buNone/>
            </a:pPr>
            <a:r>
              <a:rPr lang="en-US" sz="2400" dirty="0" smtClean="0">
                <a:cs typeface="Arial" panose="020B0604020202020204" pitchFamily="34" charset="0"/>
                <a:sym typeface="Geneva CY" charset="0"/>
              </a:rPr>
              <a:t>2 ) Any drafts improve the effectiveness of insulation as it allows cold air to come into the home.</a:t>
            </a:r>
          </a:p>
          <a:p>
            <a:pPr marL="0" indent="0">
              <a:lnSpc>
                <a:spcPct val="110000"/>
              </a:lnSpc>
              <a:buFont typeface="Arial"/>
              <a:buNone/>
            </a:pPr>
            <a:endParaRPr lang="en-US" sz="2400" dirty="0" smtClean="0">
              <a:cs typeface="Arial" panose="020B0604020202020204" pitchFamily="34" charset="0"/>
              <a:sym typeface="Geneva CY" charset="0"/>
            </a:endParaRPr>
          </a:p>
          <a:p>
            <a:pPr marL="0" indent="0">
              <a:lnSpc>
                <a:spcPct val="110000"/>
              </a:lnSpc>
              <a:buFont typeface="Arial"/>
              <a:buNone/>
            </a:pPr>
            <a:r>
              <a:rPr lang="en-US" sz="2400" dirty="0" smtClean="0">
                <a:cs typeface="Arial" panose="020B0604020202020204" pitchFamily="34" charset="0"/>
                <a:sym typeface="Geneva CY" charset="0"/>
              </a:rPr>
              <a:t>3 ) Heat rises and escapes through the ceiling / roof space if it is not insulated.</a:t>
            </a:r>
          </a:p>
          <a:p>
            <a:pPr marL="0" indent="0">
              <a:lnSpc>
                <a:spcPct val="110000"/>
              </a:lnSpc>
              <a:buFont typeface="Arial"/>
              <a:buNone/>
            </a:pPr>
            <a:endParaRPr lang="en-US" sz="2400" dirty="0" smtClean="0">
              <a:cs typeface="Arial" panose="020B0604020202020204" pitchFamily="34" charset="0"/>
              <a:sym typeface="Geneva CY" charset="0"/>
            </a:endParaRPr>
          </a:p>
          <a:p>
            <a:pPr marL="0" indent="0">
              <a:lnSpc>
                <a:spcPct val="110000"/>
              </a:lnSpc>
              <a:buFont typeface="Arial"/>
              <a:buNone/>
            </a:pPr>
            <a:r>
              <a:rPr lang="en-US" sz="2400" dirty="0" smtClean="0">
                <a:cs typeface="Arial" panose="020B0604020202020204" pitchFamily="34" charset="0"/>
                <a:sym typeface="Geneva CY" charset="0"/>
              </a:rPr>
              <a:t>4) The space between double glazing window panels helps to increase the loss of heat.</a:t>
            </a:r>
            <a:endParaRPr lang="en-US" sz="2400" dirty="0" smtClean="0">
              <a:sym typeface="Geneva CY" charset="0"/>
            </a:endParaRPr>
          </a:p>
        </p:txBody>
      </p:sp>
    </p:spTree>
    <p:extLst>
      <p:ext uri="{BB962C8B-B14F-4D97-AF65-F5344CB8AC3E}">
        <p14:creationId xmlns:p14="http://schemas.microsoft.com/office/powerpoint/2010/main" val="1925326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4" name="Text Box 4"/>
          <p:cNvSpPr txBox="1">
            <a:spLocks noChangeArrowheads="1"/>
          </p:cNvSpPr>
          <p:nvPr/>
        </p:nvSpPr>
        <p:spPr bwMode="auto">
          <a:xfrm>
            <a:off x="304800" y="838200"/>
            <a:ext cx="8305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dirty="0">
              <a:latin typeface="Arial" panose="020B0604020202020204" pitchFamily="34" charset="0"/>
            </a:endParaRPr>
          </a:p>
        </p:txBody>
      </p:sp>
      <p:sp>
        <p:nvSpPr>
          <p:cNvPr id="5127" name="Rectangle 7"/>
          <p:cNvSpPr>
            <a:spLocks noChangeArrowheads="1"/>
          </p:cNvSpPr>
          <p:nvPr/>
        </p:nvSpPr>
        <p:spPr bwMode="auto">
          <a:xfrm>
            <a:off x="304800" y="4724400"/>
            <a:ext cx="82296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buFontTx/>
              <a:buChar char="•"/>
            </a:pPr>
            <a:endParaRPr lang="en-GB" dirty="0">
              <a:latin typeface="Arial" panose="020B0604020202020204" pitchFamily="34" charset="0"/>
            </a:endParaRPr>
          </a:p>
        </p:txBody>
      </p:sp>
      <p:sp>
        <p:nvSpPr>
          <p:cNvPr id="5128" name="WordArt 8"/>
          <p:cNvSpPr>
            <a:spLocks noChangeArrowheads="1" noChangeShapeType="1" noTextEdit="1"/>
          </p:cNvSpPr>
          <p:nvPr/>
        </p:nvSpPr>
        <p:spPr bwMode="auto">
          <a:xfrm>
            <a:off x="1447800" y="533400"/>
            <a:ext cx="3248025" cy="6477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endParaRPr lang="en-US" sz="3600" kern="10" dirty="0">
              <a:ln w="9525">
                <a:solidFill>
                  <a:srgbClr val="000000"/>
                </a:solidFill>
                <a:round/>
                <a:headEnd/>
                <a:tailEnd/>
              </a:ln>
              <a:solidFill>
                <a:srgbClr val="FF0000"/>
              </a:solidFill>
              <a:latin typeface="Arial Black"/>
              <a:ea typeface="Arial Black"/>
              <a:cs typeface="Arial Black"/>
            </a:endParaRPr>
          </a:p>
        </p:txBody>
      </p:sp>
      <p:pic>
        <p:nvPicPr>
          <p:cNvPr id="7" name="Picture 6">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336" y="700525"/>
            <a:ext cx="8551569" cy="4810257"/>
          </a:xfrm>
          <a:prstGeom prst="rect">
            <a:avLst/>
          </a:prstGeom>
        </p:spPr>
      </p:pic>
      <p:sp>
        <p:nvSpPr>
          <p:cNvPr id="8" name="TextBox 7"/>
          <p:cNvSpPr txBox="1"/>
          <p:nvPr/>
        </p:nvSpPr>
        <p:spPr>
          <a:xfrm>
            <a:off x="1300766" y="5568022"/>
            <a:ext cx="6516710" cy="646331"/>
          </a:xfrm>
          <a:prstGeom prst="rect">
            <a:avLst/>
          </a:prstGeom>
          <a:noFill/>
        </p:spPr>
        <p:txBody>
          <a:bodyPr wrap="square" rtlCol="0">
            <a:spAutoFit/>
          </a:bodyPr>
          <a:lstStyle/>
          <a:p>
            <a:pPr algn="ctr"/>
            <a:r>
              <a:rPr lang="en-GB" b="1" dirty="0" smtClean="0"/>
              <a:t>Energy Saving Homes</a:t>
            </a:r>
            <a:r>
              <a:rPr lang="en-GB" dirty="0" smtClean="0"/>
              <a:t>: </a:t>
            </a:r>
            <a:r>
              <a:rPr lang="en-GB" dirty="0">
                <a:hlinkClick r:id="rId3"/>
              </a:rPr>
              <a:t>https://www.youtube.com/watch?v=7jmAxlpbO8A</a:t>
            </a:r>
            <a:endParaRPr lang="en-GB" dirty="0"/>
          </a:p>
        </p:txBody>
      </p:sp>
    </p:spTree>
    <p:extLst>
      <p:ext uri="{BB962C8B-B14F-4D97-AF65-F5344CB8AC3E}">
        <p14:creationId xmlns:p14="http://schemas.microsoft.com/office/powerpoint/2010/main" val="89830661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Kilter">
      <a:dk1>
        <a:sysClr val="windowText" lastClr="000000"/>
      </a:dk1>
      <a:lt1>
        <a:sysClr val="window" lastClr="FFFFFF"/>
      </a:lt1>
      <a:dk2>
        <a:srgbClr val="318FC5"/>
      </a:dk2>
      <a:lt2>
        <a:srgbClr val="AEE8FB"/>
      </a:lt2>
      <a:accent1>
        <a:srgbClr val="76C5EF"/>
      </a:accent1>
      <a:accent2>
        <a:srgbClr val="FEA022"/>
      </a:accent2>
      <a:accent3>
        <a:srgbClr val="FF6700"/>
      </a:accent3>
      <a:accent4>
        <a:srgbClr val="70A525"/>
      </a:accent4>
      <a:accent5>
        <a:srgbClr val="A5D848"/>
      </a:accent5>
      <a:accent6>
        <a:srgbClr val="20768C"/>
      </a:accent6>
      <a:hlink>
        <a:srgbClr val="7AB6E8"/>
      </a:hlink>
      <a:folHlink>
        <a:srgbClr val="83B0D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891</TotalTime>
  <Words>1025</Words>
  <Application>Microsoft Macintosh PowerPoint</Application>
  <PresentationFormat>On-screen Show (4:3)</PresentationFormat>
  <Paragraphs>171</Paragraphs>
  <Slides>22</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Arial Black</vt:lpstr>
      <vt:lpstr>Calibri</vt:lpstr>
      <vt:lpstr>Geneva CY</vt:lpstr>
      <vt:lpstr>ＭＳ Ｐゴシック</vt:lpstr>
      <vt:lpstr>Times New Roman</vt:lpstr>
      <vt:lpstr>Office Theme</vt:lpstr>
      <vt:lpstr>What are you doing to help the environment?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Ynni Gwynt</dc:title>
  <dc:creator>Bethan Davies</dc:creator>
  <cp:lastModifiedBy>Microsoft Office User</cp:lastModifiedBy>
  <cp:revision>78</cp:revision>
  <dcterms:created xsi:type="dcterms:W3CDTF">2013-03-05T11:13:33Z</dcterms:created>
  <dcterms:modified xsi:type="dcterms:W3CDTF">2015-11-30T16:15:38Z</dcterms:modified>
</cp:coreProperties>
</file>