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4" r:id="rId3"/>
    <p:sldId id="257" r:id="rId4"/>
    <p:sldId id="265" r:id="rId5"/>
    <p:sldId id="258" r:id="rId6"/>
    <p:sldId id="266" r:id="rId7"/>
    <p:sldId id="259" r:id="rId8"/>
    <p:sldId id="267" r:id="rId9"/>
    <p:sldId id="260" r:id="rId10"/>
    <p:sldId id="269" r:id="rId11"/>
    <p:sldId id="274" r:id="rId12"/>
    <p:sldId id="270" r:id="rId13"/>
    <p:sldId id="276" r:id="rId14"/>
    <p:sldId id="263" r:id="rId15"/>
    <p:sldId id="271" r:id="rId16"/>
    <p:sldId id="275"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78D1"/>
    <a:srgbClr val="B7D0EE"/>
    <a:srgbClr val="95D1EC"/>
    <a:srgbClr val="A3E7FF"/>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9"/>
    <p:restoredTop sz="96911" autoAdjust="0"/>
  </p:normalViewPr>
  <p:slideViewPr>
    <p:cSldViewPr snapToGrid="0" snapToObjects="1">
      <p:cViewPr varScale="1">
        <p:scale>
          <a:sx n="149" d="100"/>
          <a:sy n="149" d="100"/>
        </p:scale>
        <p:origin x="103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F3A23-2CB7-7549-853E-AED85F3FF796}" type="datetimeFigureOut">
              <a:rPr lang="en-US" smtClean="0"/>
              <a:t>11/30/15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DE0DD-B6EC-E948-8DBB-E8C5019DB41C}" type="slidenum">
              <a:rPr lang="en-US" smtClean="0"/>
              <a:t>‹#›</a:t>
            </a:fld>
            <a:endParaRPr lang="en-US"/>
          </a:p>
        </p:txBody>
      </p:sp>
    </p:spTree>
    <p:extLst>
      <p:ext uri="{BB962C8B-B14F-4D97-AF65-F5344CB8AC3E}">
        <p14:creationId xmlns:p14="http://schemas.microsoft.com/office/powerpoint/2010/main" val="42699105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DE0DD-B6EC-E948-8DBB-E8C5019DB41C}" type="slidenum">
              <a:rPr lang="en-US" smtClean="0"/>
              <a:t>6</a:t>
            </a:fld>
            <a:endParaRPr lang="en-US"/>
          </a:p>
        </p:txBody>
      </p:sp>
    </p:spTree>
    <p:extLst>
      <p:ext uri="{BB962C8B-B14F-4D97-AF65-F5344CB8AC3E}">
        <p14:creationId xmlns:p14="http://schemas.microsoft.com/office/powerpoint/2010/main" val="329764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BF0F5-625B-8049-9817-A1E661234F58}"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427042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F0F5-625B-8049-9817-A1E661234F58}"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349267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F0F5-625B-8049-9817-A1E661234F58}"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3381352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BF0F5-625B-8049-9817-A1E661234F58}"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8776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BF0F5-625B-8049-9817-A1E661234F58}" type="datetimeFigureOut">
              <a:rPr lang="en-US" smtClean="0"/>
              <a:t>11/30/15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93163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BF0F5-625B-8049-9817-A1E661234F58}"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402603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BF0F5-625B-8049-9817-A1E661234F58}" type="datetimeFigureOut">
              <a:rPr lang="en-US" smtClean="0"/>
              <a:t>11/30/15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85367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BF0F5-625B-8049-9817-A1E661234F58}" type="datetimeFigureOut">
              <a:rPr lang="en-US" smtClean="0"/>
              <a:t>11/30/15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238897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BF0F5-625B-8049-9817-A1E661234F58}" type="datetimeFigureOut">
              <a:rPr lang="en-US" smtClean="0"/>
              <a:t>11/30/15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14123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BF0F5-625B-8049-9817-A1E661234F58}"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124659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BF0F5-625B-8049-9817-A1E661234F58}" type="datetimeFigureOut">
              <a:rPr lang="en-US" smtClean="0"/>
              <a:t>11/30/15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4DFA4-21F6-7649-93A2-736153D6EFC0}" type="slidenum">
              <a:rPr lang="en-US" smtClean="0"/>
              <a:t>‹#›</a:t>
            </a:fld>
            <a:endParaRPr lang="en-US"/>
          </a:p>
        </p:txBody>
      </p:sp>
    </p:spTree>
    <p:extLst>
      <p:ext uri="{BB962C8B-B14F-4D97-AF65-F5344CB8AC3E}">
        <p14:creationId xmlns:p14="http://schemas.microsoft.com/office/powerpoint/2010/main" val="38214340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BF0F5-625B-8049-9817-A1E661234F58}" type="datetimeFigureOut">
              <a:rPr lang="en-US" smtClean="0"/>
              <a:t>11/30/15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4DFA4-21F6-7649-93A2-736153D6EFC0}" type="slidenum">
              <a:rPr lang="en-US" smtClean="0"/>
              <a:t>‹#›</a:t>
            </a:fld>
            <a:endParaRPr lang="en-US"/>
          </a:p>
        </p:txBody>
      </p:sp>
    </p:spTree>
    <p:extLst>
      <p:ext uri="{BB962C8B-B14F-4D97-AF65-F5344CB8AC3E}">
        <p14:creationId xmlns:p14="http://schemas.microsoft.com/office/powerpoint/2010/main" val="693089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education.gtj.org.uk/cy/filmitems/30360" TargetMode="External"/><Relationship Id="rId4" Type="http://schemas.openxmlformats.org/officeDocument/2006/relationships/hyperlink" Target="http://www.cofarcyfryngau.co.uk/themes/tryweryn.php" TargetMode="External"/><Relationship Id="rId5" Type="http://schemas.openxmlformats.org/officeDocument/2006/relationships/hyperlink" Target="http://www.electricmountain.co.uk/Hanes" TargetMode="External"/><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yn4NFlMYFHw" TargetMode="Externa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watch?v=KId8Ynz87oE" TargetMode="External"/><Relationship Id="rId3"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hyperlink" Target="https://www.youtube.com/watch?v=x8xow_R0YRI" TargetMode="External"/><Relationship Id="rId5" Type="http://schemas.openxmlformats.org/officeDocument/2006/relationships/image" Target="../media/image15.jpg"/><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3108" y="1344725"/>
            <a:ext cx="7907108" cy="1200328"/>
          </a:xfrm>
          <a:prstGeom prst="rect">
            <a:avLst/>
          </a:prstGeom>
          <a:noFill/>
        </p:spPr>
        <p:txBody>
          <a:bodyPr wrap="square" rtlCol="0">
            <a:spAutoFit/>
          </a:bodyPr>
          <a:lstStyle/>
          <a:p>
            <a:r>
              <a:rPr lang="cy-GB" sz="2400" b="1" dirty="0" smtClean="0">
                <a:latin typeface="Arial" panose="020B0604020202020204" pitchFamily="34" charset="0"/>
                <a:cs typeface="Arial" panose="020B0604020202020204" pitchFamily="34" charset="0"/>
              </a:rPr>
              <a:t>Beth yw Ynni Dŵr?</a:t>
            </a:r>
          </a:p>
          <a:p>
            <a:r>
              <a:rPr lang="cy-GB" sz="2400" b="1" dirty="0" smtClean="0">
                <a:latin typeface="Arial" panose="020B0604020202020204" pitchFamily="34" charset="0"/>
                <a:cs typeface="Arial" panose="020B0604020202020204" pitchFamily="34" charset="0"/>
              </a:rPr>
              <a:t>Math o ynni sy’n cael ei gynhyrchu gan ddŵr sy’n symud yw Ynni Dŵr.</a:t>
            </a:r>
          </a:p>
        </p:txBody>
      </p:sp>
      <p:sp>
        <p:nvSpPr>
          <p:cNvPr id="10" name="TextBox 9"/>
          <p:cNvSpPr txBox="1"/>
          <p:nvPr/>
        </p:nvSpPr>
        <p:spPr>
          <a:xfrm>
            <a:off x="343108" y="2545053"/>
            <a:ext cx="4125861" cy="3693319"/>
          </a:xfrm>
          <a:prstGeom prst="rect">
            <a:avLst/>
          </a:prstGeom>
          <a:noFill/>
        </p:spPr>
        <p:txBody>
          <a:bodyPr wrap="square" rtlCol="0">
            <a:spAutoFit/>
          </a:bodyPr>
          <a:lstStyle/>
          <a:p>
            <a:endParaRPr lang="en-US" dirty="0" smtClean="0">
              <a:latin typeface="Arial" panose="020B0604020202020204" pitchFamily="34" charset="0"/>
              <a:cs typeface="Arial" panose="020B0604020202020204" pitchFamily="34" charset="0"/>
            </a:endParaRPr>
          </a:p>
          <a:p>
            <a:r>
              <a:rPr lang="cy-GB" dirty="0" smtClean="0">
                <a:latin typeface="Arial" panose="020B0604020202020204" pitchFamily="34" charset="0"/>
                <a:cs typeface="Arial" panose="020B0604020202020204" pitchFamily="34" charset="0"/>
              </a:rPr>
              <a:t>Mae Ynni Dŵr yn dod yn anuniongyrchol o ynni’r haul.</a:t>
            </a:r>
          </a:p>
          <a:p>
            <a:endParaRPr lang="cy-GB" dirty="0" smtClean="0">
              <a:latin typeface="Arial" panose="020B0604020202020204" pitchFamily="34" charset="0"/>
              <a:cs typeface="Arial" panose="020B0604020202020204" pitchFamily="34" charset="0"/>
            </a:endParaRPr>
          </a:p>
          <a:p>
            <a:r>
              <a:rPr lang="cy-GB" dirty="0" smtClean="0">
                <a:latin typeface="Arial" panose="020B0604020202020204" pitchFamily="34" charset="0"/>
                <a:cs typeface="Arial" panose="020B0604020202020204" pitchFamily="34" charset="0"/>
              </a:rPr>
              <a:t>Mae’r haul yn cynhesu arwyneb y moroedd a’r llynnoedd ac yn gwneud i’r dŵr anweddu. Yna, mae’r dŵr </a:t>
            </a:r>
            <a:r>
              <a:rPr lang="cy-GB" dirty="0" err="1" smtClean="0">
                <a:latin typeface="Arial" panose="020B0604020202020204" pitchFamily="34" charset="0"/>
                <a:cs typeface="Arial" panose="020B0604020202020204" pitchFamily="34" charset="0"/>
              </a:rPr>
              <a:t>yma’n</a:t>
            </a:r>
            <a:r>
              <a:rPr lang="cy-GB" dirty="0" smtClean="0">
                <a:latin typeface="Arial" panose="020B0604020202020204" pitchFamily="34" charset="0"/>
                <a:cs typeface="Arial" panose="020B0604020202020204" pitchFamily="34" charset="0"/>
              </a:rPr>
              <a:t> troi’n gymylau ac yn disgyn fel glaw, sy’n bwydo nentydd ac afonydd y byd. Mae’r ynni yn y dŵr, wrth iddo rhedeg yn ôl i’r môr, yn gallu cael ei droi’n drydan wrth iddo basio drwy dyrbin sy’n gyrru generadur trydan.</a:t>
            </a:r>
            <a:endParaRPr lang="cy-GB" dirty="0">
              <a:latin typeface="Arial" panose="020B0604020202020204" pitchFamily="34" charset="0"/>
              <a:cs typeface="Arial" panose="020B0604020202020204" pitchFamily="34" charset="0"/>
            </a:endParaRPr>
          </a:p>
        </p:txBody>
      </p:sp>
      <p:sp>
        <p:nvSpPr>
          <p:cNvPr id="9"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058236"/>
            <a:ext cx="3760631" cy="2430546"/>
          </a:xfrm>
          <a:prstGeom prst="rect">
            <a:avLst/>
          </a:prstGeom>
        </p:spPr>
      </p:pic>
    </p:spTree>
    <p:extLst>
      <p:ext uri="{BB962C8B-B14F-4D97-AF65-F5344CB8AC3E}">
        <p14:creationId xmlns:p14="http://schemas.microsoft.com/office/powerpoint/2010/main" val="1935985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6200000">
            <a:off x="-2561833" y="3665930"/>
            <a:ext cx="6139330" cy="338554"/>
          </a:xfrm>
          <a:prstGeom prst="rect">
            <a:avLst/>
          </a:prstGeom>
          <a:noFill/>
        </p:spPr>
        <p:txBody>
          <a:bodyPr wrap="square" lIns="91440" tIns="45720" rIns="91440" bIns="45720">
            <a:spAutoFit/>
          </a:bodyPr>
          <a:lstStyle/>
          <a:p>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Yr</a:t>
            </a:r>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anfantais</a:t>
            </a:r>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leiaf</a:t>
            </a:r>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Yr</a:t>
            </a:r>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anfantais</a:t>
            </a:r>
            <a:r>
              <a:rPr lang="en-US" sz="1600" b="1" dirty="0" smtClean="0">
                <a:ln w="10541" cmpd="sng">
                  <a:noFill/>
                  <a:prstDash val="solid"/>
                </a:ln>
                <a:latin typeface="Arial" panose="020B0604020202020204" pitchFamily="34" charset="0"/>
                <a:cs typeface="Arial" panose="020B0604020202020204" pitchFamily="34" charset="0"/>
              </a:rPr>
              <a:t> </a:t>
            </a:r>
            <a:r>
              <a:rPr lang="en-US" sz="1600" b="1" dirty="0" err="1" smtClean="0">
                <a:ln w="10541" cmpd="sng">
                  <a:noFill/>
                  <a:prstDash val="solid"/>
                </a:ln>
                <a:latin typeface="Arial" panose="020B0604020202020204" pitchFamily="34" charset="0"/>
                <a:cs typeface="Arial" panose="020B0604020202020204" pitchFamily="34" charset="0"/>
              </a:rPr>
              <a:t>fwyaf</a:t>
            </a:r>
            <a:endParaRPr lang="en-US" sz="1600" b="1" dirty="0">
              <a:ln w="10541" cmpd="sng">
                <a:noFill/>
                <a:prstDash val="solid"/>
              </a:ln>
              <a:latin typeface="Arial" panose="020B0604020202020204" pitchFamily="34" charset="0"/>
              <a:cs typeface="Arial" panose="020B0604020202020204" pitchFamily="34" charset="0"/>
            </a:endParaRPr>
          </a:p>
        </p:txBody>
      </p:sp>
      <p:cxnSp>
        <p:nvCxnSpPr>
          <p:cNvPr id="7" name="Straight Connector 6"/>
          <p:cNvCxnSpPr/>
          <p:nvPr/>
        </p:nvCxnSpPr>
        <p:spPr>
          <a:xfrm>
            <a:off x="523388" y="3734873"/>
            <a:ext cx="0" cy="1134487"/>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Anfanteision</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
        <p:nvSpPr>
          <p:cNvPr id="12" name="Rounded Rectangle 11"/>
          <p:cNvSpPr/>
          <p:nvPr/>
        </p:nvSpPr>
        <p:spPr>
          <a:xfrm>
            <a:off x="916974" y="1868344"/>
            <a:ext cx="7873210" cy="1078074"/>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916974" y="3060510"/>
            <a:ext cx="7873210" cy="1078074"/>
          </a:xfrm>
          <a:prstGeom prst="roundRect">
            <a:avLst/>
          </a:prstGeom>
          <a:solidFill>
            <a:srgbClr val="B7D0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916974" y="4267804"/>
            <a:ext cx="7873210" cy="1078074"/>
          </a:xfrm>
          <a:prstGeom prst="roundRect">
            <a:avLst/>
          </a:prstGeom>
          <a:solidFill>
            <a:srgbClr val="95D1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p:cNvSpPr/>
          <p:nvPr/>
        </p:nvSpPr>
        <p:spPr>
          <a:xfrm>
            <a:off x="916974" y="5488380"/>
            <a:ext cx="7873210" cy="1078074"/>
          </a:xfrm>
          <a:prstGeom prst="roundRect">
            <a:avLst/>
          </a:prstGeom>
          <a:solidFill>
            <a:srgbClr val="A3E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244699" y="1133341"/>
            <a:ext cx="8730505" cy="584775"/>
          </a:xfrm>
          <a:prstGeom prst="rect">
            <a:avLst/>
          </a:prstGeom>
          <a:noFill/>
        </p:spPr>
        <p:txBody>
          <a:bodyPr wrap="square" rtlCol="0">
            <a:spAutoFit/>
          </a:bodyPr>
          <a:lstStyle/>
          <a:p>
            <a:pPr algn="ctr"/>
            <a:r>
              <a:rPr lang="cy-GB" sz="1600" dirty="0">
                <a:solidFill>
                  <a:srgbClr val="000000"/>
                </a:solidFill>
                <a:latin typeface="Arial" panose="020B0604020202020204" pitchFamily="34" charset="0"/>
                <a:cs typeface="Arial" panose="020B0604020202020204" pitchFamily="34" charset="0"/>
              </a:rPr>
              <a:t>Trafodwch anfanteision Ynni Dŵr â phartner a rhowch nhw yn y drefn rydych yn cytuno arni, o’r anfantais fwyaf i’r anfantais leiaf.</a:t>
            </a:r>
          </a:p>
        </p:txBody>
      </p:sp>
    </p:spTree>
    <p:extLst>
      <p:ext uri="{BB962C8B-B14F-4D97-AF65-F5344CB8AC3E}">
        <p14:creationId xmlns:p14="http://schemas.microsoft.com/office/powerpoint/2010/main" val="2810085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42941" y="448919"/>
            <a:ext cx="8486604" cy="646331"/>
          </a:xfrm>
          <a:prstGeom prst="rect">
            <a:avLst/>
          </a:prstGeom>
          <a:noFill/>
        </p:spPr>
        <p:txBody>
          <a:bodyPr wrap="square" rtlCol="0">
            <a:spAutoFit/>
          </a:bodyPr>
          <a:lstStyle/>
          <a:p>
            <a:r>
              <a:rPr lang="cy-GB" dirty="0">
                <a:latin typeface="Arial" panose="020B0604020202020204" pitchFamily="34" charset="0"/>
                <a:cs typeface="Arial" panose="020B0604020202020204" pitchFamily="34" charset="0"/>
              </a:rPr>
              <a:t>Mewn grwpiau bach, ewch ati i ymchwilio i hanes Tryweryn a Mynydd Trydan Dinorwig.</a:t>
            </a:r>
          </a:p>
        </p:txBody>
      </p:sp>
      <p:sp>
        <p:nvSpPr>
          <p:cNvPr id="7" name="TextBox 6"/>
          <p:cNvSpPr txBox="1"/>
          <p:nvPr/>
        </p:nvSpPr>
        <p:spPr>
          <a:xfrm>
            <a:off x="367804" y="1977270"/>
            <a:ext cx="8511467" cy="523220"/>
          </a:xfrm>
          <a:prstGeom prst="rect">
            <a:avLst/>
          </a:prstGeom>
          <a:noFill/>
        </p:spPr>
        <p:txBody>
          <a:bodyPr wrap="square" rtlCol="0">
            <a:spAutoFit/>
          </a:bodyPr>
          <a:lstStyle/>
          <a:p>
            <a:pPr marL="285750" indent="-285750">
              <a:buFont typeface="Arial" panose="020B0604020202020204" pitchFamily="34" charset="0"/>
              <a:buChar char="•"/>
            </a:pPr>
            <a:r>
              <a:rPr lang="pl-PL" sz="1400" b="1" dirty="0">
                <a:latin typeface="Arial" panose="020B0604020202020204" pitchFamily="34" charset="0"/>
                <a:cs typeface="Arial" panose="020B0604020202020204" pitchFamily="34" charset="0"/>
                <a:hlinkClick r:id="rId3"/>
              </a:rPr>
              <a:t>http://www.llgc.org.uk/ymgyrchu/Dwr/Tryweryn/</a:t>
            </a:r>
            <a:endParaRPr lang="en-US" sz="1400" b="1" dirty="0">
              <a:latin typeface="Arial" panose="020B0604020202020204" pitchFamily="34" charset="0"/>
              <a:cs typeface="Arial" panose="020B0604020202020204" pitchFamily="34" charset="0"/>
              <a:hlinkClick r:id="rId3"/>
            </a:endParaRPr>
          </a:p>
          <a:p>
            <a:pPr marL="285750" indent="-285750">
              <a:buFont typeface="Arial" panose="020B0604020202020204" pitchFamily="34" charset="0"/>
              <a:buChar char="•"/>
            </a:pPr>
            <a:r>
              <a:rPr lang="pl-PL" sz="1400" b="1" smtClean="0">
                <a:latin typeface="Arial" panose="020B0604020202020204" pitchFamily="34" charset="0"/>
                <a:cs typeface="Arial" panose="020B0604020202020204" pitchFamily="34" charset="0"/>
                <a:hlinkClick r:id="rId4"/>
              </a:rPr>
              <a:t>http</a:t>
            </a:r>
            <a:r>
              <a:rPr lang="pl-PL" sz="1400" b="1" dirty="0">
                <a:latin typeface="Arial" panose="020B0604020202020204" pitchFamily="34" charset="0"/>
                <a:cs typeface="Arial" panose="020B0604020202020204" pitchFamily="34" charset="0"/>
                <a:hlinkClick r:id="rId4"/>
              </a:rPr>
              <a:t>://www.cofarcyfryngau.co.uk/themes/tryweryn.php</a:t>
            </a:r>
            <a:endParaRPr lang="pl-PL" sz="1400" b="1" dirty="0">
              <a:latin typeface="Arial" panose="020B0604020202020204" pitchFamily="34" charset="0"/>
              <a:cs typeface="Arial" panose="020B0604020202020204" pitchFamily="34" charset="0"/>
            </a:endParaRPr>
          </a:p>
        </p:txBody>
      </p:sp>
      <p:sp>
        <p:nvSpPr>
          <p:cNvPr id="9" name="TextBox 8"/>
          <p:cNvSpPr txBox="1"/>
          <p:nvPr/>
        </p:nvSpPr>
        <p:spPr>
          <a:xfrm>
            <a:off x="367804" y="3687111"/>
            <a:ext cx="6912716" cy="3077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latin typeface="Chalkboard"/>
                <a:cs typeface="Chalkboard"/>
                <a:hlinkClick r:id="rId5"/>
              </a:rPr>
              <a:t>http://</a:t>
            </a:r>
            <a:r>
              <a:rPr lang="en-US" sz="1400" b="1" dirty="0" smtClean="0">
                <a:latin typeface="Chalkboard"/>
                <a:cs typeface="Chalkboard"/>
                <a:hlinkClick r:id="rId5"/>
              </a:rPr>
              <a:t>www.electricmountain.co.uk/Hanes</a:t>
            </a:r>
            <a:r>
              <a:rPr lang="en-US" sz="1400" b="1" dirty="0" smtClean="0">
                <a:latin typeface="Chalkboard"/>
                <a:cs typeface="Chalkboard"/>
              </a:rPr>
              <a:t> </a:t>
            </a:r>
            <a:endParaRPr lang="en-US" sz="1400" b="1" dirty="0">
              <a:latin typeface="Chalkboard"/>
              <a:cs typeface="Chalkboard"/>
            </a:endParaRPr>
          </a:p>
        </p:txBody>
      </p:sp>
      <p:sp>
        <p:nvSpPr>
          <p:cNvPr id="12" name="TextBox 11"/>
          <p:cNvSpPr txBox="1"/>
          <p:nvPr/>
        </p:nvSpPr>
        <p:spPr>
          <a:xfrm>
            <a:off x="367804" y="4194159"/>
            <a:ext cx="8310514" cy="830997"/>
          </a:xfrm>
          <a:prstGeom prst="rect">
            <a:avLst/>
          </a:prstGeom>
          <a:noFill/>
        </p:spPr>
        <p:txBody>
          <a:bodyPr wrap="square" rtlCol="0">
            <a:spAutoFit/>
          </a:bodyPr>
          <a:lstStyle/>
          <a:p>
            <a:r>
              <a:rPr lang="cy-GB" sz="2400" b="1" dirty="0">
                <a:latin typeface="Arial" panose="020B0604020202020204" pitchFamily="34" charset="0"/>
                <a:cs typeface="Arial" panose="020B0604020202020204" pitchFamily="34" charset="0"/>
              </a:rPr>
              <a:t>Trafodwch a chymharu’r ddau safle a nodwch yr effaith ar yr amgylchedd.</a:t>
            </a:r>
          </a:p>
        </p:txBody>
      </p:sp>
      <p:sp>
        <p:nvSpPr>
          <p:cNvPr id="14" name="Rectangle 13"/>
          <p:cNvSpPr/>
          <p:nvPr/>
        </p:nvSpPr>
        <p:spPr>
          <a:xfrm>
            <a:off x="342941" y="2909574"/>
            <a:ext cx="8335377" cy="707886"/>
          </a:xfrm>
          <a:prstGeom prst="rect">
            <a:avLst/>
          </a:prstGeom>
          <a:noFill/>
        </p:spPr>
        <p:txBody>
          <a:bodyPr wrap="square" lIns="91440" tIns="45720" rIns="91440" bIns="45720">
            <a:spAutoFit/>
          </a:bodyPr>
          <a:lstStyle/>
          <a:p>
            <a:r>
              <a:rPr lang="en-US" sz="4000" b="1" dirty="0" err="1">
                <a:ln w="12700">
                  <a:noFill/>
                  <a:prstDash val="solid"/>
                </a:ln>
                <a:latin typeface="Arial" panose="020B0604020202020204" pitchFamily="34" charset="0"/>
                <a:cs typeface="Arial" panose="020B0604020202020204" pitchFamily="34" charset="0"/>
              </a:rPr>
              <a:t>Mynydd</a:t>
            </a:r>
            <a:r>
              <a:rPr lang="en-US" sz="4000" b="1" dirty="0">
                <a:ln w="12700">
                  <a:noFill/>
                  <a:prstDash val="solid"/>
                </a:ln>
                <a:latin typeface="Arial" panose="020B0604020202020204" pitchFamily="34" charset="0"/>
                <a:cs typeface="Arial" panose="020B0604020202020204" pitchFamily="34" charset="0"/>
              </a:rPr>
              <a:t> </a:t>
            </a:r>
            <a:r>
              <a:rPr lang="en-US" sz="4000" b="1" dirty="0" err="1" smtClean="0">
                <a:ln w="12700">
                  <a:noFill/>
                  <a:prstDash val="solid"/>
                </a:ln>
                <a:latin typeface="Arial" panose="020B0604020202020204" pitchFamily="34" charset="0"/>
                <a:cs typeface="Arial" panose="020B0604020202020204" pitchFamily="34" charset="0"/>
              </a:rPr>
              <a:t>Trydan</a:t>
            </a:r>
            <a:r>
              <a:rPr lang="en-US" sz="4000" b="1" dirty="0" smtClean="0">
                <a:ln w="12700">
                  <a:noFill/>
                  <a:prstDash val="solid"/>
                </a:ln>
                <a:latin typeface="Arial" panose="020B0604020202020204" pitchFamily="34" charset="0"/>
                <a:cs typeface="Arial" panose="020B0604020202020204" pitchFamily="34" charset="0"/>
              </a:rPr>
              <a:t> </a:t>
            </a:r>
            <a:r>
              <a:rPr lang="en-US" sz="4000" b="1" dirty="0" err="1" smtClean="0">
                <a:ln w="12700">
                  <a:noFill/>
                  <a:prstDash val="solid"/>
                </a:ln>
                <a:latin typeface="Arial" panose="020B0604020202020204" pitchFamily="34" charset="0"/>
                <a:cs typeface="Arial" panose="020B0604020202020204" pitchFamily="34" charset="0"/>
              </a:rPr>
              <a:t>Dinorwig</a:t>
            </a:r>
            <a:endParaRPr lang="en-US" sz="4000" b="1" dirty="0">
              <a:ln w="12700">
                <a:noFill/>
                <a:prstDash val="solid"/>
              </a:ln>
              <a:latin typeface="Arial" panose="020B0604020202020204" pitchFamily="34" charset="0"/>
              <a:cs typeface="Arial" panose="020B0604020202020204" pitchFamily="34" charset="0"/>
            </a:endParaRPr>
          </a:p>
        </p:txBody>
      </p:sp>
      <p:sp>
        <p:nvSpPr>
          <p:cNvPr id="15" name="Rectangle 14"/>
          <p:cNvSpPr/>
          <p:nvPr/>
        </p:nvSpPr>
        <p:spPr>
          <a:xfrm>
            <a:off x="342941" y="1139286"/>
            <a:ext cx="8801059" cy="646331"/>
          </a:xfrm>
          <a:prstGeom prst="rect">
            <a:avLst/>
          </a:prstGeom>
          <a:noFill/>
        </p:spPr>
        <p:txBody>
          <a:bodyPr wrap="square" lIns="91440" tIns="45720" rIns="91440" bIns="45720">
            <a:spAutoFit/>
          </a:bodyPr>
          <a:lstStyle/>
          <a:p>
            <a:r>
              <a:rPr lang="en-US" sz="3600" b="1" dirty="0" smtClean="0">
                <a:ln w="10541" cmpd="sng">
                  <a:noFill/>
                  <a:prstDash val="solid"/>
                </a:ln>
                <a:latin typeface="Arial" panose="020B0604020202020204" pitchFamily="34" charset="0"/>
                <a:cs typeface="Arial" panose="020B0604020202020204" pitchFamily="34" charset="0"/>
              </a:rPr>
              <a:t>Tryweryn</a:t>
            </a:r>
            <a:endParaRPr lang="en-US" sz="3600" b="1" dirty="0">
              <a:ln w="10541" cmpd="sng">
                <a:noFill/>
                <a:prstDash val="solid"/>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6242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443196" y="3270101"/>
            <a:ext cx="4311169" cy="369332"/>
          </a:xfrm>
          <a:prstGeom prst="rect">
            <a:avLst/>
          </a:prstGeom>
          <a:noFill/>
        </p:spPr>
        <p:txBody>
          <a:bodyPr wrap="square" rtlCol="0">
            <a:spAutoFit/>
          </a:bodyPr>
          <a:lstStyle/>
          <a:p>
            <a:endParaRPr lang="en-US" b="1" dirty="0" smtClean="0">
              <a:latin typeface="Chalkboard"/>
              <a:cs typeface="Chalkboard"/>
            </a:endParaRPr>
          </a:p>
        </p:txBody>
      </p:sp>
      <p:sp>
        <p:nvSpPr>
          <p:cNvPr id="13" name="Rectangle 12"/>
          <p:cNvSpPr/>
          <p:nvPr/>
        </p:nvSpPr>
        <p:spPr>
          <a:xfrm>
            <a:off x="5458538" y="334280"/>
            <a:ext cx="2525691" cy="830997"/>
          </a:xfrm>
          <a:prstGeom prst="rect">
            <a:avLst/>
          </a:prstGeom>
          <a:noFill/>
        </p:spPr>
        <p:txBody>
          <a:bodyPr wrap="none" lIns="91440" tIns="45720" rIns="91440" bIns="45720">
            <a:spAutoFit/>
          </a:bodyPr>
          <a:lstStyle/>
          <a:p>
            <a:pPr algn="ctr"/>
            <a:r>
              <a:rPr lang="en-US" sz="2400" b="1" dirty="0" err="1" smtClean="0">
                <a:ln w="12700">
                  <a:noFill/>
                  <a:prstDash val="solid"/>
                </a:ln>
                <a:latin typeface="Arial" panose="020B0604020202020204" pitchFamily="34" charset="0"/>
                <a:cs typeface="Arial" panose="020B0604020202020204" pitchFamily="34" charset="0"/>
              </a:rPr>
              <a:t>Mynydd</a:t>
            </a:r>
            <a:r>
              <a:rPr lang="en-US" sz="2400" b="1" dirty="0" smtClean="0">
                <a:ln w="12700">
                  <a:noFill/>
                  <a:prstDash val="solid"/>
                </a:ln>
                <a:latin typeface="Arial" panose="020B0604020202020204" pitchFamily="34" charset="0"/>
                <a:cs typeface="Arial" panose="020B0604020202020204" pitchFamily="34" charset="0"/>
              </a:rPr>
              <a:t> </a:t>
            </a:r>
            <a:r>
              <a:rPr lang="en-US" sz="2400" b="1" dirty="0" err="1" smtClean="0">
                <a:ln w="12700">
                  <a:noFill/>
                  <a:prstDash val="solid"/>
                </a:ln>
                <a:latin typeface="Arial" panose="020B0604020202020204" pitchFamily="34" charset="0"/>
                <a:cs typeface="Arial" panose="020B0604020202020204" pitchFamily="34" charset="0"/>
              </a:rPr>
              <a:t>Trydan</a:t>
            </a:r>
            <a:r>
              <a:rPr lang="en-US" sz="2400" b="1" dirty="0" smtClean="0">
                <a:ln w="12700">
                  <a:noFill/>
                  <a:prstDash val="solid"/>
                </a:ln>
                <a:latin typeface="Arial" panose="020B0604020202020204" pitchFamily="34" charset="0"/>
                <a:cs typeface="Arial" panose="020B0604020202020204" pitchFamily="34" charset="0"/>
              </a:rPr>
              <a:t> </a:t>
            </a:r>
          </a:p>
          <a:p>
            <a:pPr algn="ctr"/>
            <a:r>
              <a:rPr lang="en-US" sz="2400" b="1" dirty="0" err="1" smtClean="0">
                <a:ln w="12700">
                  <a:noFill/>
                  <a:prstDash val="solid"/>
                </a:ln>
                <a:latin typeface="Arial" panose="020B0604020202020204" pitchFamily="34" charset="0"/>
                <a:cs typeface="Arial" panose="020B0604020202020204" pitchFamily="34" charset="0"/>
              </a:rPr>
              <a:t>Dinorwig</a:t>
            </a:r>
            <a:endParaRPr lang="en-US" sz="2400" b="1" dirty="0">
              <a:ln w="12700">
                <a:noFill/>
                <a:prstDash val="solid"/>
              </a:ln>
              <a:latin typeface="Arial" panose="020B0604020202020204" pitchFamily="34" charset="0"/>
              <a:cs typeface="Arial" panose="020B0604020202020204" pitchFamily="34" charset="0"/>
            </a:endParaRPr>
          </a:p>
        </p:txBody>
      </p:sp>
      <p:sp>
        <p:nvSpPr>
          <p:cNvPr id="14" name="Rectangle 13"/>
          <p:cNvSpPr/>
          <p:nvPr/>
        </p:nvSpPr>
        <p:spPr>
          <a:xfrm>
            <a:off x="1530410" y="518945"/>
            <a:ext cx="1536638" cy="461665"/>
          </a:xfrm>
          <a:prstGeom prst="rect">
            <a:avLst/>
          </a:prstGeom>
          <a:noFill/>
        </p:spPr>
        <p:txBody>
          <a:bodyPr wrap="none" lIns="91440" tIns="45720" rIns="91440" bIns="45720">
            <a:spAutoFit/>
          </a:bodyPr>
          <a:lstStyle/>
          <a:p>
            <a:pPr algn="ctr"/>
            <a:r>
              <a:rPr lang="en-US" sz="2400" b="1" dirty="0" smtClean="0">
                <a:ln w="12700">
                  <a:noFill/>
                  <a:prstDash val="solid"/>
                </a:ln>
                <a:latin typeface="Arial" panose="020B0604020202020204" pitchFamily="34" charset="0"/>
                <a:cs typeface="Arial" panose="020B0604020202020204" pitchFamily="34" charset="0"/>
              </a:rPr>
              <a:t>Tryweryn</a:t>
            </a:r>
            <a:endParaRPr lang="en-US" sz="2400" b="1" dirty="0">
              <a:ln w="12700">
                <a:noFill/>
                <a:prstDash val="solid"/>
              </a:ln>
              <a:latin typeface="Arial" panose="020B0604020202020204" pitchFamily="34" charset="0"/>
              <a:cs typeface="Arial" panose="020B0604020202020204" pitchFamily="34" charset="0"/>
            </a:endParaRPr>
          </a:p>
        </p:txBody>
      </p:sp>
      <p:sp>
        <p:nvSpPr>
          <p:cNvPr id="15" name="Rounded Rectangle 14"/>
          <p:cNvSpPr/>
          <p:nvPr/>
        </p:nvSpPr>
        <p:spPr>
          <a:xfrm>
            <a:off x="282226" y="1300766"/>
            <a:ext cx="4033006" cy="5323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754365" y="1300766"/>
            <a:ext cx="4033006" cy="5323051"/>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287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18362" y="1330344"/>
            <a:ext cx="4069664" cy="5078313"/>
          </a:xfrm>
          <a:prstGeom prst="rect">
            <a:avLst/>
          </a:prstGeom>
          <a:noFill/>
        </p:spPr>
        <p:txBody>
          <a:bodyPr wrap="square" rtlCol="0">
            <a:spAutoFit/>
          </a:bodyPr>
          <a:lstStyle/>
          <a:p>
            <a:r>
              <a:rPr lang="en-GB" dirty="0" err="1">
                <a:latin typeface="Arial" charset="0"/>
                <a:ea typeface="Arial" charset="0"/>
                <a:cs typeface="Arial" charset="0"/>
              </a:rPr>
              <a:t>Caiff</a:t>
            </a:r>
            <a:r>
              <a:rPr lang="en-GB" dirty="0">
                <a:latin typeface="Arial" charset="0"/>
                <a:ea typeface="Arial" charset="0"/>
                <a:cs typeface="Arial" charset="0"/>
              </a:rPr>
              <a:t> </a:t>
            </a:r>
            <a:r>
              <a:rPr lang="en-GB" dirty="0" err="1">
                <a:latin typeface="Arial" charset="0"/>
                <a:ea typeface="Arial" charset="0"/>
                <a:cs typeface="Arial" charset="0"/>
              </a:rPr>
              <a:t>ynni</a:t>
            </a:r>
            <a:r>
              <a:rPr lang="en-GB" dirty="0">
                <a:latin typeface="Arial" charset="0"/>
                <a:ea typeface="Arial" charset="0"/>
                <a:cs typeface="Arial" charset="0"/>
              </a:rPr>
              <a:t> </a:t>
            </a:r>
            <a:r>
              <a:rPr lang="en-GB" dirty="0" err="1">
                <a:latin typeface="Arial" charset="0"/>
                <a:ea typeface="Arial" charset="0"/>
                <a:cs typeface="Arial" charset="0"/>
              </a:rPr>
              <a:t>llanw</a:t>
            </a:r>
            <a:r>
              <a:rPr lang="en-GB" dirty="0">
                <a:latin typeface="Arial" charset="0"/>
                <a:ea typeface="Arial" charset="0"/>
                <a:cs typeface="Arial" charset="0"/>
              </a:rPr>
              <a:t> </a:t>
            </a:r>
            <a:r>
              <a:rPr lang="en-GB" dirty="0" err="1">
                <a:latin typeface="Arial" charset="0"/>
                <a:ea typeface="Arial" charset="0"/>
                <a:cs typeface="Arial" charset="0"/>
              </a:rPr>
              <a:t>ei</a:t>
            </a:r>
            <a:r>
              <a:rPr lang="en-GB" dirty="0">
                <a:latin typeface="Arial" charset="0"/>
                <a:ea typeface="Arial" charset="0"/>
                <a:cs typeface="Arial" charset="0"/>
              </a:rPr>
              <a:t> </a:t>
            </a:r>
            <a:r>
              <a:rPr lang="en-GB" dirty="0" err="1">
                <a:latin typeface="Arial" charset="0"/>
                <a:ea typeface="Arial" charset="0"/>
                <a:cs typeface="Arial" charset="0"/>
              </a:rPr>
              <a:t>greu</a:t>
            </a:r>
            <a:r>
              <a:rPr lang="en-GB" dirty="0">
                <a:latin typeface="Arial" charset="0"/>
                <a:ea typeface="Arial" charset="0"/>
                <a:cs typeface="Arial" charset="0"/>
              </a:rPr>
              <a:t> </a:t>
            </a:r>
            <a:r>
              <a:rPr lang="en-GB" dirty="0" err="1">
                <a:latin typeface="Arial" charset="0"/>
                <a:ea typeface="Arial" charset="0"/>
                <a:cs typeface="Arial" charset="0"/>
              </a:rPr>
              <a:t>yn</a:t>
            </a:r>
            <a:r>
              <a:rPr lang="en-GB" dirty="0">
                <a:latin typeface="Arial" charset="0"/>
                <a:ea typeface="Arial" charset="0"/>
                <a:cs typeface="Arial" charset="0"/>
              </a:rPr>
              <a:t> </a:t>
            </a:r>
            <a:r>
              <a:rPr lang="en-GB" dirty="0" err="1">
                <a:latin typeface="Arial" charset="0"/>
                <a:ea typeface="Arial" charset="0"/>
                <a:cs typeface="Arial" charset="0"/>
              </a:rPr>
              <a:t>sgîl</a:t>
            </a:r>
            <a:r>
              <a:rPr lang="en-GB" dirty="0">
                <a:latin typeface="Arial" charset="0"/>
                <a:ea typeface="Arial" charset="0"/>
                <a:cs typeface="Arial" charset="0"/>
              </a:rPr>
              <a:t> </a:t>
            </a:r>
            <a:r>
              <a:rPr lang="en-GB" dirty="0" err="1">
                <a:latin typeface="Arial" charset="0"/>
                <a:ea typeface="Arial" charset="0"/>
                <a:cs typeface="Arial" charset="0"/>
              </a:rPr>
              <a:t>tyniad</a:t>
            </a:r>
            <a:r>
              <a:rPr lang="en-GB" dirty="0">
                <a:latin typeface="Arial" charset="0"/>
                <a:ea typeface="Arial" charset="0"/>
                <a:cs typeface="Arial" charset="0"/>
              </a:rPr>
              <a:t> </a:t>
            </a:r>
            <a:r>
              <a:rPr lang="en-GB" dirty="0" err="1">
                <a:latin typeface="Arial" charset="0"/>
                <a:ea typeface="Arial" charset="0"/>
                <a:cs typeface="Arial" charset="0"/>
              </a:rPr>
              <a:t>disgyrchol</a:t>
            </a:r>
            <a:r>
              <a:rPr lang="en-GB" dirty="0">
                <a:latin typeface="Arial" charset="0"/>
                <a:ea typeface="Arial" charset="0"/>
                <a:cs typeface="Arial" charset="0"/>
              </a:rPr>
              <a:t> y </a:t>
            </a:r>
            <a:r>
              <a:rPr lang="en-GB" dirty="0" err="1">
                <a:latin typeface="Arial" charset="0"/>
                <a:ea typeface="Arial" charset="0"/>
                <a:cs typeface="Arial" charset="0"/>
              </a:rPr>
              <a:t>lleuad</a:t>
            </a:r>
            <a:r>
              <a:rPr lang="en-GB" dirty="0">
                <a:latin typeface="Arial" charset="0"/>
                <a:ea typeface="Arial" charset="0"/>
                <a:cs typeface="Arial" charset="0"/>
              </a:rPr>
              <a:t>, </a:t>
            </a:r>
            <a:r>
              <a:rPr lang="en-GB" dirty="0" err="1">
                <a:latin typeface="Arial" charset="0"/>
                <a:ea typeface="Arial" charset="0"/>
                <a:cs typeface="Arial" charset="0"/>
              </a:rPr>
              <a:t>yr</a:t>
            </a:r>
            <a:r>
              <a:rPr lang="en-GB" dirty="0">
                <a:latin typeface="Arial" charset="0"/>
                <a:ea typeface="Arial" charset="0"/>
                <a:cs typeface="Arial" charset="0"/>
              </a:rPr>
              <a:t> haul a </a:t>
            </a:r>
            <a:r>
              <a:rPr lang="en-GB" dirty="0" err="1">
                <a:latin typeface="Arial" charset="0"/>
                <a:ea typeface="Arial" charset="0"/>
                <a:cs typeface="Arial" charset="0"/>
              </a:rPr>
              <a:t>chylchdro’r</a:t>
            </a:r>
            <a:r>
              <a:rPr lang="en-GB" dirty="0">
                <a:latin typeface="Arial" charset="0"/>
                <a:ea typeface="Arial" charset="0"/>
                <a:cs typeface="Arial" charset="0"/>
              </a:rPr>
              <a:t> </a:t>
            </a:r>
            <a:r>
              <a:rPr lang="en-GB" dirty="0" err="1">
                <a:latin typeface="Arial" charset="0"/>
                <a:ea typeface="Arial" charset="0"/>
                <a:cs typeface="Arial" charset="0"/>
              </a:rPr>
              <a:t>Ddaear</a:t>
            </a:r>
            <a:r>
              <a:rPr lang="en-GB" dirty="0" smtClean="0">
                <a:latin typeface="Arial" charset="0"/>
                <a:ea typeface="Arial" charset="0"/>
                <a:cs typeface="Arial" charset="0"/>
              </a:rPr>
              <a:t>.</a:t>
            </a:r>
          </a:p>
          <a:p>
            <a:endParaRPr lang="en-US" dirty="0">
              <a:latin typeface="Arial" charset="0"/>
              <a:ea typeface="Arial" charset="0"/>
              <a:cs typeface="Arial" charset="0"/>
            </a:endParaRPr>
          </a:p>
          <a:p>
            <a:r>
              <a:rPr lang="en-US" dirty="0">
                <a:latin typeface="Arial" charset="0"/>
                <a:ea typeface="Arial" charset="0"/>
                <a:cs typeface="Arial" charset="0"/>
              </a:rPr>
              <a:t>O </a:t>
            </a:r>
            <a:r>
              <a:rPr lang="en-US" dirty="0" err="1">
                <a:latin typeface="Arial" charset="0"/>
                <a:ea typeface="Arial" charset="0"/>
                <a:cs typeface="Arial" charset="0"/>
              </a:rPr>
              <a:t>ganlyniad</a:t>
            </a:r>
            <a:r>
              <a:rPr lang="en-US" dirty="0">
                <a:latin typeface="Arial" charset="0"/>
                <a:ea typeface="Arial" charset="0"/>
                <a:cs typeface="Arial" charset="0"/>
              </a:rPr>
              <a:t> </a:t>
            </a:r>
            <a:r>
              <a:rPr lang="en-US" dirty="0" err="1">
                <a:latin typeface="Arial" charset="0"/>
                <a:ea typeface="Arial" charset="0"/>
                <a:cs typeface="Arial" charset="0"/>
              </a:rPr>
              <a:t>i’r</a:t>
            </a:r>
            <a:r>
              <a:rPr lang="en-US" dirty="0">
                <a:latin typeface="Arial" charset="0"/>
                <a:ea typeface="Arial" charset="0"/>
                <a:cs typeface="Arial" charset="0"/>
              </a:rPr>
              <a:t> </a:t>
            </a:r>
            <a:r>
              <a:rPr lang="en-US" dirty="0" err="1" smtClean="0">
                <a:latin typeface="Arial" charset="0"/>
                <a:ea typeface="Arial" charset="0"/>
                <a:cs typeface="Arial" charset="0"/>
              </a:rPr>
              <a:t>grymoedd</a:t>
            </a:r>
            <a:r>
              <a:rPr lang="en-US" dirty="0" smtClean="0">
                <a:latin typeface="Arial" charset="0"/>
                <a:ea typeface="Arial" charset="0"/>
                <a:cs typeface="Arial" charset="0"/>
              </a:rPr>
              <a:t> </a:t>
            </a:r>
            <a:r>
              <a:rPr lang="en-GB" dirty="0" err="1" smtClean="0">
                <a:latin typeface="Arial" charset="0"/>
                <a:ea typeface="Arial" charset="0"/>
                <a:cs typeface="Arial" charset="0"/>
              </a:rPr>
              <a:t>llanw</a:t>
            </a:r>
            <a:r>
              <a:rPr lang="en-GB" dirty="0" smtClean="0">
                <a:latin typeface="Arial" charset="0"/>
                <a:ea typeface="Arial" charset="0"/>
                <a:cs typeface="Arial" charset="0"/>
              </a:rPr>
              <a:t> </a:t>
            </a:r>
            <a:r>
              <a:rPr lang="en-GB" dirty="0" err="1">
                <a:latin typeface="Arial" charset="0"/>
                <a:ea typeface="Arial" charset="0"/>
                <a:cs typeface="Arial" charset="0"/>
              </a:rPr>
              <a:t>yma</a:t>
            </a:r>
            <a:r>
              <a:rPr lang="en-GB" dirty="0">
                <a:latin typeface="Arial" charset="0"/>
                <a:ea typeface="Arial" charset="0"/>
                <a:cs typeface="Arial" charset="0"/>
              </a:rPr>
              <a:t> gall </a:t>
            </a:r>
            <a:r>
              <a:rPr lang="en-GB" dirty="0" err="1">
                <a:latin typeface="Arial" charset="0"/>
                <a:ea typeface="Arial" charset="0"/>
                <a:cs typeface="Arial" charset="0"/>
              </a:rPr>
              <a:t>symudiad</a:t>
            </a:r>
            <a:r>
              <a:rPr lang="en-GB" dirty="0">
                <a:latin typeface="Arial" charset="0"/>
                <a:ea typeface="Arial" charset="0"/>
                <a:cs typeface="Arial" charset="0"/>
              </a:rPr>
              <a:t> y </a:t>
            </a:r>
            <a:r>
              <a:rPr lang="en-GB" dirty="0" err="1">
                <a:latin typeface="Arial" charset="0"/>
                <a:ea typeface="Arial" charset="0"/>
                <a:cs typeface="Arial" charset="0"/>
              </a:rPr>
              <a:t>dŵr</a:t>
            </a:r>
            <a:r>
              <a:rPr lang="en-GB" dirty="0">
                <a:latin typeface="Arial" charset="0"/>
                <a:ea typeface="Arial" charset="0"/>
                <a:cs typeface="Arial" charset="0"/>
              </a:rPr>
              <a:t> </a:t>
            </a:r>
            <a:r>
              <a:rPr lang="en-GB" dirty="0" err="1">
                <a:latin typeface="Arial" charset="0"/>
                <a:ea typeface="Arial" charset="0"/>
                <a:cs typeface="Arial" charset="0"/>
              </a:rPr>
              <a:t>gael</a:t>
            </a:r>
            <a:r>
              <a:rPr lang="en-GB" dirty="0">
                <a:latin typeface="Arial" charset="0"/>
                <a:ea typeface="Arial" charset="0"/>
                <a:cs typeface="Arial" charset="0"/>
              </a:rPr>
              <a:t> </a:t>
            </a:r>
            <a:r>
              <a:rPr lang="en-GB" dirty="0" err="1">
                <a:latin typeface="Arial" charset="0"/>
                <a:ea typeface="Arial" charset="0"/>
                <a:cs typeface="Arial" charset="0"/>
              </a:rPr>
              <a:t>ei</a:t>
            </a:r>
            <a:r>
              <a:rPr lang="en-GB" dirty="0">
                <a:latin typeface="Arial" charset="0"/>
                <a:ea typeface="Arial" charset="0"/>
                <a:cs typeface="Arial" charset="0"/>
              </a:rPr>
              <a:t> </a:t>
            </a:r>
            <a:r>
              <a:rPr lang="en-GB" dirty="0" err="1">
                <a:latin typeface="Arial" charset="0"/>
                <a:ea typeface="Arial" charset="0"/>
                <a:cs typeface="Arial" charset="0"/>
              </a:rPr>
              <a:t>ddefnyddio</a:t>
            </a:r>
            <a:r>
              <a:rPr lang="en-GB" dirty="0">
                <a:latin typeface="Arial" charset="0"/>
                <a:ea typeface="Arial" charset="0"/>
                <a:cs typeface="Arial" charset="0"/>
              </a:rPr>
              <a:t> </a:t>
            </a:r>
            <a:r>
              <a:rPr lang="en-GB" dirty="0" err="1">
                <a:latin typeface="Arial" charset="0"/>
                <a:ea typeface="Arial" charset="0"/>
                <a:cs typeface="Arial" charset="0"/>
              </a:rPr>
              <a:t>i</a:t>
            </a:r>
            <a:r>
              <a:rPr lang="en-GB" dirty="0">
                <a:latin typeface="Arial" charset="0"/>
                <a:ea typeface="Arial" charset="0"/>
                <a:cs typeface="Arial" charset="0"/>
              </a:rPr>
              <a:t> </a:t>
            </a:r>
            <a:r>
              <a:rPr lang="en-GB" dirty="0" err="1">
                <a:latin typeface="Arial" charset="0"/>
                <a:ea typeface="Arial" charset="0"/>
                <a:cs typeface="Arial" charset="0"/>
              </a:rPr>
              <a:t>greu</a:t>
            </a:r>
            <a:r>
              <a:rPr lang="en-GB" dirty="0">
                <a:latin typeface="Arial" charset="0"/>
                <a:ea typeface="Arial" charset="0"/>
                <a:cs typeface="Arial" charset="0"/>
              </a:rPr>
              <a:t> </a:t>
            </a:r>
            <a:r>
              <a:rPr lang="en-GB" dirty="0" err="1">
                <a:latin typeface="Arial" charset="0"/>
                <a:ea typeface="Arial" charset="0"/>
                <a:cs typeface="Arial" charset="0"/>
              </a:rPr>
              <a:t>trydan</a:t>
            </a:r>
            <a:r>
              <a:rPr lang="en-GB" dirty="0">
                <a:latin typeface="Arial" charset="0"/>
                <a:ea typeface="Arial" charset="0"/>
                <a:cs typeface="Arial" charset="0"/>
              </a:rPr>
              <a:t>.</a:t>
            </a:r>
            <a:endParaRPr lang="en-US" dirty="0">
              <a:latin typeface="Arial" charset="0"/>
              <a:ea typeface="Arial" charset="0"/>
              <a:cs typeface="Arial" charset="0"/>
            </a:endParaRPr>
          </a:p>
          <a:p>
            <a:endParaRPr lang="en-GB" dirty="0" smtClean="0">
              <a:latin typeface="Arial" charset="0"/>
              <a:ea typeface="Arial" charset="0"/>
              <a:cs typeface="Arial" charset="0"/>
            </a:endParaRPr>
          </a:p>
          <a:p>
            <a:r>
              <a:rPr lang="en-US" dirty="0" err="1">
                <a:latin typeface="Arial" charset="0"/>
                <a:ea typeface="Arial" charset="0"/>
                <a:cs typeface="Arial" charset="0"/>
              </a:rPr>
              <a:t>Mae’r</a:t>
            </a:r>
            <a:r>
              <a:rPr lang="en-US" dirty="0">
                <a:latin typeface="Arial" charset="0"/>
                <a:ea typeface="Arial" charset="0"/>
                <a:cs typeface="Arial" charset="0"/>
              </a:rPr>
              <a:t> </a:t>
            </a:r>
            <a:r>
              <a:rPr lang="en-US" dirty="0" err="1">
                <a:latin typeface="Arial" charset="0"/>
                <a:ea typeface="Arial" charset="0"/>
                <a:cs typeface="Arial" charset="0"/>
              </a:rPr>
              <a:t>generadu</a:t>
            </a:r>
            <a:r>
              <a:rPr lang="en-US" dirty="0">
                <a:latin typeface="Arial" charset="0"/>
                <a:ea typeface="Arial" charset="0"/>
                <a:cs typeface="Arial" charset="0"/>
              </a:rPr>
              <a:t> </a:t>
            </a:r>
            <a:r>
              <a:rPr lang="en-US" dirty="0" err="1">
                <a:latin typeface="Arial" charset="0"/>
                <a:ea typeface="Arial" charset="0"/>
                <a:cs typeface="Arial" charset="0"/>
              </a:rPr>
              <a:t>llanw</a:t>
            </a:r>
            <a:r>
              <a:rPr lang="en-US" dirty="0">
                <a:latin typeface="Arial" charset="0"/>
                <a:ea typeface="Arial" charset="0"/>
                <a:cs typeface="Arial" charset="0"/>
              </a:rPr>
              <a:t> </a:t>
            </a:r>
            <a:r>
              <a:rPr lang="en-US" dirty="0" err="1">
                <a:latin typeface="Arial" charset="0"/>
                <a:ea typeface="Arial" charset="0"/>
                <a:cs typeface="Arial" charset="0"/>
              </a:rPr>
              <a:t>trydanol</a:t>
            </a:r>
            <a:r>
              <a:rPr lang="en-US" dirty="0">
                <a:latin typeface="Arial" charset="0"/>
                <a:ea typeface="Arial" charset="0"/>
                <a:cs typeface="Arial" charset="0"/>
              </a:rPr>
              <a:t> </a:t>
            </a:r>
            <a:r>
              <a:rPr lang="en-US" dirty="0" err="1">
                <a:latin typeface="Arial" charset="0"/>
                <a:ea typeface="Arial" charset="0"/>
                <a:cs typeface="Arial" charset="0"/>
              </a:rPr>
              <a:t>yma</a:t>
            </a:r>
            <a:r>
              <a:rPr lang="en-US" dirty="0">
                <a:latin typeface="Arial" charset="0"/>
                <a:ea typeface="Arial" charset="0"/>
                <a:cs typeface="Arial" charset="0"/>
              </a:rPr>
              <a:t> </a:t>
            </a:r>
            <a:r>
              <a:rPr lang="en-US" dirty="0" err="1">
                <a:latin typeface="Arial" charset="0"/>
                <a:ea typeface="Arial" charset="0"/>
                <a:cs typeface="Arial" charset="0"/>
              </a:rPr>
              <a:t>yn</a:t>
            </a:r>
            <a:r>
              <a:rPr lang="en-US" dirty="0">
                <a:latin typeface="Arial" charset="0"/>
                <a:ea typeface="Arial" charset="0"/>
                <a:cs typeface="Arial" charset="0"/>
              </a:rPr>
              <a:t> </a:t>
            </a:r>
            <a:r>
              <a:rPr lang="en-US" dirty="0" err="1">
                <a:latin typeface="Arial" charset="0"/>
                <a:ea typeface="Arial" charset="0"/>
                <a:cs typeface="Arial" charset="0"/>
              </a:rPr>
              <a:t>gweithio</a:t>
            </a:r>
            <a:r>
              <a:rPr lang="en-US" dirty="0">
                <a:latin typeface="Arial" charset="0"/>
                <a:ea typeface="Arial" charset="0"/>
                <a:cs typeface="Arial" charset="0"/>
              </a:rPr>
              <a:t> </a:t>
            </a:r>
            <a:r>
              <a:rPr lang="en-US" dirty="0" err="1">
                <a:latin typeface="Arial" charset="0"/>
                <a:ea typeface="Arial" charset="0"/>
                <a:cs typeface="Arial" charset="0"/>
              </a:rPr>
              <a:t>wrth</a:t>
            </a:r>
            <a:r>
              <a:rPr lang="en-US" dirty="0">
                <a:latin typeface="Arial" charset="0"/>
                <a:ea typeface="Arial" charset="0"/>
                <a:cs typeface="Arial" charset="0"/>
              </a:rPr>
              <a:t> </a:t>
            </a:r>
            <a:r>
              <a:rPr lang="en-US" dirty="0" err="1">
                <a:latin typeface="Arial" charset="0"/>
                <a:ea typeface="Arial" charset="0"/>
                <a:cs typeface="Arial" charset="0"/>
              </a:rPr>
              <a:t>i’r</a:t>
            </a:r>
            <a:r>
              <a:rPr lang="en-US" dirty="0">
                <a:latin typeface="Arial" charset="0"/>
                <a:ea typeface="Arial" charset="0"/>
                <a:cs typeface="Arial" charset="0"/>
              </a:rPr>
              <a:t> </a:t>
            </a:r>
            <a:r>
              <a:rPr lang="en-US" dirty="0" err="1">
                <a:latin typeface="Arial" charset="0"/>
                <a:ea typeface="Arial" charset="0"/>
                <a:cs typeface="Arial" charset="0"/>
              </a:rPr>
              <a:t>llanw</a:t>
            </a:r>
            <a:r>
              <a:rPr lang="en-US" dirty="0">
                <a:latin typeface="Arial" charset="0"/>
                <a:ea typeface="Arial" charset="0"/>
                <a:cs typeface="Arial" charset="0"/>
              </a:rPr>
              <a:t> </a:t>
            </a:r>
            <a:r>
              <a:rPr lang="en-US" dirty="0" err="1">
                <a:latin typeface="Arial" charset="0"/>
                <a:ea typeface="Arial" charset="0"/>
                <a:cs typeface="Arial" charset="0"/>
              </a:rPr>
              <a:t>ddod</a:t>
            </a:r>
            <a:r>
              <a:rPr lang="en-US" dirty="0">
                <a:latin typeface="Arial" charset="0"/>
                <a:ea typeface="Arial" charset="0"/>
                <a:cs typeface="Arial" charset="0"/>
              </a:rPr>
              <a:t> </a:t>
            </a:r>
            <a:r>
              <a:rPr lang="en-US" dirty="0" err="1">
                <a:latin typeface="Arial" charset="0"/>
                <a:ea typeface="Arial" charset="0"/>
                <a:cs typeface="Arial" charset="0"/>
              </a:rPr>
              <a:t>i</a:t>
            </a:r>
            <a:r>
              <a:rPr lang="en-US" dirty="0">
                <a:latin typeface="Arial" charset="0"/>
                <a:ea typeface="Arial" charset="0"/>
                <a:cs typeface="Arial" charset="0"/>
              </a:rPr>
              <a:t> </a:t>
            </a:r>
            <a:r>
              <a:rPr lang="en-US" dirty="0" err="1">
                <a:latin typeface="Arial" charset="0"/>
                <a:ea typeface="Arial" charset="0"/>
                <a:cs typeface="Arial" charset="0"/>
              </a:rPr>
              <a:t>mewn</a:t>
            </a:r>
            <a:r>
              <a:rPr lang="en-US" dirty="0">
                <a:latin typeface="Arial" charset="0"/>
                <a:ea typeface="Arial" charset="0"/>
                <a:cs typeface="Arial" charset="0"/>
              </a:rPr>
              <a:t> ac </a:t>
            </a:r>
            <a:r>
              <a:rPr lang="en-US" dirty="0" err="1">
                <a:latin typeface="Arial" charset="0"/>
                <a:ea typeface="Arial" charset="0"/>
                <a:cs typeface="Arial" charset="0"/>
              </a:rPr>
              <a:t>yna</a:t>
            </a:r>
            <a:r>
              <a:rPr lang="en-US" dirty="0">
                <a:latin typeface="Arial" charset="0"/>
                <a:ea typeface="Arial" charset="0"/>
                <a:cs typeface="Arial" charset="0"/>
              </a:rPr>
              <a:t> </a:t>
            </a:r>
            <a:r>
              <a:rPr lang="en-US" dirty="0" err="1">
                <a:latin typeface="Arial" charset="0"/>
                <a:ea typeface="Arial" charset="0"/>
                <a:cs typeface="Arial" charset="0"/>
              </a:rPr>
              <a:t>eto</a:t>
            </a:r>
            <a:r>
              <a:rPr lang="en-US" dirty="0">
                <a:latin typeface="Arial" charset="0"/>
                <a:ea typeface="Arial" charset="0"/>
                <a:cs typeface="Arial" charset="0"/>
              </a:rPr>
              <a:t> </a:t>
            </a:r>
            <a:r>
              <a:rPr lang="en-US" dirty="0" err="1">
                <a:latin typeface="Arial" charset="0"/>
                <a:ea typeface="Arial" charset="0"/>
                <a:cs typeface="Arial" charset="0"/>
              </a:rPr>
              <a:t>wrth</a:t>
            </a:r>
            <a:r>
              <a:rPr lang="en-US" dirty="0">
                <a:latin typeface="Arial" charset="0"/>
                <a:ea typeface="Arial" charset="0"/>
                <a:cs typeface="Arial" charset="0"/>
              </a:rPr>
              <a:t> </a:t>
            </a:r>
            <a:r>
              <a:rPr lang="en-US" dirty="0" err="1">
                <a:latin typeface="Arial" charset="0"/>
                <a:ea typeface="Arial" charset="0"/>
                <a:cs typeface="Arial" charset="0"/>
              </a:rPr>
              <a:t>iddo</a:t>
            </a:r>
            <a:r>
              <a:rPr lang="en-US" dirty="0">
                <a:latin typeface="Arial" charset="0"/>
                <a:ea typeface="Arial" charset="0"/>
                <a:cs typeface="Arial" charset="0"/>
              </a:rPr>
              <a:t> </a:t>
            </a:r>
            <a:r>
              <a:rPr lang="en-US" dirty="0" err="1">
                <a:latin typeface="Arial" charset="0"/>
                <a:ea typeface="Arial" charset="0"/>
                <a:cs typeface="Arial" charset="0"/>
              </a:rPr>
              <a:t>fynd</a:t>
            </a:r>
            <a:r>
              <a:rPr lang="en-US" dirty="0">
                <a:latin typeface="Arial" charset="0"/>
                <a:ea typeface="Arial" charset="0"/>
                <a:cs typeface="Arial" charset="0"/>
              </a:rPr>
              <a:t> </a:t>
            </a:r>
            <a:r>
              <a:rPr lang="en-US" dirty="0" err="1">
                <a:latin typeface="Arial" charset="0"/>
                <a:ea typeface="Arial" charset="0"/>
                <a:cs typeface="Arial" charset="0"/>
              </a:rPr>
              <a:t>allan</a:t>
            </a:r>
            <a:r>
              <a:rPr lang="en-US" dirty="0">
                <a:latin typeface="Arial" charset="0"/>
                <a:ea typeface="Arial" charset="0"/>
                <a:cs typeface="Arial" charset="0"/>
              </a:rPr>
              <a:t>. </a:t>
            </a:r>
            <a:r>
              <a:rPr lang="en-US" dirty="0" err="1">
                <a:latin typeface="Arial" charset="0"/>
                <a:ea typeface="Arial" charset="0"/>
                <a:cs typeface="Arial" charset="0"/>
              </a:rPr>
              <a:t>Caiff</a:t>
            </a:r>
            <a:r>
              <a:rPr lang="en-US" dirty="0">
                <a:latin typeface="Arial" charset="0"/>
                <a:ea typeface="Arial" charset="0"/>
                <a:cs typeface="Arial" charset="0"/>
              </a:rPr>
              <a:t> y </a:t>
            </a:r>
            <a:r>
              <a:rPr lang="en-US" dirty="0" err="1">
                <a:latin typeface="Arial" charset="0"/>
                <a:ea typeface="Arial" charset="0"/>
                <a:cs typeface="Arial" charset="0"/>
              </a:rPr>
              <a:t>tyrbinau</a:t>
            </a:r>
            <a:r>
              <a:rPr lang="en-US" dirty="0">
                <a:latin typeface="Arial" charset="0"/>
                <a:ea typeface="Arial" charset="0"/>
                <a:cs typeface="Arial" charset="0"/>
              </a:rPr>
              <a:t> </a:t>
            </a:r>
            <a:r>
              <a:rPr lang="en-US" dirty="0" err="1">
                <a:latin typeface="Arial" charset="0"/>
                <a:ea typeface="Arial" charset="0"/>
                <a:cs typeface="Arial" charset="0"/>
              </a:rPr>
              <a:t>eu</a:t>
            </a:r>
            <a:r>
              <a:rPr lang="en-US" dirty="0">
                <a:latin typeface="Arial" charset="0"/>
                <a:ea typeface="Arial" charset="0"/>
                <a:cs typeface="Arial" charset="0"/>
              </a:rPr>
              <a:t> </a:t>
            </a:r>
            <a:r>
              <a:rPr lang="en-US" dirty="0" err="1">
                <a:latin typeface="Arial" charset="0"/>
                <a:ea typeface="Arial" charset="0"/>
                <a:cs typeface="Arial" charset="0"/>
              </a:rPr>
              <a:t>gyrru</a:t>
            </a:r>
            <a:r>
              <a:rPr lang="en-US" dirty="0">
                <a:latin typeface="Arial" charset="0"/>
                <a:ea typeface="Arial" charset="0"/>
                <a:cs typeface="Arial" charset="0"/>
              </a:rPr>
              <a:t> </a:t>
            </a:r>
            <a:r>
              <a:rPr lang="en-US" dirty="0" err="1">
                <a:latin typeface="Arial" charset="0"/>
                <a:ea typeface="Arial" charset="0"/>
                <a:cs typeface="Arial" charset="0"/>
              </a:rPr>
              <a:t>gan</a:t>
            </a:r>
            <a:r>
              <a:rPr lang="en-US" dirty="0">
                <a:latin typeface="Arial" charset="0"/>
                <a:ea typeface="Arial" charset="0"/>
                <a:cs typeface="Arial" charset="0"/>
              </a:rPr>
              <a:t> </a:t>
            </a:r>
            <a:r>
              <a:rPr lang="en-US" dirty="0" err="1">
                <a:latin typeface="Arial" charset="0"/>
                <a:ea typeface="Arial" charset="0"/>
                <a:cs typeface="Arial" charset="0"/>
              </a:rPr>
              <a:t>bŵer</a:t>
            </a:r>
            <a:r>
              <a:rPr lang="en-US" dirty="0">
                <a:latin typeface="Arial" charset="0"/>
                <a:ea typeface="Arial" charset="0"/>
                <a:cs typeface="Arial" charset="0"/>
              </a:rPr>
              <a:t> y </a:t>
            </a:r>
            <a:r>
              <a:rPr lang="en-US" dirty="0" err="1">
                <a:latin typeface="Arial" charset="0"/>
                <a:ea typeface="Arial" charset="0"/>
                <a:cs typeface="Arial" charset="0"/>
              </a:rPr>
              <a:t>môr</a:t>
            </a:r>
            <a:r>
              <a:rPr lang="en-US" dirty="0">
                <a:latin typeface="Arial" charset="0"/>
                <a:ea typeface="Arial" charset="0"/>
                <a:cs typeface="Arial" charset="0"/>
              </a:rPr>
              <a:t> </a:t>
            </a:r>
            <a:r>
              <a:rPr lang="en-US" dirty="0" err="1">
                <a:latin typeface="Arial" charset="0"/>
                <a:ea typeface="Arial" charset="0"/>
                <a:cs typeface="Arial" charset="0"/>
              </a:rPr>
              <a:t>yn</a:t>
            </a:r>
            <a:r>
              <a:rPr lang="en-US" dirty="0">
                <a:latin typeface="Arial" charset="0"/>
                <a:ea typeface="Arial" charset="0"/>
                <a:cs typeface="Arial" charset="0"/>
              </a:rPr>
              <a:t> y </a:t>
            </a:r>
            <a:r>
              <a:rPr lang="en-US" dirty="0" err="1">
                <a:latin typeface="Arial" charset="0"/>
                <a:ea typeface="Arial" charset="0"/>
                <a:cs typeface="Arial" charset="0"/>
              </a:rPr>
              <a:t>ddau</a:t>
            </a:r>
            <a:r>
              <a:rPr lang="en-US" dirty="0">
                <a:latin typeface="Arial" charset="0"/>
                <a:ea typeface="Arial" charset="0"/>
                <a:cs typeface="Arial" charset="0"/>
              </a:rPr>
              <a:t> </a:t>
            </a:r>
            <a:r>
              <a:rPr lang="en-US" dirty="0" err="1">
                <a:latin typeface="Arial" charset="0"/>
                <a:ea typeface="Arial" charset="0"/>
                <a:cs typeface="Arial" charset="0"/>
              </a:rPr>
              <a:t>gyfeiriad</a:t>
            </a:r>
            <a:r>
              <a:rPr lang="en-GB" dirty="0" smtClean="0">
                <a:latin typeface="Arial" charset="0"/>
                <a:ea typeface="Arial" charset="0"/>
                <a:cs typeface="Arial" charset="0"/>
              </a:rPr>
              <a:t>.</a:t>
            </a:r>
            <a:endParaRPr lang="en-GB" dirty="0" smtClean="0">
              <a:latin typeface="Arial" charset="0"/>
              <a:ea typeface="Arial" charset="0"/>
              <a:cs typeface="Arial" charset="0"/>
            </a:endParaRPr>
          </a:p>
          <a:p>
            <a:endParaRPr lang="en-GB" dirty="0">
              <a:latin typeface="Arial" charset="0"/>
              <a:ea typeface="Arial" charset="0"/>
              <a:cs typeface="Arial" charset="0"/>
            </a:endParaRPr>
          </a:p>
          <a:p>
            <a:r>
              <a:rPr lang="en-GB" dirty="0" err="1">
                <a:latin typeface="Arial" charset="0"/>
                <a:ea typeface="Arial" charset="0"/>
                <a:cs typeface="Arial" charset="0"/>
              </a:rPr>
              <a:t>Mae’n</a:t>
            </a:r>
            <a:r>
              <a:rPr lang="en-GB" dirty="0">
                <a:latin typeface="Arial" charset="0"/>
                <a:ea typeface="Arial" charset="0"/>
                <a:cs typeface="Arial" charset="0"/>
              </a:rPr>
              <a:t> </a:t>
            </a:r>
            <a:r>
              <a:rPr lang="en-GB" dirty="0" err="1">
                <a:latin typeface="Arial" charset="0"/>
                <a:ea typeface="Arial" charset="0"/>
                <a:cs typeface="Arial" charset="0"/>
              </a:rPr>
              <a:t>bosib</a:t>
            </a:r>
            <a:r>
              <a:rPr lang="en-GB" dirty="0">
                <a:latin typeface="Arial" charset="0"/>
                <a:ea typeface="Arial" charset="0"/>
                <a:cs typeface="Arial" charset="0"/>
              </a:rPr>
              <a:t> </a:t>
            </a:r>
            <a:r>
              <a:rPr lang="en-GB" dirty="0" err="1">
                <a:latin typeface="Arial" charset="0"/>
                <a:ea typeface="Arial" charset="0"/>
                <a:cs typeface="Arial" charset="0"/>
              </a:rPr>
              <a:t>rhagweld</a:t>
            </a:r>
            <a:r>
              <a:rPr lang="en-GB" dirty="0">
                <a:latin typeface="Arial" charset="0"/>
                <a:ea typeface="Arial" charset="0"/>
                <a:cs typeface="Arial" charset="0"/>
              </a:rPr>
              <a:t> </a:t>
            </a:r>
            <a:r>
              <a:rPr lang="en-GB" dirty="0" err="1">
                <a:latin typeface="Arial" charset="0"/>
                <a:ea typeface="Arial" charset="0"/>
                <a:cs typeface="Arial" charset="0"/>
              </a:rPr>
              <a:t>ynni</a:t>
            </a:r>
            <a:r>
              <a:rPr lang="en-GB" dirty="0">
                <a:latin typeface="Arial" charset="0"/>
                <a:ea typeface="Arial" charset="0"/>
                <a:cs typeface="Arial" charset="0"/>
              </a:rPr>
              <a:t> </a:t>
            </a:r>
            <a:r>
              <a:rPr lang="en-GB" dirty="0" err="1">
                <a:latin typeface="Arial" charset="0"/>
                <a:ea typeface="Arial" charset="0"/>
                <a:cs typeface="Arial" charset="0"/>
              </a:rPr>
              <a:t>llanw</a:t>
            </a:r>
            <a:r>
              <a:rPr lang="en-GB" dirty="0">
                <a:latin typeface="Arial" charset="0"/>
                <a:ea typeface="Arial" charset="0"/>
                <a:cs typeface="Arial" charset="0"/>
              </a:rPr>
              <a:t> </a:t>
            </a:r>
            <a:r>
              <a:rPr lang="en-GB" dirty="0" err="1">
                <a:latin typeface="Arial" charset="0"/>
                <a:ea typeface="Arial" charset="0"/>
                <a:cs typeface="Arial" charset="0"/>
              </a:rPr>
              <a:t>sy’n</a:t>
            </a:r>
            <a:r>
              <a:rPr lang="en-GB" dirty="0">
                <a:latin typeface="Arial" charset="0"/>
                <a:ea typeface="Arial" charset="0"/>
                <a:cs typeface="Arial" charset="0"/>
              </a:rPr>
              <a:t> </a:t>
            </a:r>
            <a:r>
              <a:rPr lang="en-GB" dirty="0" err="1">
                <a:latin typeface="Arial" charset="0"/>
                <a:ea typeface="Arial" charset="0"/>
                <a:cs typeface="Arial" charset="0"/>
              </a:rPr>
              <a:t>wahanol</a:t>
            </a:r>
            <a:r>
              <a:rPr lang="en-GB" dirty="0">
                <a:latin typeface="Arial" charset="0"/>
                <a:ea typeface="Arial" charset="0"/>
                <a:cs typeface="Arial" charset="0"/>
              </a:rPr>
              <a:t> </a:t>
            </a:r>
            <a:r>
              <a:rPr lang="en-GB" dirty="0" err="1">
                <a:latin typeface="Arial" charset="0"/>
                <a:ea typeface="Arial" charset="0"/>
                <a:cs typeface="Arial" charset="0"/>
              </a:rPr>
              <a:t>i</a:t>
            </a:r>
            <a:r>
              <a:rPr lang="en-GB" dirty="0">
                <a:latin typeface="Arial" charset="0"/>
                <a:ea typeface="Arial" charset="0"/>
                <a:cs typeface="Arial" charset="0"/>
              </a:rPr>
              <a:t> </a:t>
            </a:r>
            <a:r>
              <a:rPr lang="en-GB" dirty="0" err="1">
                <a:latin typeface="Arial" charset="0"/>
                <a:ea typeface="Arial" charset="0"/>
                <a:cs typeface="Arial" charset="0"/>
              </a:rPr>
              <a:t>ynni</a:t>
            </a:r>
            <a:r>
              <a:rPr lang="en-GB" dirty="0">
                <a:latin typeface="Arial" charset="0"/>
                <a:ea typeface="Arial" charset="0"/>
                <a:cs typeface="Arial" charset="0"/>
              </a:rPr>
              <a:t> </a:t>
            </a:r>
            <a:r>
              <a:rPr lang="en-GB" dirty="0" err="1">
                <a:latin typeface="Arial" charset="0"/>
                <a:ea typeface="Arial" charset="0"/>
                <a:cs typeface="Arial" charset="0"/>
              </a:rPr>
              <a:t>gwynt</a:t>
            </a:r>
            <a:r>
              <a:rPr lang="en-GB" dirty="0">
                <a:latin typeface="Arial" charset="0"/>
                <a:ea typeface="Arial" charset="0"/>
                <a:cs typeface="Arial" charset="0"/>
              </a:rPr>
              <a:t> a solar. Felly, </a:t>
            </a:r>
            <a:r>
              <a:rPr lang="en-GB" dirty="0" err="1">
                <a:latin typeface="Arial" charset="0"/>
                <a:ea typeface="Arial" charset="0"/>
                <a:cs typeface="Arial" charset="0"/>
              </a:rPr>
              <a:t>mae</a:t>
            </a:r>
            <a:r>
              <a:rPr lang="en-GB" dirty="0">
                <a:latin typeface="Arial" charset="0"/>
                <a:ea typeface="Arial" charset="0"/>
                <a:cs typeface="Arial" charset="0"/>
              </a:rPr>
              <a:t> </a:t>
            </a:r>
            <a:r>
              <a:rPr lang="en-GB" dirty="0" err="1">
                <a:latin typeface="Arial" charset="0"/>
                <a:ea typeface="Arial" charset="0"/>
                <a:cs typeface="Arial" charset="0"/>
              </a:rPr>
              <a:t>ynni</a:t>
            </a:r>
            <a:r>
              <a:rPr lang="en-GB" dirty="0">
                <a:latin typeface="Arial" charset="0"/>
                <a:ea typeface="Arial" charset="0"/>
                <a:cs typeface="Arial" charset="0"/>
              </a:rPr>
              <a:t> </a:t>
            </a:r>
            <a:r>
              <a:rPr lang="en-GB" dirty="0" err="1">
                <a:latin typeface="Arial" charset="0"/>
                <a:ea typeface="Arial" charset="0"/>
                <a:cs typeface="Arial" charset="0"/>
              </a:rPr>
              <a:t>llanw</a:t>
            </a:r>
            <a:r>
              <a:rPr lang="en-GB" dirty="0">
                <a:latin typeface="Arial" charset="0"/>
                <a:ea typeface="Arial" charset="0"/>
                <a:cs typeface="Arial" charset="0"/>
              </a:rPr>
              <a:t> </a:t>
            </a:r>
            <a:r>
              <a:rPr lang="en-GB" dirty="0" err="1">
                <a:latin typeface="Arial" charset="0"/>
                <a:ea typeface="Arial" charset="0"/>
                <a:cs typeface="Arial" charset="0"/>
              </a:rPr>
              <a:t>yn</a:t>
            </a:r>
            <a:r>
              <a:rPr lang="en-GB" dirty="0">
                <a:latin typeface="Arial" charset="0"/>
                <a:ea typeface="Arial" charset="0"/>
                <a:cs typeface="Arial" charset="0"/>
              </a:rPr>
              <a:t> </a:t>
            </a:r>
            <a:r>
              <a:rPr lang="en-GB" dirty="0" err="1">
                <a:latin typeface="Arial" charset="0"/>
                <a:ea typeface="Arial" charset="0"/>
                <a:cs typeface="Arial" charset="0"/>
              </a:rPr>
              <a:t>fwy</a:t>
            </a:r>
            <a:r>
              <a:rPr lang="en-GB" dirty="0">
                <a:latin typeface="Arial" charset="0"/>
                <a:ea typeface="Arial" charset="0"/>
                <a:cs typeface="Arial" charset="0"/>
              </a:rPr>
              <a:t> </a:t>
            </a:r>
            <a:r>
              <a:rPr lang="en-GB" dirty="0" err="1">
                <a:latin typeface="Arial" charset="0"/>
                <a:ea typeface="Arial" charset="0"/>
                <a:cs typeface="Arial" charset="0"/>
              </a:rPr>
              <a:t>dibynadwy</a:t>
            </a:r>
            <a:r>
              <a:rPr lang="en-GB" dirty="0">
                <a:latin typeface="Arial" charset="0"/>
                <a:ea typeface="Arial" charset="0"/>
                <a:cs typeface="Arial" charset="0"/>
              </a:rPr>
              <a:t>.</a:t>
            </a:r>
            <a:endParaRPr lang="en-US" dirty="0">
              <a:latin typeface="Arial" charset="0"/>
              <a:ea typeface="Arial" charset="0"/>
              <a:cs typeface="Arial" charset="0"/>
            </a:endParaRPr>
          </a:p>
          <a:p>
            <a:r>
              <a:rPr lang="en-GB" dirty="0" smtClean="0">
                <a:latin typeface="Arial" charset="0"/>
                <a:ea typeface="Arial" charset="0"/>
                <a:cs typeface="Arial" charset="0"/>
              </a:rPr>
              <a:t> </a:t>
            </a:r>
            <a:endParaRPr lang="en-US" dirty="0">
              <a:latin typeface="Arial" charset="0"/>
              <a:ea typeface="Arial" charset="0"/>
              <a:cs typeface="Arial" charset="0"/>
            </a:endParaRPr>
          </a:p>
        </p:txBody>
      </p:sp>
      <p:sp>
        <p:nvSpPr>
          <p:cNvPr id="16" name="Rectangle 15"/>
          <p:cNvSpPr/>
          <p:nvPr/>
        </p:nvSpPr>
        <p:spPr>
          <a:xfrm>
            <a:off x="0" y="171184"/>
            <a:ext cx="9144000" cy="646331"/>
          </a:xfrm>
          <a:prstGeom prst="rect">
            <a:avLst/>
          </a:prstGeom>
          <a:noFill/>
        </p:spPr>
        <p:txBody>
          <a:bodyPr wrap="square" lIns="91440" tIns="45720" rIns="91440" bIns="45720">
            <a:spAutoFit/>
          </a:bodyPr>
          <a:lstStyle/>
          <a:p>
            <a:pPr algn="ctr"/>
            <a:r>
              <a:rPr lang="en-GB" sz="3600" b="1" dirty="0" err="1">
                <a:solidFill>
                  <a:schemeClr val="bg1"/>
                </a:solidFill>
                <a:latin typeface="Arial" charset="0"/>
                <a:ea typeface="Arial" charset="0"/>
                <a:cs typeface="Arial" charset="0"/>
              </a:rPr>
              <a:t>Ynni</a:t>
            </a:r>
            <a:r>
              <a:rPr lang="en-GB" sz="3600" b="1" dirty="0">
                <a:solidFill>
                  <a:schemeClr val="bg1"/>
                </a:solidFill>
                <a:latin typeface="Arial" charset="0"/>
                <a:ea typeface="Arial" charset="0"/>
                <a:cs typeface="Arial" charset="0"/>
              </a:rPr>
              <a:t> </a:t>
            </a:r>
            <a:r>
              <a:rPr lang="en-GB" sz="3600" b="1" dirty="0" err="1">
                <a:solidFill>
                  <a:schemeClr val="bg1"/>
                </a:solidFill>
                <a:latin typeface="Arial" charset="0"/>
                <a:ea typeface="Arial" charset="0"/>
                <a:cs typeface="Arial" charset="0"/>
              </a:rPr>
              <a:t>Llanw</a:t>
            </a:r>
            <a:endParaRPr lang="en-US" sz="3600" b="1" dirty="0">
              <a:solidFill>
                <a:schemeClr val="bg1"/>
              </a:solidFill>
              <a:latin typeface="Arial" charset="0"/>
              <a:ea typeface="Arial"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686" y="1330344"/>
            <a:ext cx="4003378" cy="4865595"/>
          </a:xfrm>
          <a:prstGeom prst="rect">
            <a:avLst/>
          </a:prstGeom>
        </p:spPr>
      </p:pic>
    </p:spTree>
    <p:extLst>
      <p:ext uri="{BB962C8B-B14F-4D97-AF65-F5344CB8AC3E}">
        <p14:creationId xmlns:p14="http://schemas.microsoft.com/office/powerpoint/2010/main" val="1308581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56236" y="1223289"/>
            <a:ext cx="8431528" cy="1200329"/>
          </a:xfrm>
          <a:prstGeom prst="rect">
            <a:avLst/>
          </a:prstGeom>
          <a:noFill/>
        </p:spPr>
        <p:txBody>
          <a:bodyPr wrap="square" rtlCol="0">
            <a:spAutoFit/>
          </a:bodyPr>
          <a:lstStyle/>
          <a:p>
            <a:r>
              <a:rPr lang="en-US" dirty="0">
                <a:latin typeface="Arial" charset="0"/>
                <a:ea typeface="Arial" charset="0"/>
                <a:cs typeface="Arial" charset="0"/>
              </a:rPr>
              <a:t>Mae </a:t>
            </a:r>
            <a:r>
              <a:rPr lang="en-US" dirty="0" err="1">
                <a:latin typeface="Arial" charset="0"/>
                <a:ea typeface="Arial" charset="0"/>
                <a:cs typeface="Arial" charset="0"/>
              </a:rPr>
              <a:t>Morlyn</a:t>
            </a:r>
            <a:r>
              <a:rPr lang="en-US" dirty="0">
                <a:latin typeface="Arial" charset="0"/>
                <a:ea typeface="Arial" charset="0"/>
                <a:cs typeface="Arial" charset="0"/>
              </a:rPr>
              <a:t> </a:t>
            </a:r>
            <a:r>
              <a:rPr lang="en-US" dirty="0" err="1" smtClean="0">
                <a:latin typeface="Arial" charset="0"/>
                <a:ea typeface="Arial" charset="0"/>
                <a:cs typeface="Arial" charset="0"/>
              </a:rPr>
              <a:t>Llanwyn</a:t>
            </a:r>
            <a:r>
              <a:rPr lang="en-US" dirty="0" smtClean="0">
                <a:latin typeface="Arial" charset="0"/>
                <a:ea typeface="Arial" charset="0"/>
                <a:cs typeface="Arial" charset="0"/>
              </a:rPr>
              <a:t> </a:t>
            </a:r>
            <a:r>
              <a:rPr lang="cy-GB" dirty="0" smtClean="0">
                <a:latin typeface="Arial" charset="0"/>
                <a:ea typeface="Arial" charset="0"/>
                <a:cs typeface="Arial" charset="0"/>
              </a:rPr>
              <a:t>yn </a:t>
            </a:r>
            <a:r>
              <a:rPr lang="cy-GB" dirty="0" smtClean="0">
                <a:latin typeface="Arial" charset="0"/>
                <a:ea typeface="Arial" charset="0"/>
                <a:cs typeface="Arial" charset="0"/>
              </a:rPr>
              <a:t>cael ei adeiladu yma yng Nghymru ar hyn o bryd. Morlyn Llanw Bae Abertawe fydd morlyn ynni llanw pwrpasol cyntaf y byd a bydd yn gallu cynhyrchu trydan adnewyddadwy, rhagweladwy ar gyfer mwy na 155,000 o gartrefi am dros 120 mlynedd.</a:t>
            </a:r>
            <a:endParaRPr lang="cy-GB" dirty="0">
              <a:latin typeface="Arial" charset="0"/>
              <a:ea typeface="Arial" charset="0"/>
              <a:cs typeface="Arial" charset="0"/>
            </a:endParaRPr>
          </a:p>
        </p:txBody>
      </p:sp>
      <p:pic>
        <p:nvPicPr>
          <p:cNvPr id="2" name="Picture 1"/>
          <p:cNvPicPr>
            <a:picLocks noChangeAspect="1"/>
          </p:cNvPicPr>
          <p:nvPr/>
        </p:nvPicPr>
        <p:blipFill rotWithShape="1">
          <a:blip r:embed="rId2"/>
          <a:srcRect b="22259"/>
          <a:stretch/>
        </p:blipFill>
        <p:spPr>
          <a:xfrm>
            <a:off x="491681" y="2481236"/>
            <a:ext cx="8201558" cy="3404410"/>
          </a:xfrm>
          <a:prstGeom prst="rect">
            <a:avLst/>
          </a:prstGeom>
        </p:spPr>
      </p:pic>
      <p:sp>
        <p:nvSpPr>
          <p:cNvPr id="4" name="Rectangle 3"/>
          <p:cNvSpPr/>
          <p:nvPr/>
        </p:nvSpPr>
        <p:spPr>
          <a:xfrm>
            <a:off x="491681" y="5930386"/>
            <a:ext cx="8201558" cy="646331"/>
          </a:xfrm>
          <a:prstGeom prst="rect">
            <a:avLst/>
          </a:prstGeom>
        </p:spPr>
        <p:txBody>
          <a:bodyPr wrap="square">
            <a:spAutoFit/>
          </a:bodyPr>
          <a:lstStyle/>
          <a:p>
            <a:r>
              <a:rPr lang="pl-PL" dirty="0" smtClean="0">
                <a:latin typeface="Arial" panose="020B0604020202020204" pitchFamily="34" charset="0"/>
                <a:cs typeface="Arial" panose="020B0604020202020204" pitchFamily="34" charset="0"/>
              </a:rPr>
              <a:t>Ewch i’r wefan i ddysgu mwy am y prosiect</a:t>
            </a:r>
            <a:r>
              <a:rPr lang="en-GB"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http</a:t>
            </a:r>
            <a:r>
              <a:rPr lang="pl-PL" dirty="0">
                <a:latin typeface="Arial" panose="020B0604020202020204" pitchFamily="34" charset="0"/>
                <a:cs typeface="Arial" panose="020B0604020202020204" pitchFamily="34" charset="0"/>
              </a:rPr>
              <a:t>://cymraeg.tidallagoonswanseabay.com/</a:t>
            </a:r>
            <a:endParaRPr lang="en-US" dirty="0">
              <a:latin typeface="Arial" panose="020B0604020202020204" pitchFamily="34" charset="0"/>
              <a:cs typeface="Arial" panose="020B0604020202020204" pitchFamily="34" charset="0"/>
            </a:endParaRPr>
          </a:p>
        </p:txBody>
      </p:sp>
      <p:sp>
        <p:nvSpPr>
          <p:cNvPr id="12"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Llanw</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yng</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Nghymru</a:t>
            </a:r>
            <a:r>
              <a:rPr lang="en-GB" sz="3600" b="1" dirty="0" smtClean="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403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Llanw</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yng</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Nghymru</a:t>
            </a:r>
            <a:r>
              <a:rPr lang="en-GB" sz="3600" b="1" dirty="0" smtClean="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6" y="1268014"/>
            <a:ext cx="8551568" cy="4810257"/>
          </a:xfrm>
          <a:prstGeom prst="rect">
            <a:avLst/>
          </a:prstGeom>
        </p:spPr>
      </p:pic>
      <p:sp>
        <p:nvSpPr>
          <p:cNvPr id="5" name="TextBox 4"/>
          <p:cNvSpPr txBox="1"/>
          <p:nvPr/>
        </p:nvSpPr>
        <p:spPr>
          <a:xfrm>
            <a:off x="1300766" y="6135511"/>
            <a:ext cx="6516710" cy="369332"/>
          </a:xfrm>
          <a:prstGeom prst="rect">
            <a:avLst/>
          </a:prstGeom>
          <a:noFill/>
        </p:spPr>
        <p:txBody>
          <a:bodyPr wrap="square" rtlCol="0">
            <a:spAutoFit/>
          </a:bodyPr>
          <a:lstStyle/>
          <a:p>
            <a:pPr algn="ctr"/>
            <a:r>
              <a:rPr lang="en-GB" b="1" dirty="0" err="1"/>
              <a:t>Morlyn</a:t>
            </a:r>
            <a:r>
              <a:rPr lang="en-GB" b="1" dirty="0"/>
              <a:t> </a:t>
            </a:r>
            <a:r>
              <a:rPr lang="en-GB" b="1" dirty="0" err="1" smtClean="0"/>
              <a:t>llanw</a:t>
            </a:r>
            <a:r>
              <a:rPr lang="en-GB" dirty="0" smtClean="0"/>
              <a:t>: </a:t>
            </a:r>
            <a:r>
              <a:rPr lang="en-GB" dirty="0">
                <a:hlinkClick r:id="rId2"/>
              </a:rPr>
              <a:t>https://www.youtube.com/watch?v=yn4NFlMYFHw</a:t>
            </a:r>
            <a:endParaRPr lang="en-GB" dirty="0"/>
          </a:p>
        </p:txBody>
      </p:sp>
    </p:spTree>
    <p:extLst>
      <p:ext uri="{BB962C8B-B14F-4D97-AF65-F5344CB8AC3E}">
        <p14:creationId xmlns:p14="http://schemas.microsoft.com/office/powerpoint/2010/main" val="31304194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Llanw</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yng</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Nghymru</a:t>
            </a:r>
            <a:r>
              <a:rPr lang="en-GB" sz="3600" b="1" dirty="0" smtClean="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336" y="1190740"/>
            <a:ext cx="8551568" cy="4810257"/>
          </a:xfrm>
          <a:prstGeom prst="rect">
            <a:avLst/>
          </a:prstGeom>
        </p:spPr>
      </p:pic>
      <p:sp>
        <p:nvSpPr>
          <p:cNvPr id="5" name="TextBox 4"/>
          <p:cNvSpPr txBox="1"/>
          <p:nvPr/>
        </p:nvSpPr>
        <p:spPr>
          <a:xfrm>
            <a:off x="1300766" y="6058237"/>
            <a:ext cx="6516710" cy="646331"/>
          </a:xfrm>
          <a:prstGeom prst="rect">
            <a:avLst/>
          </a:prstGeom>
          <a:noFill/>
        </p:spPr>
        <p:txBody>
          <a:bodyPr wrap="square" rtlCol="0">
            <a:spAutoFit/>
          </a:bodyPr>
          <a:lstStyle/>
          <a:p>
            <a:pPr algn="ctr"/>
            <a:r>
              <a:rPr lang="sv-SE" b="1" dirty="0"/>
              <a:t>Barn am y Morlyn llanw </a:t>
            </a:r>
            <a:r>
              <a:rPr lang="en-GB" dirty="0" smtClean="0"/>
              <a:t>: </a:t>
            </a:r>
            <a:r>
              <a:rPr lang="en-GB" dirty="0">
                <a:hlinkClick r:id="rId2"/>
              </a:rPr>
              <a:t>https://www.youtube.com/watch?v=KId8Ynz87oE</a:t>
            </a:r>
            <a:endParaRPr lang="en-GB" dirty="0"/>
          </a:p>
        </p:txBody>
      </p:sp>
    </p:spTree>
    <p:extLst>
      <p:ext uri="{BB962C8B-B14F-4D97-AF65-F5344CB8AC3E}">
        <p14:creationId xmlns:p14="http://schemas.microsoft.com/office/powerpoint/2010/main" val="2597670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053" y="2781836"/>
            <a:ext cx="2195849" cy="3292127"/>
          </a:xfrm>
          <a:prstGeom prst="rect">
            <a:avLst/>
          </a:prstGeom>
        </p:spPr>
      </p:pic>
      <p:sp>
        <p:nvSpPr>
          <p:cNvPr id="10" name="TextBox 9"/>
          <p:cNvSpPr txBox="1"/>
          <p:nvPr/>
        </p:nvSpPr>
        <p:spPr>
          <a:xfrm>
            <a:off x="403094" y="450215"/>
            <a:ext cx="8161357" cy="1477328"/>
          </a:xfrm>
          <a:prstGeom prst="rect">
            <a:avLst/>
          </a:prstGeom>
          <a:noFill/>
        </p:spPr>
        <p:txBody>
          <a:bodyPr wrap="square" lIns="0" rIns="0" rtlCol="0">
            <a:spAutoFit/>
          </a:bodyPr>
          <a:lstStyle/>
          <a:p>
            <a:pPr algn="ctr"/>
            <a:r>
              <a:rPr lang="pl-PL" dirty="0" err="1" smtClean="0">
                <a:latin typeface="Arial" panose="020B0604020202020204" pitchFamily="34" charset="0"/>
                <a:cs typeface="Arial" panose="020B0604020202020204" pitchFamily="34" charset="0"/>
              </a:rPr>
              <a:t>Tasg</a:t>
            </a:r>
            <a:r>
              <a:rPr lang="pl-PL"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Ar</a:t>
            </a:r>
            <a:r>
              <a:rPr lang="en-GB" dirty="0" smtClean="0">
                <a:latin typeface="Arial" panose="020B0604020202020204" pitchFamily="34" charset="0"/>
                <a:cs typeface="Arial" panose="020B0604020202020204" pitchFamily="34" charset="0"/>
              </a:rPr>
              <a:t> </a:t>
            </a:r>
            <a:r>
              <a:rPr lang="en-GB" dirty="0" err="1" smtClean="0">
                <a:latin typeface="Arial" panose="020B0604020202020204" pitchFamily="34" charset="0"/>
                <a:cs typeface="Arial" panose="020B0604020202020204" pitchFamily="34" charset="0"/>
              </a:rPr>
              <a:t>ôl</a:t>
            </a:r>
            <a:r>
              <a:rPr lang="pl-PL" dirty="0" smtClean="0">
                <a:latin typeface="Arial" panose="020B0604020202020204" pitchFamily="34" charset="0"/>
                <a:cs typeface="Arial" panose="020B0604020202020204" pitchFamily="34" charset="0"/>
              </a:rPr>
              <a:t> dysgu am</a:t>
            </a:r>
            <a:r>
              <a:rPr lang="pl-PL" dirty="0">
                <a:latin typeface="Arial" panose="020B0604020202020204" pitchFamily="34" charset="0"/>
                <a:cs typeface="Arial" panose="020B0604020202020204" pitchFamily="34" charset="0"/>
              </a:rPr>
              <a:t> </a:t>
            </a:r>
            <a:r>
              <a:rPr lang="pl-PL" dirty="0" smtClean="0">
                <a:latin typeface="Arial" panose="020B0604020202020204" pitchFamily="34" charset="0"/>
                <a:cs typeface="Arial" panose="020B0604020202020204" pitchFamily="34" charset="0"/>
              </a:rPr>
              <a:t>Ynni Dŵr</a:t>
            </a:r>
            <a:r>
              <a:rPr lang="en-GB" dirty="0" smtClean="0">
                <a:latin typeface="Arial" panose="020B0604020202020204" pitchFamily="34" charset="0"/>
                <a:cs typeface="Arial" panose="020B0604020202020204" pitchFamily="34" charset="0"/>
              </a:rPr>
              <a:t>,</a:t>
            </a:r>
            <a:r>
              <a:rPr lang="pl-PL" dirty="0" smtClean="0">
                <a:latin typeface="Arial" panose="020B0604020202020204" pitchFamily="34" charset="0"/>
                <a:cs typeface="Arial" panose="020B0604020202020204" pitchFamily="34" charset="0"/>
              </a:rPr>
              <a:t> ewch ati mewn gr</a:t>
            </a:r>
            <a:r>
              <a:rPr lang="en-GB" dirty="0" smtClean="0">
                <a:latin typeface="Arial" panose="020B0604020202020204" pitchFamily="34" charset="0"/>
                <a:cs typeface="Arial" panose="020B0604020202020204" pitchFamily="34" charset="0"/>
              </a:rPr>
              <a:t>w</a:t>
            </a:r>
            <a:r>
              <a:rPr lang="pl-PL" dirty="0" smtClean="0">
                <a:latin typeface="Arial" panose="020B0604020202020204" pitchFamily="34" charset="0"/>
                <a:cs typeface="Arial" panose="020B0604020202020204" pitchFamily="34" charset="0"/>
              </a:rPr>
              <a:t>piau bach i ddylunio tyrbin dŵr i godi pwysau</a:t>
            </a:r>
            <a:r>
              <a:rPr lang="en-GB" dirty="0" smtClean="0">
                <a:latin typeface="Arial" panose="020B0604020202020204" pitchFamily="34" charset="0"/>
                <a:cs typeface="Arial" panose="020B0604020202020204" pitchFamily="34" charset="0"/>
              </a:rPr>
              <a:t>.</a:t>
            </a:r>
            <a:endParaRPr lang="pl-PL" dirty="0" smtClean="0">
              <a:latin typeface="Arial" panose="020B0604020202020204" pitchFamily="34" charset="0"/>
              <a:cs typeface="Arial" panose="020B0604020202020204" pitchFamily="34" charset="0"/>
            </a:endParaRPr>
          </a:p>
          <a:p>
            <a:pPr algn="ctr"/>
            <a:endParaRPr lang="pl-PL" dirty="0">
              <a:latin typeface="Arial" panose="020B0604020202020204" pitchFamily="34" charset="0"/>
              <a:cs typeface="Arial" panose="020B0604020202020204" pitchFamily="34" charset="0"/>
            </a:endParaRPr>
          </a:p>
          <a:p>
            <a:pPr algn="ctr"/>
            <a:r>
              <a:rPr lang="pl-PL" dirty="0" smtClean="0">
                <a:latin typeface="Arial" panose="020B0604020202020204" pitchFamily="34" charset="0"/>
                <a:cs typeface="Arial" panose="020B0604020202020204" pitchFamily="34" charset="0"/>
              </a:rPr>
              <a:t>Gallwch ddefnyddio offer cyffredin y tŷ i greu</a:t>
            </a:r>
            <a:r>
              <a:rPr lang="en-GB" dirty="0" smtClean="0">
                <a:latin typeface="Arial" panose="020B0604020202020204" pitchFamily="34" charset="0"/>
                <a:cs typeface="Arial" panose="020B0604020202020204" pitchFamily="34" charset="0"/>
              </a:rPr>
              <a:t>’r</a:t>
            </a:r>
            <a:r>
              <a:rPr lang="pl-PL" dirty="0" smtClean="0">
                <a:latin typeface="Arial" panose="020B0604020202020204" pitchFamily="34" charset="0"/>
                <a:cs typeface="Arial" panose="020B0604020202020204" pitchFamily="34" charset="0"/>
              </a:rPr>
              <a:t> tyrbin</a:t>
            </a:r>
          </a:p>
          <a:p>
            <a:pPr algn="ctr"/>
            <a:r>
              <a:rPr lang="en-US" dirty="0" smtClean="0">
                <a:latin typeface="Arial" panose="020B0604020202020204" pitchFamily="34" charset="0"/>
                <a:cs typeface="Arial" panose="020B0604020202020204" pitchFamily="34" charset="0"/>
              </a:rPr>
              <a:t>F</a:t>
            </a:r>
            <a:r>
              <a:rPr lang="pl-PL" dirty="0" smtClean="0">
                <a:latin typeface="Arial" panose="020B0604020202020204" pitchFamily="34" charset="0"/>
                <a:cs typeface="Arial" panose="020B0604020202020204" pitchFamily="34" charset="0"/>
              </a:rPr>
              <a:t>el</a:t>
            </a:r>
            <a:r>
              <a:rPr lang="en-US" dirty="0" smtClean="0">
                <a:latin typeface="Arial" panose="020B0604020202020204" pitchFamily="34" charset="0"/>
                <a:cs typeface="Arial" panose="020B0604020202020204" pitchFamily="34" charset="0"/>
              </a:rPr>
              <a:t>…….</a:t>
            </a:r>
            <a:endParaRPr lang="pl-PL" dirty="0" smtClean="0">
              <a:latin typeface="Arial" panose="020B0604020202020204" pitchFamily="34" charset="0"/>
              <a:cs typeface="Arial" panose="020B0604020202020204" pitchFamily="34" charset="0"/>
            </a:endParaRPr>
          </a:p>
        </p:txBody>
      </p:sp>
      <p:sp>
        <p:nvSpPr>
          <p:cNvPr id="8" name="Rectangle 7">
            <a:hlinkClick r:id="rId4"/>
          </p:cNvPr>
          <p:cNvSpPr/>
          <p:nvPr/>
        </p:nvSpPr>
        <p:spPr>
          <a:xfrm>
            <a:off x="1673053" y="1936619"/>
            <a:ext cx="5621438" cy="369332"/>
          </a:xfrm>
          <a:prstGeom prst="rect">
            <a:avLst/>
          </a:prstGeom>
        </p:spPr>
        <p:txBody>
          <a:bodyPr wrap="square">
            <a:spAutoFit/>
          </a:bodyPr>
          <a:lstStyle/>
          <a:p>
            <a:r>
              <a:rPr lang="pl-PL" dirty="0" err="1">
                <a:latin typeface="Arial" panose="020B0604020202020204" pitchFamily="34" charset="0"/>
                <a:cs typeface="Arial" panose="020B0604020202020204" pitchFamily="34" charset="0"/>
              </a:rPr>
              <a:t>https</a:t>
            </a:r>
            <a:r>
              <a:rPr lang="pl-PL" dirty="0">
                <a:latin typeface="Arial" panose="020B0604020202020204" pitchFamily="34" charset="0"/>
                <a:cs typeface="Arial" panose="020B0604020202020204" pitchFamily="34" charset="0"/>
              </a:rPr>
              <a:t>://</a:t>
            </a:r>
            <a:r>
              <a:rPr lang="pl-PL" dirty="0" err="1">
                <a:latin typeface="Arial" panose="020B0604020202020204" pitchFamily="34" charset="0"/>
                <a:cs typeface="Arial" panose="020B0604020202020204" pitchFamily="34" charset="0"/>
              </a:rPr>
              <a:t>www.youtube.com</a:t>
            </a:r>
            <a:r>
              <a:rPr lang="pl-PL" dirty="0">
                <a:latin typeface="Arial" panose="020B0604020202020204" pitchFamily="34" charset="0"/>
                <a:cs typeface="Arial" panose="020B0604020202020204" pitchFamily="34" charset="0"/>
              </a:rPr>
              <a:t>/</a:t>
            </a:r>
            <a:r>
              <a:rPr lang="pl-PL" dirty="0" err="1">
                <a:latin typeface="Arial" panose="020B0604020202020204" pitchFamily="34" charset="0"/>
                <a:cs typeface="Arial" panose="020B0604020202020204" pitchFamily="34" charset="0"/>
              </a:rPr>
              <a:t>watch?v</a:t>
            </a:r>
            <a:r>
              <a:rPr lang="pl-PL" dirty="0">
                <a:latin typeface="Arial" panose="020B0604020202020204" pitchFamily="34" charset="0"/>
                <a:cs typeface="Arial" panose="020B0604020202020204" pitchFamily="34" charset="0"/>
              </a:rPr>
              <a:t>=x8xow_R0YRI</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68902" y="3043420"/>
            <a:ext cx="3691943" cy="2768957"/>
          </a:xfrm>
          <a:prstGeom prst="rect">
            <a:avLst/>
          </a:prstGeom>
        </p:spPr>
      </p:pic>
    </p:spTree>
    <p:extLst>
      <p:ext uri="{BB962C8B-B14F-4D97-AF65-F5344CB8AC3E}">
        <p14:creationId xmlns:p14="http://schemas.microsoft.com/office/powerpoint/2010/main" val="2938311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1057931" y="188743"/>
            <a:ext cx="6814018" cy="369332"/>
          </a:xfrm>
          <a:prstGeom prst="rect">
            <a:avLst/>
          </a:prstGeom>
          <a:noFill/>
        </p:spPr>
        <p:txBody>
          <a:bodyPr wrap="square" rtlCol="0">
            <a:spAutoFit/>
          </a:bodyPr>
          <a:lstStyle/>
          <a:p>
            <a:pPr algn="ctr"/>
            <a:r>
              <a:rPr lang="en-US" b="1" dirty="0" err="1" smtClean="0">
                <a:latin typeface="Arial" panose="020B0604020202020204" pitchFamily="34" charset="0"/>
                <a:cs typeface="Arial" panose="020B0604020202020204" pitchFamily="34" charset="0"/>
              </a:rPr>
              <a:t>Cofnodwch</a:t>
            </a:r>
            <a:r>
              <a:rPr lang="en-US" b="1" dirty="0" smtClean="0">
                <a:latin typeface="Arial" panose="020B0604020202020204" pitchFamily="34" charset="0"/>
                <a:cs typeface="Arial" panose="020B0604020202020204" pitchFamily="34" charset="0"/>
              </a:rPr>
              <a:t> y </a:t>
            </a:r>
            <a:r>
              <a:rPr lang="en-US" b="1" dirty="0" err="1" smtClean="0">
                <a:latin typeface="Arial" panose="020B0604020202020204" pitchFamily="34" charset="0"/>
                <a:cs typeface="Arial" panose="020B0604020202020204" pitchFamily="34" charset="0"/>
              </a:rPr>
              <a:t>camau</a:t>
            </a:r>
            <a:r>
              <a:rPr lang="en-US" b="1" dirty="0" smtClean="0">
                <a:latin typeface="Arial" panose="020B0604020202020204" pitchFamily="34" charset="0"/>
                <a:cs typeface="Arial" panose="020B0604020202020204" pitchFamily="34" charset="0"/>
              </a:rPr>
              <a:t> a </a:t>
            </a:r>
            <a:r>
              <a:rPr lang="en-US" b="1" dirty="0" err="1" smtClean="0">
                <a:latin typeface="Arial" panose="020B0604020202020204" pitchFamily="34" charset="0"/>
                <a:cs typeface="Arial" panose="020B0604020202020204" pitchFamily="34" charset="0"/>
              </a:rPr>
              <a:t>gwerthuso</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eich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Tyrbin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Dŵr</a:t>
            </a:r>
            <a:endParaRPr lang="pl-PL" b="1" dirty="0" smtClean="0">
              <a:latin typeface="Arial" panose="020B0604020202020204" pitchFamily="34" charset="0"/>
              <a:cs typeface="Arial" panose="020B0604020202020204" pitchFamily="34" charset="0"/>
            </a:endParaRPr>
          </a:p>
        </p:txBody>
      </p:sp>
      <p:sp>
        <p:nvSpPr>
          <p:cNvPr id="2" name="Rounded Rectangle 1"/>
          <p:cNvSpPr/>
          <p:nvPr/>
        </p:nvSpPr>
        <p:spPr>
          <a:xfrm>
            <a:off x="663164" y="617799"/>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75094" y="646080"/>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1</a:t>
            </a:r>
            <a:endParaRPr lang="pl-PL" b="1" dirty="0" smtClean="0">
              <a:latin typeface="Arial" panose="020B0604020202020204" pitchFamily="34" charset="0"/>
              <a:cs typeface="Arial" panose="020B0604020202020204" pitchFamily="34" charset="0"/>
            </a:endParaRPr>
          </a:p>
        </p:txBody>
      </p:sp>
      <p:sp>
        <p:nvSpPr>
          <p:cNvPr id="11" name="Rounded Rectangle 10"/>
          <p:cNvSpPr/>
          <p:nvPr/>
        </p:nvSpPr>
        <p:spPr>
          <a:xfrm>
            <a:off x="3491038" y="617799"/>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902968" y="646080"/>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2</a:t>
            </a:r>
            <a:endParaRPr lang="pl-PL" b="1" dirty="0" smtClean="0">
              <a:latin typeface="Arial" panose="020B0604020202020204" pitchFamily="34" charset="0"/>
              <a:cs typeface="Arial" panose="020B0604020202020204" pitchFamily="34" charset="0"/>
            </a:endParaRPr>
          </a:p>
        </p:txBody>
      </p:sp>
      <p:sp>
        <p:nvSpPr>
          <p:cNvPr id="13" name="Rounded Rectangle 12"/>
          <p:cNvSpPr/>
          <p:nvPr/>
        </p:nvSpPr>
        <p:spPr>
          <a:xfrm>
            <a:off x="6256480" y="617799"/>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668410" y="646080"/>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3</a:t>
            </a:r>
            <a:endParaRPr lang="pl-PL" b="1" dirty="0" smtClean="0">
              <a:latin typeface="Arial" panose="020B0604020202020204" pitchFamily="34" charset="0"/>
              <a:cs typeface="Arial" panose="020B0604020202020204" pitchFamily="34" charset="0"/>
            </a:endParaRPr>
          </a:p>
        </p:txBody>
      </p:sp>
      <p:sp>
        <p:nvSpPr>
          <p:cNvPr id="15" name="Rounded Rectangle 14"/>
          <p:cNvSpPr/>
          <p:nvPr/>
        </p:nvSpPr>
        <p:spPr>
          <a:xfrm>
            <a:off x="663164" y="2900222"/>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26586" y="2990785"/>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4</a:t>
            </a:r>
            <a:endParaRPr lang="pl-PL" b="1" dirty="0" smtClean="0">
              <a:latin typeface="Arial" panose="020B0604020202020204" pitchFamily="34" charset="0"/>
              <a:cs typeface="Arial" panose="020B0604020202020204" pitchFamily="34" charset="0"/>
            </a:endParaRPr>
          </a:p>
        </p:txBody>
      </p:sp>
      <p:sp>
        <p:nvSpPr>
          <p:cNvPr id="17" name="Rounded Rectangle 16"/>
          <p:cNvSpPr/>
          <p:nvPr/>
        </p:nvSpPr>
        <p:spPr>
          <a:xfrm>
            <a:off x="3491038" y="2900223"/>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3954460" y="2990785"/>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5</a:t>
            </a:r>
            <a:endParaRPr lang="pl-PL" b="1" dirty="0" smtClean="0">
              <a:latin typeface="Arial" panose="020B0604020202020204" pitchFamily="34" charset="0"/>
              <a:cs typeface="Arial" panose="020B0604020202020204" pitchFamily="34" charset="0"/>
            </a:endParaRPr>
          </a:p>
        </p:txBody>
      </p:sp>
      <p:sp>
        <p:nvSpPr>
          <p:cNvPr id="19" name="Rounded Rectangle 18"/>
          <p:cNvSpPr/>
          <p:nvPr/>
        </p:nvSpPr>
        <p:spPr>
          <a:xfrm>
            <a:off x="6256480" y="2900224"/>
            <a:ext cx="2282782" cy="2059331"/>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6719902" y="2990785"/>
            <a:ext cx="1407430"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Cam 6</a:t>
            </a:r>
            <a:endParaRPr lang="pl-PL" b="1" dirty="0" smtClean="0">
              <a:latin typeface="Arial" panose="020B0604020202020204" pitchFamily="34" charset="0"/>
              <a:cs typeface="Arial" panose="020B0604020202020204" pitchFamily="34" charset="0"/>
            </a:endParaRPr>
          </a:p>
        </p:txBody>
      </p:sp>
      <p:sp>
        <p:nvSpPr>
          <p:cNvPr id="21" name="Rounded Rectangle 20"/>
          <p:cNvSpPr/>
          <p:nvPr/>
        </p:nvSpPr>
        <p:spPr>
          <a:xfrm>
            <a:off x="663164" y="5182649"/>
            <a:ext cx="7933812" cy="1424369"/>
          </a:xfrm>
          <a:prstGeom prst="round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708432" y="5182649"/>
            <a:ext cx="2100204" cy="369332"/>
          </a:xfrm>
          <a:prstGeom prst="rect">
            <a:avLst/>
          </a:prstGeom>
          <a:noFill/>
        </p:spPr>
        <p:txBody>
          <a:bodyPr wrap="square" rtlCol="0">
            <a:spAutoFit/>
          </a:bodyPr>
          <a:lstStyle/>
          <a:p>
            <a:pPr algn="ctr"/>
            <a:r>
              <a:rPr lang="en-US" b="1" dirty="0" err="1" smtClean="0">
                <a:latin typeface="Arial" panose="020B0604020202020204" pitchFamily="34" charset="0"/>
                <a:cs typeface="Arial" panose="020B0604020202020204" pitchFamily="34" charset="0"/>
              </a:rPr>
              <a:t>Gwerthusiad</a:t>
            </a:r>
            <a:endParaRPr lang="pl-PL"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840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 y="1325565"/>
            <a:ext cx="8890000" cy="5197994"/>
          </a:xfrm>
          <a:prstGeom prst="rect">
            <a:avLst/>
          </a:prstGeom>
        </p:spPr>
      </p:pic>
      <p:sp>
        <p:nvSpPr>
          <p:cNvPr id="7"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Arial" panose="020B0604020202020204" pitchFamily="34" charset="0"/>
                <a:cs typeface="Arial" panose="020B0604020202020204" pitchFamily="34" charset="0"/>
              </a:rPr>
              <a:t>Y </a:t>
            </a:r>
            <a:r>
              <a:rPr lang="en-US" sz="3600" b="1" dirty="0" err="1" smtClean="0">
                <a:solidFill>
                  <a:schemeClr val="bg1"/>
                </a:solidFill>
                <a:latin typeface="Arial" panose="020B0604020202020204" pitchFamily="34" charset="0"/>
                <a:cs typeface="Arial" panose="020B0604020202020204" pitchFamily="34" charset="0"/>
              </a:rPr>
              <a:t>Gylchred</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Dd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39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9017" y="1376955"/>
            <a:ext cx="7907108" cy="3785652"/>
          </a:xfrm>
          <a:prstGeom prst="rect">
            <a:avLst/>
          </a:prstGeom>
          <a:noFill/>
        </p:spPr>
        <p:txBody>
          <a:bodyPr wrap="square" rtlCol="0">
            <a:spAutoFit/>
          </a:bodyPr>
          <a:lstStyle/>
          <a:p>
            <a:r>
              <a:rPr lang="cy-GB" sz="2400" dirty="0" smtClean="0">
                <a:latin typeface="Arial" panose="020B0604020202020204" pitchFamily="34" charset="0"/>
                <a:cs typeface="Arial" panose="020B0604020202020204" pitchFamily="34" charset="0"/>
              </a:rPr>
              <a:t>Mae pobl yn defnyddio Ynni Dŵr ers 2,000 o flynyddoedd. Roedd yr hen </a:t>
            </a:r>
            <a:r>
              <a:rPr lang="cy-GB" sz="2400" dirty="0" err="1" smtClean="0">
                <a:latin typeface="Arial" panose="020B0604020202020204" pitchFamily="34" charset="0"/>
                <a:cs typeface="Arial" panose="020B0604020202020204" pitchFamily="34" charset="0"/>
              </a:rPr>
              <a:t>Roegiaid</a:t>
            </a:r>
            <a:r>
              <a:rPr lang="cy-GB" sz="2400" dirty="0" smtClean="0">
                <a:latin typeface="Arial" panose="020B0604020202020204" pitchFamily="34" charset="0"/>
                <a:cs typeface="Arial" panose="020B0604020202020204" pitchFamily="34" charset="0"/>
              </a:rPr>
              <a:t> a’r </a:t>
            </a:r>
            <a:r>
              <a:rPr lang="cy-GB" sz="2400" dirty="0" err="1" smtClean="0">
                <a:latin typeface="Arial" panose="020B0604020202020204" pitchFamily="34" charset="0"/>
                <a:cs typeface="Arial" panose="020B0604020202020204" pitchFamily="34" charset="0"/>
              </a:rPr>
              <a:t>Rhufeiniaid</a:t>
            </a:r>
            <a:r>
              <a:rPr lang="cy-GB" sz="2400" dirty="0" smtClean="0">
                <a:latin typeface="Arial" panose="020B0604020202020204" pitchFamily="34" charset="0"/>
                <a:cs typeface="Arial" panose="020B0604020202020204" pitchFamily="34" charset="0"/>
              </a:rPr>
              <a:t> yn defnyddio olwynion dŵr i yrru melinau i falu grawn.</a:t>
            </a:r>
          </a:p>
          <a:p>
            <a:r>
              <a:rPr lang="cy-GB" sz="2400" dirty="0" smtClean="0">
                <a:latin typeface="Arial" panose="020B0604020202020204" pitchFamily="34" charset="0"/>
                <a:cs typeface="Arial" panose="020B0604020202020204" pitchFamily="34" charset="0"/>
              </a:rPr>
              <a:t>Tua 200 mlynedd yn ôl roedd 30,000 o felinau dŵr ym </a:t>
            </a:r>
            <a:r>
              <a:rPr lang="cy-GB" sz="2400" dirty="0" err="1" smtClean="0">
                <a:latin typeface="Arial" panose="020B0604020202020204" pitchFamily="34" charset="0"/>
                <a:cs typeface="Arial" panose="020B0604020202020204" pitchFamily="34" charset="0"/>
              </a:rPr>
              <a:t>Mhrydain</a:t>
            </a:r>
            <a:r>
              <a:rPr lang="cy-GB" sz="2400" dirty="0" smtClean="0">
                <a:latin typeface="Arial" panose="020B0604020202020204" pitchFamily="34" charset="0"/>
                <a:cs typeface="Arial" panose="020B0604020202020204" pitchFamily="34" charset="0"/>
              </a:rPr>
              <a:t>. Roedd y rhain yn creu</a:t>
            </a:r>
          </a:p>
          <a:p>
            <a:r>
              <a:rPr lang="cy-GB" sz="2400" dirty="0" smtClean="0">
                <a:latin typeface="Arial" panose="020B0604020202020204" pitchFamily="34" charset="0"/>
                <a:cs typeface="Arial" panose="020B0604020202020204" pitchFamily="34" charset="0"/>
              </a:rPr>
              <a:t>ynni ar gyfer pob math o </a:t>
            </a:r>
          </a:p>
          <a:p>
            <a:r>
              <a:rPr lang="cy-GB" sz="2400" dirty="0" smtClean="0">
                <a:latin typeface="Arial" panose="020B0604020202020204" pitchFamily="34" charset="0"/>
                <a:cs typeface="Arial" panose="020B0604020202020204" pitchFamily="34" charset="0"/>
              </a:rPr>
              <a:t>beiriannau. Heddiw rydyn </a:t>
            </a:r>
            <a:r>
              <a:rPr lang="cy-GB" sz="2400" dirty="0" err="1" smtClean="0">
                <a:latin typeface="Arial" panose="020B0604020202020204" pitchFamily="34" charset="0"/>
                <a:cs typeface="Arial" panose="020B0604020202020204" pitchFamily="34" charset="0"/>
              </a:rPr>
              <a:t>ni’n</a:t>
            </a:r>
            <a:endParaRPr lang="cy-GB" sz="2400" dirty="0" smtClean="0">
              <a:latin typeface="Arial" panose="020B0604020202020204" pitchFamily="34" charset="0"/>
              <a:cs typeface="Arial" panose="020B0604020202020204" pitchFamily="34" charset="0"/>
            </a:endParaRPr>
          </a:p>
          <a:p>
            <a:r>
              <a:rPr lang="cy-GB" sz="2400" dirty="0" smtClean="0">
                <a:latin typeface="Arial" panose="020B0604020202020204" pitchFamily="34" charset="0"/>
                <a:cs typeface="Arial" panose="020B0604020202020204" pitchFamily="34" charset="0"/>
              </a:rPr>
              <a:t>defnyddio Ynni Dŵr i </a:t>
            </a:r>
          </a:p>
          <a:p>
            <a:r>
              <a:rPr lang="cy-GB" sz="2400" dirty="0" smtClean="0">
                <a:latin typeface="Arial" panose="020B0604020202020204" pitchFamily="34" charset="0"/>
                <a:cs typeface="Arial" panose="020B0604020202020204" pitchFamily="34" charset="0"/>
              </a:rPr>
              <a:t>Gynhyrchu trydan. Trydan dŵr</a:t>
            </a:r>
          </a:p>
          <a:p>
            <a:r>
              <a:rPr lang="cy-GB" sz="2400" dirty="0" smtClean="0">
                <a:latin typeface="Arial" panose="020B0604020202020204" pitchFamily="34" charset="0"/>
                <a:cs typeface="Arial" panose="020B0604020202020204" pitchFamily="34" charset="0"/>
              </a:rPr>
              <a:t>yw’r enw ar hyn. </a:t>
            </a:r>
          </a:p>
        </p:txBody>
      </p:sp>
      <p:sp>
        <p:nvSpPr>
          <p:cNvPr id="8"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Arial" panose="020B0604020202020204" pitchFamily="34" charset="0"/>
                <a:cs typeface="Arial" panose="020B0604020202020204" pitchFamily="34" charset="0"/>
              </a:rPr>
              <a:t>Hanes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64" y="3269781"/>
            <a:ext cx="3047150" cy="3047150"/>
          </a:xfrm>
          <a:prstGeom prst="rect">
            <a:avLst/>
          </a:prstGeom>
        </p:spPr>
      </p:pic>
    </p:spTree>
    <p:extLst>
      <p:ext uri="{BB962C8B-B14F-4D97-AF65-F5344CB8AC3E}">
        <p14:creationId xmlns:p14="http://schemas.microsoft.com/office/powerpoint/2010/main" val="1275021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0494" y="1198873"/>
            <a:ext cx="8363011" cy="461665"/>
          </a:xfrm>
          <a:prstGeom prst="rect">
            <a:avLst/>
          </a:prstGeom>
          <a:noFill/>
        </p:spPr>
        <p:txBody>
          <a:bodyPr wrap="square" rtlCol="0">
            <a:spAutoFit/>
          </a:bodyPr>
          <a:lstStyle/>
          <a:p>
            <a:r>
              <a:rPr lang="en-US" sz="2400" b="1" dirty="0" err="1" smtClean="0">
                <a:latin typeface="Arial" panose="020B0604020202020204" pitchFamily="34" charset="0"/>
                <a:cs typeface="Arial" panose="020B0604020202020204" pitchFamily="34" charset="0"/>
              </a:rPr>
              <a:t>Ewch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ati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chwilio</a:t>
            </a:r>
            <a:r>
              <a:rPr lang="en-US" sz="2400" b="1" dirty="0" smtClean="0">
                <a:latin typeface="Arial" panose="020B0604020202020204" pitchFamily="34" charset="0"/>
                <a:cs typeface="Arial" panose="020B0604020202020204" pitchFamily="34" charset="0"/>
              </a:rPr>
              <a:t> am </a:t>
            </a:r>
            <a:r>
              <a:rPr lang="en-US" sz="2400" b="1" dirty="0" err="1" smtClean="0">
                <a:latin typeface="Arial" panose="020B0604020202020204" pitchFamily="34" charset="0"/>
                <a:cs typeface="Arial" panose="020B0604020202020204" pitchFamily="34" charset="0"/>
              </a:rPr>
              <a:t>esiamplau</a:t>
            </a:r>
            <a:r>
              <a:rPr lang="en-US" sz="2400" b="1" dirty="0" smtClean="0">
                <a:latin typeface="Arial" panose="020B0604020202020204" pitchFamily="34" charset="0"/>
                <a:cs typeface="Arial" panose="020B0604020202020204" pitchFamily="34" charset="0"/>
              </a:rPr>
              <a:t> o </a:t>
            </a:r>
            <a:r>
              <a:rPr lang="en-US" sz="2400" b="1" dirty="0" err="1" smtClean="0">
                <a:latin typeface="Arial" panose="020B0604020202020204" pitchFamily="34" charset="0"/>
                <a:cs typeface="Arial" panose="020B0604020202020204" pitchFamily="34" charset="0"/>
              </a:rPr>
              <a:t>felinau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yng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Nghymru</a:t>
            </a:r>
            <a:r>
              <a:rPr lang="en-US" sz="2400" b="1" dirty="0" smtClean="0">
                <a:latin typeface="Arial" panose="020B0604020202020204" pitchFamily="34" charset="0"/>
                <a:cs typeface="Arial" panose="020B0604020202020204" pitchFamily="34" charset="0"/>
              </a:rPr>
              <a:t>.</a:t>
            </a:r>
          </a:p>
        </p:txBody>
      </p:sp>
      <p:sp>
        <p:nvSpPr>
          <p:cNvPr id="4" name="Rounded Rectangle 3"/>
          <p:cNvSpPr/>
          <p:nvPr/>
        </p:nvSpPr>
        <p:spPr>
          <a:xfrm>
            <a:off x="459017" y="1906073"/>
            <a:ext cx="4089383" cy="4546496"/>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548400" y="1906073"/>
            <a:ext cx="4089383" cy="4546496"/>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59017" y="2130817"/>
            <a:ext cx="4089383" cy="461665"/>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Ble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mae’r</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roedd</a:t>
            </a:r>
            <a:r>
              <a:rPr lang="en-US" sz="2400" dirty="0" smtClean="0">
                <a:latin typeface="Arial" panose="020B0604020202020204" pitchFamily="34" charset="0"/>
                <a:cs typeface="Arial" panose="020B0604020202020204" pitchFamily="34" charset="0"/>
              </a:rPr>
              <a:t> y </a:t>
            </a:r>
            <a:r>
              <a:rPr lang="en-US" sz="2400" dirty="0" err="1" smtClean="0">
                <a:latin typeface="Arial" panose="020B0604020202020204" pitchFamily="34" charset="0"/>
                <a:cs typeface="Arial" panose="020B0604020202020204" pitchFamily="34" charset="0"/>
              </a:rPr>
              <a:t>felin</a:t>
            </a:r>
            <a:r>
              <a:rPr lang="en-US" sz="2400" dirty="0" smtClean="0">
                <a:latin typeface="Arial" panose="020B0604020202020204" pitchFamily="34" charset="0"/>
                <a:cs typeface="Arial" panose="020B0604020202020204" pitchFamily="34" charset="0"/>
              </a:rPr>
              <a:t>?</a:t>
            </a:r>
          </a:p>
        </p:txBody>
      </p:sp>
      <p:sp>
        <p:nvSpPr>
          <p:cNvPr id="11" name="TextBox 10"/>
          <p:cNvSpPr txBox="1"/>
          <p:nvPr/>
        </p:nvSpPr>
        <p:spPr>
          <a:xfrm>
            <a:off x="4548400" y="2130817"/>
            <a:ext cx="4089383" cy="830997"/>
          </a:xfrm>
          <a:prstGeom prst="rect">
            <a:avLst/>
          </a:prstGeom>
          <a:noFill/>
        </p:spPr>
        <p:txBody>
          <a:bodyPr wrap="square" rtlCol="0">
            <a:spAutoFit/>
          </a:bodyPr>
          <a:lstStyle/>
          <a:p>
            <a:pPr algn="ctr"/>
            <a:r>
              <a:rPr lang="en-US" sz="2400" dirty="0" err="1" smtClean="0">
                <a:latin typeface="Arial" panose="020B0604020202020204" pitchFamily="34" charset="0"/>
                <a:cs typeface="Arial" panose="020B0604020202020204" pitchFamily="34" charset="0"/>
              </a:rPr>
              <a:t>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gyfer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beth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roedd</a:t>
            </a:r>
            <a:r>
              <a:rPr lang="en-US" sz="2400" dirty="0" smtClean="0">
                <a:latin typeface="Arial" panose="020B0604020202020204" pitchFamily="34" charset="0"/>
                <a:cs typeface="Arial" panose="020B0604020202020204" pitchFamily="34" charset="0"/>
              </a:rPr>
              <a:t> y </a:t>
            </a:r>
            <a:r>
              <a:rPr lang="en-US" sz="2400" dirty="0" err="1" smtClean="0">
                <a:latin typeface="Arial" panose="020B0604020202020204" pitchFamily="34" charset="0"/>
                <a:cs typeface="Arial" panose="020B0604020202020204" pitchFamily="34" charset="0"/>
              </a:rPr>
              <a:t>felin</a:t>
            </a:r>
            <a:r>
              <a:rPr lang="en-US" sz="2400" dirty="0" smtClean="0">
                <a:latin typeface="Arial" panose="020B0604020202020204" pitchFamily="34" charset="0"/>
                <a:cs typeface="Arial" panose="020B0604020202020204" pitchFamily="34" charset="0"/>
              </a:rPr>
              <a:t> </a:t>
            </a:r>
          </a:p>
          <a:p>
            <a:pPr algn="ctr"/>
            <a:r>
              <a:rPr lang="en-US" sz="2400" dirty="0" err="1" smtClean="0">
                <a:latin typeface="Arial" panose="020B0604020202020204" pitchFamily="34" charset="0"/>
                <a:cs typeface="Arial" panose="020B0604020202020204" pitchFamily="34" charset="0"/>
              </a:rPr>
              <a:t>yn</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t>
            </a:r>
            <a:r>
              <a:rPr lang="en-US" sz="2400" dirty="0" err="1" smtClean="0">
                <a:latin typeface="Arial" panose="020B0604020202020204" pitchFamily="34" charset="0"/>
                <a:cs typeface="Arial" panose="020B0604020202020204" pitchFamily="34" charset="0"/>
              </a:rPr>
              <a:t>ael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defnyddio</a:t>
            </a:r>
            <a:r>
              <a:rPr lang="en-US" sz="2400" dirty="0" smtClean="0">
                <a:latin typeface="Arial" panose="020B0604020202020204" pitchFamily="34" charset="0"/>
                <a:cs typeface="Arial" panose="020B0604020202020204" pitchFamily="34" charset="0"/>
              </a:rPr>
              <a:t>?</a:t>
            </a:r>
          </a:p>
        </p:txBody>
      </p:sp>
      <p:sp>
        <p:nvSpPr>
          <p:cNvPr id="10"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Arial" panose="020B0604020202020204" pitchFamily="34" charset="0"/>
                <a:cs typeface="Arial" panose="020B0604020202020204" pitchFamily="34" charset="0"/>
              </a:rPr>
              <a:t>Hanes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33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7827" y="1082107"/>
            <a:ext cx="8599959" cy="830997"/>
          </a:xfrm>
          <a:prstGeom prst="rect">
            <a:avLst/>
          </a:prstGeom>
          <a:noFill/>
        </p:spPr>
        <p:txBody>
          <a:bodyPr wrap="square" rtlCol="0">
            <a:spAutoFit/>
          </a:bodyPr>
          <a:lstStyle/>
          <a:p>
            <a:r>
              <a:rPr lang="cy-GB" sz="1600" dirty="0" smtClean="0">
                <a:latin typeface="Arial" panose="020B0604020202020204" pitchFamily="34" charset="0"/>
                <a:cs typeface="Arial" panose="020B0604020202020204" pitchFamily="34" charset="0"/>
              </a:rPr>
              <a:t>Mae gan orsafoedd Ynni Dŵr mawr argae a chronfa. Stôr o egni yw’r gronfa ddŵr. Mae’r system sy’n rheoli’r ynni wrth reoli llif y dŵr allan o’r gronfa’n union fel petaech yn agor neu gau tap.</a:t>
            </a:r>
            <a:endParaRPr lang="cy-GB" sz="1600" dirty="0">
              <a:latin typeface="Arial" panose="020B0604020202020204" pitchFamily="34" charset="0"/>
              <a:cs typeface="Arial" panose="020B0604020202020204" pitchFamily="34" charset="0"/>
            </a:endParaRPr>
          </a:p>
        </p:txBody>
      </p:sp>
      <p:sp>
        <p:nvSpPr>
          <p:cNvPr id="23"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Sut</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mae</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trydan</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yn</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gweithio</a:t>
            </a:r>
            <a:r>
              <a:rPr lang="en-GB" sz="3600" b="1" dirty="0" smtClean="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1" y="1977499"/>
            <a:ext cx="7521262" cy="4653780"/>
          </a:xfrm>
          <a:prstGeom prst="rect">
            <a:avLst/>
          </a:prstGeom>
        </p:spPr>
      </p:pic>
    </p:spTree>
    <p:extLst>
      <p:ext uri="{BB962C8B-B14F-4D97-AF65-F5344CB8AC3E}">
        <p14:creationId xmlns:p14="http://schemas.microsoft.com/office/powerpoint/2010/main" val="3818857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9508" y="1195723"/>
            <a:ext cx="8684983" cy="923330"/>
          </a:xfrm>
          <a:prstGeom prst="rect">
            <a:avLst/>
          </a:prstGeom>
          <a:noFill/>
        </p:spPr>
        <p:txBody>
          <a:bodyPr wrap="square" rtlCol="0">
            <a:spAutoFit/>
          </a:bodyPr>
          <a:lstStyle/>
          <a:p>
            <a:r>
              <a:rPr lang="cy-GB" dirty="0" smtClean="0">
                <a:latin typeface="Arial" panose="020B0604020202020204" pitchFamily="34" charset="0"/>
                <a:cs typeface="Arial" panose="020B0604020202020204" pitchFamily="34" charset="0"/>
              </a:rPr>
              <a:t>Does dim angen argae ar orsafoedd Ynni Dŵr llai o faint. Mae system ‘rhediad afon’ yn gweithio drwy arwain rhan o’r dŵr o’r afon drwy gamlas. Mae’r dŵr yn rhedeg drwy dyrbin cyn dychwelyd i’r afon. </a:t>
            </a:r>
          </a:p>
        </p:txBody>
      </p:sp>
      <p:sp>
        <p:nvSpPr>
          <p:cNvPr id="11"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Sut</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mae</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trydan</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yn</a:t>
            </a:r>
            <a:r>
              <a:rPr lang="en-GB" sz="3600" b="1" dirty="0" smtClean="0">
                <a:solidFill>
                  <a:schemeClr val="bg1"/>
                </a:solidFill>
                <a:latin typeface="Arial" panose="020B0604020202020204" pitchFamily="34" charset="0"/>
                <a:cs typeface="Arial" panose="020B0604020202020204" pitchFamily="34" charset="0"/>
              </a:rPr>
              <a:t> </a:t>
            </a:r>
            <a:r>
              <a:rPr lang="en-GB" sz="3600" b="1" dirty="0" err="1" smtClean="0">
                <a:solidFill>
                  <a:schemeClr val="bg1"/>
                </a:solidFill>
                <a:latin typeface="Arial" panose="020B0604020202020204" pitchFamily="34" charset="0"/>
                <a:cs typeface="Arial" panose="020B0604020202020204" pitchFamily="34" charset="0"/>
              </a:rPr>
              <a:t>gweithio</a:t>
            </a:r>
            <a:r>
              <a:rPr lang="en-GB" sz="3600" b="1" dirty="0" smtClean="0">
                <a:solidFill>
                  <a:schemeClr val="bg1"/>
                </a:solidFill>
                <a:latin typeface="Arial" panose="020B0604020202020204" pitchFamily="34" charset="0"/>
                <a:cs typeface="Arial" panose="020B0604020202020204" pitchFamily="34" charset="0"/>
              </a:rPr>
              <a:t>?</a:t>
            </a:r>
            <a:endParaRPr lang="en-US" sz="36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271" y="2200078"/>
            <a:ext cx="5083456" cy="4481589"/>
          </a:xfrm>
          <a:prstGeom prst="rect">
            <a:avLst/>
          </a:prstGeom>
        </p:spPr>
      </p:pic>
    </p:spTree>
    <p:extLst>
      <p:ext uri="{BB962C8B-B14F-4D97-AF65-F5344CB8AC3E}">
        <p14:creationId xmlns:p14="http://schemas.microsoft.com/office/powerpoint/2010/main" val="1963664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45974" y="1123919"/>
            <a:ext cx="5140989" cy="1245909"/>
          </a:xfrm>
          <a:prstGeom prst="wedgeEllipseCallout">
            <a:avLst>
              <a:gd name="adj1" fmla="val -51608"/>
              <a:gd name="adj2" fmla="val -47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dirty="0" smtClean="0">
                <a:latin typeface="Arial" panose="020B0604020202020204" pitchFamily="34" charset="0"/>
                <a:cs typeface="Arial" panose="020B0604020202020204" pitchFamily="34" charset="0"/>
              </a:rPr>
              <a:t>Mae Ynni Dŵr yn ffynhonnell Ynni Adnewyddadwy sy’n golygu na fydd byth yn dod i ben.</a:t>
            </a:r>
            <a:endParaRPr lang="cy-GB" dirty="0">
              <a:latin typeface="Arial" panose="020B0604020202020204" pitchFamily="34" charset="0"/>
              <a:cs typeface="Arial" panose="020B0604020202020204" pitchFamily="34" charset="0"/>
            </a:endParaRPr>
          </a:p>
        </p:txBody>
      </p:sp>
      <p:sp>
        <p:nvSpPr>
          <p:cNvPr id="9" name="Oval Callout 8"/>
          <p:cNvSpPr/>
          <p:nvPr/>
        </p:nvSpPr>
        <p:spPr>
          <a:xfrm>
            <a:off x="3427933" y="2209778"/>
            <a:ext cx="5109177" cy="1835939"/>
          </a:xfrm>
          <a:prstGeom prst="wedgeEllipseCallout">
            <a:avLst>
              <a:gd name="adj1" fmla="val 58364"/>
              <a:gd name="adj2" fmla="val -287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dirty="0" smtClean="0">
                <a:latin typeface="Arial" panose="020B0604020202020204" pitchFamily="34" charset="0"/>
                <a:cs typeface="Arial" panose="020B0604020202020204" pitchFamily="34" charset="0"/>
              </a:rPr>
              <a:t/>
            </a:r>
            <a:br>
              <a:rPr lang="cy-GB" dirty="0" smtClean="0">
                <a:latin typeface="Arial" panose="020B0604020202020204" pitchFamily="34" charset="0"/>
                <a:cs typeface="Arial" panose="020B0604020202020204" pitchFamily="34" charset="0"/>
              </a:rPr>
            </a:br>
            <a:r>
              <a:rPr lang="cy-GB" dirty="0" smtClean="0">
                <a:latin typeface="Arial" panose="020B0604020202020204" pitchFamily="34" charset="0"/>
                <a:cs typeface="Arial" panose="020B0604020202020204" pitchFamily="34" charset="0"/>
              </a:rPr>
              <a:t>Nid yw’n cynhyrchu unrhyw wastraff neu lygredd felly nid yw’n achosi newid yn yr hinsawdd. </a:t>
            </a:r>
          </a:p>
          <a:p>
            <a:pPr algn="ctr"/>
            <a:r>
              <a:rPr lang="cy-GB" dirty="0" smtClean="0">
                <a:latin typeface="Arial" panose="020B0604020202020204" pitchFamily="34" charset="0"/>
                <a:cs typeface="Arial" panose="020B0604020202020204" pitchFamily="34" charset="0"/>
              </a:rPr>
              <a:t>Gall gorsafoedd Ynni Dŵr bara am dros 100 mlynedd.</a:t>
            </a:r>
            <a:br>
              <a:rPr lang="cy-GB" dirty="0" smtClean="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1" name="Oval Callout 10"/>
          <p:cNvSpPr/>
          <p:nvPr/>
        </p:nvSpPr>
        <p:spPr>
          <a:xfrm>
            <a:off x="4437164" y="4266046"/>
            <a:ext cx="4099946" cy="1786122"/>
          </a:xfrm>
          <a:prstGeom prst="wedgeEllipseCallout">
            <a:avLst>
              <a:gd name="adj1" fmla="val 58364"/>
              <a:gd name="adj2" fmla="val -287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dirty="0" smtClean="0">
                <a:latin typeface="Arial" panose="020B0604020202020204" pitchFamily="34" charset="0"/>
                <a:cs typeface="Arial" panose="020B0604020202020204" pitchFamily="34" charset="0"/>
              </a:rPr>
              <a:t>Mae’n bosib storio dŵr uwchben argaeau er mwyn i ynni gael ei gynhyrchu pan fydd ei angen.</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12" name="Oval Callout 11"/>
          <p:cNvSpPr/>
          <p:nvPr/>
        </p:nvSpPr>
        <p:spPr>
          <a:xfrm>
            <a:off x="501950" y="2895928"/>
            <a:ext cx="2770008" cy="1047015"/>
          </a:xfrm>
          <a:prstGeom prst="wedgeEllipseCallout">
            <a:avLst>
              <a:gd name="adj1" fmla="val -46712"/>
              <a:gd name="adj2" fmla="val -8138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dirty="0" smtClean="0">
                <a:latin typeface="Arial" panose="020B0604020202020204" pitchFamily="34" charset="0"/>
                <a:cs typeface="Arial" panose="020B0604020202020204" pitchFamily="34" charset="0"/>
              </a:rPr>
              <a:t>Gall adeiladu argaeau helpu i  reoli llifogydd.</a:t>
            </a:r>
            <a:endParaRPr lang="en-US" dirty="0">
              <a:latin typeface="Arial" panose="020B0604020202020204" pitchFamily="34" charset="0"/>
              <a:cs typeface="Arial" panose="020B0604020202020204" pitchFamily="34" charset="0"/>
            </a:endParaRPr>
          </a:p>
        </p:txBody>
      </p:sp>
      <p:sp>
        <p:nvSpPr>
          <p:cNvPr id="4" name="Cloud Callout 3"/>
          <p:cNvSpPr/>
          <p:nvPr/>
        </p:nvSpPr>
        <p:spPr>
          <a:xfrm>
            <a:off x="336613" y="4266046"/>
            <a:ext cx="4100551" cy="2249026"/>
          </a:xfrm>
          <a:prstGeom prst="cloudCallout">
            <a:avLst>
              <a:gd name="adj1" fmla="val -56012"/>
              <a:gd name="adj2" fmla="val 59439"/>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y-GB" sz="1600" dirty="0" smtClean="0">
                <a:solidFill>
                  <a:srgbClr val="000000"/>
                </a:solidFill>
                <a:latin typeface="Arial" panose="020B0604020202020204" pitchFamily="34" charset="0"/>
                <a:cs typeface="Arial" panose="020B0604020202020204" pitchFamily="34" charset="0"/>
              </a:rPr>
              <a:t>Trafodwch fanteision Ynni Dŵr â phartner a rhowch nhw yn y drefn rydych chi’n cytuno arni, o’r fantais fwyaf </a:t>
            </a:r>
            <a:r>
              <a:rPr lang="cy-GB" sz="1600" dirty="0" smtClean="0">
                <a:solidFill>
                  <a:srgbClr val="000000"/>
                </a:solidFill>
                <a:latin typeface="Arial" panose="020B0604020202020204" pitchFamily="34" charset="0"/>
                <a:cs typeface="Arial" panose="020B0604020202020204" pitchFamily="34" charset="0"/>
              </a:rPr>
              <a:t>i’r fantais leiaf</a:t>
            </a:r>
            <a:r>
              <a:rPr lang="cy-GB" sz="1600" dirty="0" smtClean="0">
                <a:solidFill>
                  <a:srgbClr val="000000"/>
                </a:solidFill>
                <a:latin typeface="Arial" panose="020B0604020202020204" pitchFamily="34" charset="0"/>
                <a:cs typeface="Arial" panose="020B0604020202020204" pitchFamily="34" charset="0"/>
              </a:rPr>
              <a:t>.</a:t>
            </a:r>
            <a:endParaRPr lang="cy-GB" sz="1600" dirty="0">
              <a:solidFill>
                <a:srgbClr val="000000"/>
              </a:solidFill>
              <a:latin typeface="Arial" panose="020B0604020202020204" pitchFamily="34" charset="0"/>
              <a:cs typeface="Arial" panose="020B0604020202020204" pitchFamily="34" charset="0"/>
            </a:endParaRPr>
          </a:p>
        </p:txBody>
      </p:sp>
      <p:sp>
        <p:nvSpPr>
          <p:cNvPr id="10"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Manteision</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124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16974" y="1868344"/>
            <a:ext cx="7873210" cy="1078074"/>
          </a:xfrm>
          <a:prstGeom prst="round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916974" y="3060510"/>
            <a:ext cx="7873210" cy="1078074"/>
          </a:xfrm>
          <a:prstGeom prst="roundRect">
            <a:avLst/>
          </a:prstGeom>
          <a:solidFill>
            <a:srgbClr val="B7D0E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12"/>
          <p:cNvSpPr/>
          <p:nvPr/>
        </p:nvSpPr>
        <p:spPr>
          <a:xfrm>
            <a:off x="916974" y="4267804"/>
            <a:ext cx="7873210" cy="1078074"/>
          </a:xfrm>
          <a:prstGeom prst="roundRect">
            <a:avLst/>
          </a:prstGeom>
          <a:solidFill>
            <a:srgbClr val="95D1E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916974" y="5488380"/>
            <a:ext cx="7873210" cy="1078074"/>
          </a:xfrm>
          <a:prstGeom prst="roundRect">
            <a:avLst/>
          </a:prstGeom>
          <a:solidFill>
            <a:srgbClr val="A3E7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6200000">
            <a:off x="-1979657" y="4079449"/>
            <a:ext cx="5086977" cy="338554"/>
          </a:xfrm>
          <a:prstGeom prst="rect">
            <a:avLst/>
          </a:prstGeom>
          <a:noFill/>
          <a:effectLst/>
          <a:scene3d>
            <a:camera prst="orthographicFront"/>
            <a:lightRig rig="threePt" dir="t"/>
          </a:scene3d>
          <a:sp3d contourW="12700">
            <a:contourClr>
              <a:schemeClr val="bg1"/>
            </a:contourClr>
          </a:sp3d>
        </p:spPr>
        <p:txBody>
          <a:bodyPr wrap="square" lIns="91440" tIns="45720" rIns="91440" bIns="45720">
            <a:spAutoFit/>
          </a:bodyPr>
          <a:lstStyle/>
          <a:p>
            <a:r>
              <a:rPr lang="en-US" sz="1600" b="1" dirty="0" smtClean="0">
                <a:ln w="10541" cmpd="sng">
                  <a:noFill/>
                  <a:prstDash val="solid"/>
                </a:ln>
                <a:effectLst/>
                <a:latin typeface="Arial" panose="020B0604020202020204" pitchFamily="34" charset="0"/>
                <a:cs typeface="Arial" panose="020B0604020202020204" pitchFamily="34" charset="0"/>
              </a:rPr>
              <a:t>Y </a:t>
            </a:r>
            <a:r>
              <a:rPr lang="en-US" sz="1600" b="1" dirty="0" err="1" smtClean="0">
                <a:ln w="10541" cmpd="sng">
                  <a:noFill/>
                  <a:prstDash val="solid"/>
                </a:ln>
                <a:effectLst/>
                <a:latin typeface="Arial" panose="020B0604020202020204" pitchFamily="34" charset="0"/>
                <a:cs typeface="Arial" panose="020B0604020202020204" pitchFamily="34" charset="0"/>
              </a:rPr>
              <a:t>fantais</a:t>
            </a:r>
            <a:r>
              <a:rPr lang="en-US" sz="1600" b="1" dirty="0" smtClean="0">
                <a:ln w="10541" cmpd="sng">
                  <a:noFill/>
                  <a:prstDash val="solid"/>
                </a:ln>
                <a:effectLst/>
                <a:latin typeface="Arial" panose="020B0604020202020204" pitchFamily="34" charset="0"/>
                <a:cs typeface="Arial" panose="020B0604020202020204" pitchFamily="34" charset="0"/>
              </a:rPr>
              <a:t> </a:t>
            </a:r>
            <a:r>
              <a:rPr lang="en-US" sz="1600" b="1" dirty="0" err="1" smtClean="0">
                <a:ln w="10541" cmpd="sng">
                  <a:noFill/>
                  <a:prstDash val="solid"/>
                </a:ln>
                <a:effectLst/>
                <a:latin typeface="Arial" panose="020B0604020202020204" pitchFamily="34" charset="0"/>
                <a:cs typeface="Arial" panose="020B0604020202020204" pitchFamily="34" charset="0"/>
              </a:rPr>
              <a:t>fwyaf</a:t>
            </a:r>
            <a:r>
              <a:rPr lang="en-US" sz="1600" b="1" dirty="0" smtClean="0">
                <a:ln w="10541" cmpd="sng">
                  <a:noFill/>
                  <a:prstDash val="solid"/>
                </a:ln>
                <a:effectLst/>
                <a:latin typeface="Arial" panose="020B0604020202020204" pitchFamily="34" charset="0"/>
                <a:cs typeface="Arial" panose="020B0604020202020204" pitchFamily="34" charset="0"/>
              </a:rPr>
              <a:t>                                      Y </a:t>
            </a:r>
            <a:r>
              <a:rPr lang="en-US" sz="1600" b="1" dirty="0" err="1" smtClean="0">
                <a:ln w="10541" cmpd="sng">
                  <a:noFill/>
                  <a:prstDash val="solid"/>
                </a:ln>
                <a:effectLst/>
                <a:latin typeface="Arial" panose="020B0604020202020204" pitchFamily="34" charset="0"/>
                <a:cs typeface="Arial" panose="020B0604020202020204" pitchFamily="34" charset="0"/>
              </a:rPr>
              <a:t>fantais</a:t>
            </a:r>
            <a:r>
              <a:rPr lang="en-US" sz="1600" b="1" dirty="0" smtClean="0">
                <a:ln w="10541" cmpd="sng">
                  <a:noFill/>
                  <a:prstDash val="solid"/>
                </a:ln>
                <a:effectLst/>
                <a:latin typeface="Arial" panose="020B0604020202020204" pitchFamily="34" charset="0"/>
                <a:cs typeface="Arial" panose="020B0604020202020204" pitchFamily="34" charset="0"/>
              </a:rPr>
              <a:t> </a:t>
            </a:r>
            <a:r>
              <a:rPr lang="en-US" sz="1600" b="1" dirty="0" err="1" smtClean="0">
                <a:ln w="10541" cmpd="sng">
                  <a:noFill/>
                  <a:prstDash val="solid"/>
                </a:ln>
                <a:effectLst/>
                <a:latin typeface="Arial" panose="020B0604020202020204" pitchFamily="34" charset="0"/>
                <a:cs typeface="Arial" panose="020B0604020202020204" pitchFamily="34" charset="0"/>
              </a:rPr>
              <a:t>leiaf</a:t>
            </a:r>
            <a:endParaRPr lang="en-US" sz="1600" b="1" dirty="0">
              <a:ln w="10541" cmpd="sng">
                <a:noFill/>
                <a:prstDash val="solid"/>
              </a:ln>
              <a:effectLst/>
              <a:latin typeface="Arial" panose="020B0604020202020204" pitchFamily="34" charset="0"/>
              <a:cs typeface="Arial" panose="020B0604020202020204" pitchFamily="34" charset="0"/>
            </a:endParaRPr>
          </a:p>
        </p:txBody>
      </p:sp>
      <p:cxnSp>
        <p:nvCxnSpPr>
          <p:cNvPr id="17" name="Straight Connector 16"/>
          <p:cNvCxnSpPr/>
          <p:nvPr/>
        </p:nvCxnSpPr>
        <p:spPr>
          <a:xfrm>
            <a:off x="549963" y="3245476"/>
            <a:ext cx="12158" cy="1833385"/>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11"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Manteision</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244699" y="1133341"/>
            <a:ext cx="8730505" cy="584775"/>
          </a:xfrm>
          <a:prstGeom prst="rect">
            <a:avLst/>
          </a:prstGeom>
          <a:noFill/>
        </p:spPr>
        <p:txBody>
          <a:bodyPr wrap="square" rtlCol="0">
            <a:spAutoFit/>
          </a:bodyPr>
          <a:lstStyle/>
          <a:p>
            <a:pPr algn="ctr"/>
            <a:r>
              <a:rPr lang="cy-GB" sz="1600" dirty="0">
                <a:solidFill>
                  <a:srgbClr val="000000"/>
                </a:solidFill>
                <a:latin typeface="Arial" charset="0"/>
                <a:ea typeface="Arial" charset="0"/>
                <a:cs typeface="Arial" charset="0"/>
              </a:rPr>
              <a:t>Trafodwch fanteision Ynni Dŵr â phartner a rhowch nhw yn y drefn rydych chi’n cytuno arni, </a:t>
            </a:r>
            <a:r>
              <a:rPr lang="en-US" sz="1600" dirty="0" err="1">
                <a:latin typeface="Arial" charset="0"/>
                <a:ea typeface="Arial" charset="0"/>
                <a:cs typeface="Arial" charset="0"/>
              </a:rPr>
              <a:t>o’r</a:t>
            </a:r>
            <a:r>
              <a:rPr lang="en-US" sz="1600" dirty="0">
                <a:latin typeface="Arial" charset="0"/>
                <a:ea typeface="Arial" charset="0"/>
                <a:cs typeface="Arial" charset="0"/>
              </a:rPr>
              <a:t> </a:t>
            </a:r>
            <a:r>
              <a:rPr lang="en-US" sz="1600" dirty="0" err="1">
                <a:latin typeface="Arial" charset="0"/>
                <a:ea typeface="Arial" charset="0"/>
                <a:cs typeface="Arial" charset="0"/>
              </a:rPr>
              <a:t>fantais</a:t>
            </a:r>
            <a:r>
              <a:rPr lang="en-US" sz="1600" dirty="0">
                <a:latin typeface="Arial" charset="0"/>
                <a:ea typeface="Arial" charset="0"/>
                <a:cs typeface="Arial" charset="0"/>
              </a:rPr>
              <a:t> </a:t>
            </a:r>
            <a:r>
              <a:rPr lang="en-US" sz="1600" dirty="0" err="1">
                <a:latin typeface="Arial" charset="0"/>
                <a:ea typeface="Arial" charset="0"/>
                <a:cs typeface="Arial" charset="0"/>
              </a:rPr>
              <a:t>fwyaf</a:t>
            </a:r>
            <a:r>
              <a:rPr lang="en-US" sz="1600" dirty="0">
                <a:latin typeface="Arial" charset="0"/>
                <a:ea typeface="Arial" charset="0"/>
                <a:cs typeface="Arial" charset="0"/>
              </a:rPr>
              <a:t> </a:t>
            </a:r>
            <a:r>
              <a:rPr lang="en-US" sz="1600" dirty="0" err="1">
                <a:latin typeface="Arial" charset="0"/>
                <a:ea typeface="Arial" charset="0"/>
                <a:cs typeface="Arial" charset="0"/>
              </a:rPr>
              <a:t>i’r</a:t>
            </a:r>
            <a:r>
              <a:rPr lang="en-US" sz="1600" dirty="0">
                <a:latin typeface="Arial" charset="0"/>
                <a:ea typeface="Arial" charset="0"/>
                <a:cs typeface="Arial" charset="0"/>
              </a:rPr>
              <a:t> </a:t>
            </a:r>
            <a:r>
              <a:rPr lang="en-US" sz="1600" dirty="0" err="1">
                <a:latin typeface="Arial" charset="0"/>
                <a:ea typeface="Arial" charset="0"/>
                <a:cs typeface="Arial" charset="0"/>
              </a:rPr>
              <a:t>fantais</a:t>
            </a:r>
            <a:r>
              <a:rPr lang="en-US" sz="1600" dirty="0">
                <a:latin typeface="Arial" charset="0"/>
                <a:ea typeface="Arial" charset="0"/>
                <a:cs typeface="Arial" charset="0"/>
              </a:rPr>
              <a:t> </a:t>
            </a:r>
            <a:r>
              <a:rPr lang="en-US" sz="1600" dirty="0" err="1">
                <a:latin typeface="Arial" charset="0"/>
                <a:ea typeface="Arial" charset="0"/>
                <a:cs typeface="Arial" charset="0"/>
              </a:rPr>
              <a:t>leiaf</a:t>
            </a:r>
            <a:r>
              <a:rPr lang="cy-GB" sz="1600" dirty="0" smtClean="0">
                <a:solidFill>
                  <a:srgbClr val="000000"/>
                </a:solidFill>
                <a:latin typeface="Arial" charset="0"/>
                <a:ea typeface="Arial" charset="0"/>
                <a:cs typeface="Arial" charset="0"/>
              </a:rPr>
              <a:t>.</a:t>
            </a:r>
            <a:endParaRPr lang="cy-GB" sz="1600" dirty="0">
              <a:solidFill>
                <a:srgbClr val="000000"/>
              </a:solidFill>
              <a:latin typeface="Arial" charset="0"/>
              <a:ea typeface="Arial" charset="0"/>
              <a:cs typeface="Arial" charset="0"/>
            </a:endParaRPr>
          </a:p>
        </p:txBody>
      </p:sp>
    </p:spTree>
    <p:extLst>
      <p:ext uri="{BB962C8B-B14F-4D97-AF65-F5344CB8AC3E}">
        <p14:creationId xmlns:p14="http://schemas.microsoft.com/office/powerpoint/2010/main" val="3011864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36612" y="1071824"/>
            <a:ext cx="8200499" cy="1643696"/>
          </a:xfrm>
          <a:prstGeom prst="wedgeEllipseCallout">
            <a:avLst>
              <a:gd name="adj1" fmla="val -51608"/>
              <a:gd name="adj2" fmla="val -477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sz="1600" dirty="0" smtClean="0">
                <a:effectLst/>
                <a:latin typeface="Arial" panose="020B0604020202020204" pitchFamily="34" charset="0"/>
                <a:cs typeface="Arial" panose="020B0604020202020204" pitchFamily="34" charset="0"/>
              </a:rPr>
              <a:t>Mae </a:t>
            </a:r>
            <a:r>
              <a:rPr lang="cy-GB" sz="1600" dirty="0" err="1" smtClean="0">
                <a:effectLst/>
                <a:latin typeface="Arial" panose="020B0604020202020204" pitchFamily="34" charset="0"/>
                <a:cs typeface="Arial" panose="020B0604020202020204" pitchFamily="34" charset="0"/>
              </a:rPr>
              <a:t>hi’n</a:t>
            </a:r>
            <a:r>
              <a:rPr lang="cy-GB" sz="1600" dirty="0" smtClean="0">
                <a:effectLst/>
                <a:latin typeface="Arial" panose="020B0604020202020204" pitchFamily="34" charset="0"/>
                <a:cs typeface="Arial" panose="020B0604020202020204" pitchFamily="34" charset="0"/>
              </a:rPr>
              <a:t> gallu bod yn anodd dod o hyd i'r safle cywir ar gyfer Gorsaf </a:t>
            </a:r>
            <a:r>
              <a:rPr lang="cy-GB" sz="1600" dirty="0" smtClean="0">
                <a:latin typeface="Arial" panose="020B0604020202020204" pitchFamily="34" charset="0"/>
                <a:cs typeface="Arial" panose="020B0604020202020204" pitchFamily="34" charset="0"/>
              </a:rPr>
              <a:t>Y</a:t>
            </a:r>
            <a:r>
              <a:rPr lang="cy-GB" sz="1600" dirty="0" smtClean="0">
                <a:effectLst/>
                <a:latin typeface="Arial" panose="020B0604020202020204" pitchFamily="34" charset="0"/>
                <a:cs typeface="Arial" panose="020B0604020202020204" pitchFamily="34" charset="0"/>
              </a:rPr>
              <a:t>nni </a:t>
            </a:r>
            <a:r>
              <a:rPr lang="cy-GB" sz="1600" dirty="0" smtClean="0">
                <a:latin typeface="Arial" panose="020B0604020202020204" pitchFamily="34" charset="0"/>
                <a:cs typeface="Arial" panose="020B0604020202020204" pitchFamily="34" charset="0"/>
              </a:rPr>
              <a:t>D</a:t>
            </a:r>
            <a:r>
              <a:rPr lang="cy-GB" sz="1600" dirty="0" smtClean="0">
                <a:effectLst/>
                <a:latin typeface="Arial" panose="020B0604020202020204" pitchFamily="34" charset="0"/>
                <a:cs typeface="Arial" panose="020B0604020202020204" pitchFamily="34" charset="0"/>
              </a:rPr>
              <a:t>ŵr ym </a:t>
            </a:r>
            <a:r>
              <a:rPr lang="cy-GB" sz="1600" dirty="0" err="1" smtClean="0">
                <a:effectLst/>
                <a:latin typeface="Arial" panose="020B0604020202020204" pitchFamily="34" charset="0"/>
                <a:cs typeface="Arial" panose="020B0604020202020204" pitchFamily="34" charset="0"/>
              </a:rPr>
              <a:t>Mhrydain</a:t>
            </a:r>
            <a:r>
              <a:rPr lang="cy-GB" sz="1600" dirty="0" smtClean="0">
                <a:effectLst/>
                <a:latin typeface="Arial" panose="020B0604020202020204" pitchFamily="34" charset="0"/>
                <a:cs typeface="Arial" panose="020B0604020202020204" pitchFamily="34" charset="0"/>
              </a:rPr>
              <a:t> gan fod y rhan fwyaf o'r safleoedd gorau ar gyfer gorsafoedd Ynni Dŵr mawr yn cael eu defnyddio’n barod. Ond mae llawer o safleoedd ar gyfer datblygu gweithfeydd bach.</a:t>
            </a:r>
            <a:endParaRPr lang="cy-GB" sz="1600" dirty="0">
              <a:effectLst/>
              <a:latin typeface="Arial" panose="020B0604020202020204" pitchFamily="34" charset="0"/>
              <a:cs typeface="Arial" panose="020B0604020202020204" pitchFamily="34" charset="0"/>
            </a:endParaRPr>
          </a:p>
        </p:txBody>
      </p:sp>
      <p:sp>
        <p:nvSpPr>
          <p:cNvPr id="9" name="Oval Callout 8"/>
          <p:cNvSpPr/>
          <p:nvPr/>
        </p:nvSpPr>
        <p:spPr>
          <a:xfrm>
            <a:off x="231118" y="2801750"/>
            <a:ext cx="8411485" cy="1880361"/>
          </a:xfrm>
          <a:prstGeom prst="wedgeEllipseCallout">
            <a:avLst>
              <a:gd name="adj1" fmla="val 50555"/>
              <a:gd name="adj2" fmla="val -3767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sz="1600" dirty="0" smtClean="0">
                <a:latin typeface="Arial" panose="020B0604020202020204" pitchFamily="34" charset="0"/>
                <a:cs typeface="Arial" panose="020B0604020202020204" pitchFamily="34" charset="0"/>
              </a:rPr>
              <a:t>Mae’n rhaid gorlifo ardaloedd mawr er mwyn adeiladu argaeau mawr i greu cronfeydd dŵr ar gyfer gorsafoedd Ynni Dŵr mawr. Mae hyn yn effeithio ar yr amgylchedd lleol a'r bobl sy'n byw yn yr ardal. Felly mae’n rhaid bod yn ofalus iawn wrth ddewis safle fel bod cyn lleied o effaith negyddol ag sy’n bosibl. </a:t>
            </a:r>
            <a:endParaRPr lang="cy-GB" sz="1600" dirty="0">
              <a:latin typeface="Arial" panose="020B0604020202020204" pitchFamily="34" charset="0"/>
              <a:cs typeface="Arial" panose="020B0604020202020204" pitchFamily="34" charset="0"/>
            </a:endParaRPr>
          </a:p>
        </p:txBody>
      </p:sp>
      <p:sp>
        <p:nvSpPr>
          <p:cNvPr id="11" name="Oval Callout 10"/>
          <p:cNvSpPr/>
          <p:nvPr/>
        </p:nvSpPr>
        <p:spPr>
          <a:xfrm>
            <a:off x="4115069" y="4768342"/>
            <a:ext cx="4691561" cy="1853398"/>
          </a:xfrm>
          <a:prstGeom prst="wedgeEllipseCallout">
            <a:avLst>
              <a:gd name="adj1" fmla="val 58364"/>
              <a:gd name="adj2" fmla="val -287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cy-GB" sz="1600" dirty="0" smtClean="0">
                <a:latin typeface="Arial" panose="020B0604020202020204" pitchFamily="34" charset="0"/>
                <a:cs typeface="Arial" panose="020B0604020202020204" pitchFamily="34" charset="0"/>
              </a:rPr>
              <a:t>Gall fod effaith ar bysgod os na allant nofio heibio  i’r gorsafoedd. Mae 'ysgolion’ yn cael eu hadeiladu i’r pysgod fel eu bod </a:t>
            </a:r>
            <a:r>
              <a:rPr lang="cy-GB" sz="1600" dirty="0" err="1" smtClean="0">
                <a:latin typeface="Arial" panose="020B0604020202020204" pitchFamily="34" charset="0"/>
                <a:cs typeface="Arial" panose="020B0604020202020204" pitchFamily="34" charset="0"/>
              </a:rPr>
              <a:t>nhw’n</a:t>
            </a:r>
            <a:r>
              <a:rPr lang="cy-GB" sz="1600" dirty="0" smtClean="0">
                <a:latin typeface="Arial" panose="020B0604020202020204" pitchFamily="34" charset="0"/>
                <a:cs typeface="Arial" panose="020B0604020202020204" pitchFamily="34" charset="0"/>
              </a:rPr>
              <a:t> gallu parhau </a:t>
            </a:r>
            <a:r>
              <a:rPr lang="cy-GB" sz="1600" dirty="0" err="1" smtClean="0">
                <a:latin typeface="Arial" panose="020B0604020202020204" pitchFamily="34" charset="0"/>
                <a:cs typeface="Arial" panose="020B0604020202020204" pitchFamily="34" charset="0"/>
              </a:rPr>
              <a:t>â’u</a:t>
            </a:r>
            <a:r>
              <a:rPr lang="cy-GB" sz="1600" dirty="0" smtClean="0">
                <a:latin typeface="Arial" panose="020B0604020202020204" pitchFamily="34" charset="0"/>
                <a:cs typeface="Arial" panose="020B0604020202020204" pitchFamily="34" charset="0"/>
              </a:rPr>
              <a:t> taith i fyny neu i lawr yr afon.</a:t>
            </a:r>
            <a:endParaRPr lang="en-US" sz="1600" dirty="0">
              <a:latin typeface="Arial" panose="020B0604020202020204" pitchFamily="34" charset="0"/>
              <a:cs typeface="Arial" panose="020B0604020202020204" pitchFamily="34" charset="0"/>
            </a:endParaRPr>
          </a:p>
        </p:txBody>
      </p:sp>
      <p:sp>
        <p:nvSpPr>
          <p:cNvPr id="4" name="Cloud Callout 3"/>
          <p:cNvSpPr/>
          <p:nvPr/>
        </p:nvSpPr>
        <p:spPr>
          <a:xfrm>
            <a:off x="0" y="4460633"/>
            <a:ext cx="4313542" cy="2468815"/>
          </a:xfrm>
          <a:prstGeom prst="cloudCallout">
            <a:avLst>
              <a:gd name="adj1" fmla="val -42206"/>
              <a:gd name="adj2" fmla="val 47045"/>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cy-GB" sz="1600" dirty="0" smtClean="0">
                <a:solidFill>
                  <a:srgbClr val="000000"/>
                </a:solidFill>
                <a:latin typeface="Arial" panose="020B0604020202020204" pitchFamily="34" charset="0"/>
                <a:cs typeface="Arial" panose="020B0604020202020204" pitchFamily="34" charset="0"/>
              </a:rPr>
              <a:t>Trafodwch anfanteision Ynni Dŵr â phartner a rhowch nhw yn y drefn rydych yn cytuno arni, o’r anfantais fwyaf i’r anfantais leiaf.</a:t>
            </a:r>
            <a:endParaRPr lang="cy-GB" sz="1600" dirty="0">
              <a:solidFill>
                <a:srgbClr val="000000"/>
              </a:solidFill>
              <a:latin typeface="Arial" panose="020B0604020202020204" pitchFamily="34" charset="0"/>
              <a:cs typeface="Arial" panose="020B0604020202020204" pitchFamily="34" charset="0"/>
            </a:endParaRPr>
          </a:p>
        </p:txBody>
      </p:sp>
      <p:sp>
        <p:nvSpPr>
          <p:cNvPr id="8" name="Title 1"/>
          <p:cNvSpPr txBox="1">
            <a:spLocks/>
          </p:cNvSpPr>
          <p:nvPr/>
        </p:nvSpPr>
        <p:spPr>
          <a:xfrm>
            <a:off x="95534" y="130935"/>
            <a:ext cx="8952932" cy="70060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err="1" smtClean="0">
                <a:solidFill>
                  <a:schemeClr val="bg1"/>
                </a:solidFill>
                <a:latin typeface="Arial" panose="020B0604020202020204" pitchFamily="34" charset="0"/>
                <a:cs typeface="Arial" panose="020B0604020202020204" pitchFamily="34" charset="0"/>
              </a:rPr>
              <a:t>Anfanteision</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Ynni</a:t>
            </a:r>
            <a:r>
              <a:rPr lang="en-US" sz="3600" b="1" dirty="0" smtClean="0">
                <a:solidFill>
                  <a:schemeClr val="bg1"/>
                </a:solidFill>
                <a:latin typeface="Arial" panose="020B0604020202020204" pitchFamily="34" charset="0"/>
                <a:cs typeface="Arial" panose="020B0604020202020204" pitchFamily="34" charset="0"/>
              </a:rPr>
              <a:t> D</a:t>
            </a:r>
            <a:r>
              <a:rPr lang="en-GB" sz="3600" b="1" dirty="0" err="1" smtClean="0">
                <a:solidFill>
                  <a:schemeClr val="bg1"/>
                </a:solidFill>
                <a:latin typeface="Arial" panose="020B0604020202020204" pitchFamily="34" charset="0"/>
                <a:cs typeface="Arial" panose="020B0604020202020204" pitchFamily="34" charset="0"/>
              </a:rPr>
              <a:t>ŵr</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0130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2775</TotalTime>
  <Words>916</Words>
  <Application>Microsoft Macintosh PowerPoint</Application>
  <PresentationFormat>On-screen Show (4:3)</PresentationFormat>
  <Paragraphs>83</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Chalkboard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Microsoft Office User</cp:lastModifiedBy>
  <cp:revision>103</cp:revision>
  <dcterms:created xsi:type="dcterms:W3CDTF">2015-01-18T14:33:11Z</dcterms:created>
  <dcterms:modified xsi:type="dcterms:W3CDTF">2015-11-30T09:50:54Z</dcterms:modified>
</cp:coreProperties>
</file>