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2" r:id="rId2"/>
    <p:sldId id="257" r:id="rId3"/>
    <p:sldId id="259" r:id="rId4"/>
    <p:sldId id="260" r:id="rId5"/>
    <p:sldId id="264" r:id="rId6"/>
    <p:sldId id="275" r:id="rId7"/>
    <p:sldId id="256" r:id="rId8"/>
    <p:sldId id="274" r:id="rId9"/>
    <p:sldId id="261" r:id="rId10"/>
    <p:sldId id="268" r:id="rId11"/>
    <p:sldId id="263" r:id="rId12"/>
    <p:sldId id="265" r:id="rId13"/>
    <p:sldId id="266" r:id="rId14"/>
    <p:sldId id="267" r:id="rId15"/>
    <p:sldId id="270" r:id="rId16"/>
    <p:sldId id="273" r:id="rId17"/>
    <p:sldId id="271" r:id="rId18"/>
    <p:sldId id="269" r:id="rId19"/>
    <p:sldId id="272" r:id="rId20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FFFF"/>
    <a:srgbClr val="F9CBB9"/>
    <a:srgbClr val="92F781"/>
    <a:srgbClr val="C4DAC6"/>
    <a:srgbClr val="FBFBA3"/>
    <a:srgbClr val="DFF6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94" autoAdjust="0"/>
    <p:restoredTop sz="94622"/>
  </p:normalViewPr>
  <p:slideViewPr>
    <p:cSldViewPr>
      <p:cViewPr varScale="1">
        <p:scale>
          <a:sx n="145" d="100"/>
          <a:sy n="145" d="100"/>
        </p:scale>
        <p:origin x="848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8F7D095-AFF1-48EA-99A0-886DF022020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962425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DD9DF342-6AA6-4CCA-85ED-809B5B610A57}" type="slidenum">
              <a:rPr lang="en-GB" altLang="en-US" smtClean="0"/>
              <a:pPr eaLnBrk="1" hangingPunct="1">
                <a:spcBef>
                  <a:spcPct val="0"/>
                </a:spcBef>
                <a:defRPr/>
              </a:pPr>
              <a:t>4</a:t>
            </a:fld>
            <a:endParaRPr lang="en-GB" altLang="en-US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GB" altLang="en-US" smtClean="0">
                <a:latin typeface="Arial" pitchFamily="34" charset="0"/>
                <a:ea typeface="ＭＳ Ｐゴシック" pitchFamily="34" charset="-128"/>
              </a:rPr>
              <a:t>Dw i wedi gwneud hyn gyda blwyddyn 6, roedd yn llwyddianus iawn. Tua 2 awr o waith i greu</a:t>
            </a:r>
            <a:r>
              <a:rPr lang="ja-JP" altLang="en-GB" smtClean="0">
                <a:latin typeface="Arial" pitchFamily="34" charset="0"/>
                <a:ea typeface="ＭＳ Ｐゴシック" pitchFamily="34" charset="-128"/>
              </a:rPr>
              <a:t>’</a:t>
            </a:r>
            <a:r>
              <a:rPr lang="en-GB" altLang="ja-JP" smtClean="0">
                <a:latin typeface="Arial" pitchFamily="34" charset="0"/>
                <a:ea typeface="ＭＳ Ｐゴシック" pitchFamily="34" charset="-128"/>
              </a:rPr>
              <a:t>r cyflwyniad.</a:t>
            </a:r>
            <a:endParaRPr lang="en-GB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44703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91CA2425-D289-41B7-82CD-DF51B9F6DA96}" type="slidenum">
              <a:rPr lang="en-GB" altLang="en-US" smtClean="0"/>
              <a:pPr eaLnBrk="1" hangingPunct="1">
                <a:spcBef>
                  <a:spcPct val="0"/>
                </a:spcBef>
                <a:defRPr/>
              </a:pPr>
              <a:t>5</a:t>
            </a:fld>
            <a:endParaRPr lang="en-GB" altLang="en-US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GB" dirty="0" err="1">
                <a:cs typeface="+mn-cs"/>
              </a:rPr>
              <a:t>Ysgogi</a:t>
            </a:r>
            <a:r>
              <a:rPr lang="en-GB" dirty="0">
                <a:cs typeface="+mn-cs"/>
              </a:rPr>
              <a:t> </a:t>
            </a:r>
            <a:r>
              <a:rPr lang="en-GB" dirty="0" err="1">
                <a:cs typeface="+mn-cs"/>
              </a:rPr>
              <a:t>trafodaeth</a:t>
            </a:r>
            <a:r>
              <a:rPr lang="en-GB" dirty="0">
                <a:cs typeface="+mn-cs"/>
              </a:rPr>
              <a:t> am y </a:t>
            </a:r>
            <a:r>
              <a:rPr lang="en-GB" dirty="0" err="1">
                <a:cs typeface="+mn-cs"/>
              </a:rPr>
              <a:t>pwnc</a:t>
            </a:r>
            <a:r>
              <a:rPr lang="en-GB" dirty="0">
                <a:cs typeface="+mn-cs"/>
              </a:rPr>
              <a:t>. </a:t>
            </a:r>
            <a:r>
              <a:rPr lang="en-GB" dirty="0" err="1">
                <a:cs typeface="+mn-cs"/>
              </a:rPr>
              <a:t>Trafod</a:t>
            </a:r>
            <a:r>
              <a:rPr lang="en-GB" dirty="0">
                <a:cs typeface="+mn-cs"/>
              </a:rPr>
              <a:t> </a:t>
            </a:r>
            <a:r>
              <a:rPr lang="en-GB" dirty="0" err="1">
                <a:cs typeface="+mn-cs"/>
              </a:rPr>
              <a:t>fel</a:t>
            </a:r>
            <a:r>
              <a:rPr lang="en-GB" dirty="0">
                <a:cs typeface="+mn-cs"/>
              </a:rPr>
              <a:t> </a:t>
            </a:r>
            <a:r>
              <a:rPr lang="en-GB" dirty="0" err="1">
                <a:cs typeface="+mn-cs"/>
              </a:rPr>
              <a:t>dosbarth</a:t>
            </a:r>
            <a:r>
              <a:rPr lang="en-GB" dirty="0">
                <a:cs typeface="+mn-cs"/>
              </a:rPr>
              <a:t> a </a:t>
            </a:r>
            <a:r>
              <a:rPr lang="en-GB" dirty="0" err="1">
                <a:cs typeface="+mn-cs"/>
              </a:rPr>
              <a:t>llenwi</a:t>
            </a:r>
            <a:r>
              <a:rPr lang="en-GB" dirty="0">
                <a:cs typeface="+mn-cs"/>
              </a:rPr>
              <a:t> </a:t>
            </a:r>
            <a:r>
              <a:rPr lang="en-GB" dirty="0" err="1">
                <a:cs typeface="+mn-cs"/>
              </a:rPr>
              <a:t>taflen</a:t>
            </a:r>
            <a:r>
              <a:rPr lang="en-GB" dirty="0">
                <a:cs typeface="+mn-cs"/>
              </a:rPr>
              <a:t> </a:t>
            </a:r>
            <a:r>
              <a:rPr lang="en-GB" dirty="0" err="1">
                <a:cs typeface="+mn-cs"/>
              </a:rPr>
              <a:t>mesul</a:t>
            </a:r>
            <a:r>
              <a:rPr lang="en-GB" dirty="0">
                <a:cs typeface="+mn-cs"/>
              </a:rPr>
              <a:t> </a:t>
            </a:r>
            <a:r>
              <a:rPr lang="en-GB" dirty="0" err="1">
                <a:cs typeface="+mn-cs"/>
              </a:rPr>
              <a:t>grwp</a:t>
            </a:r>
            <a:r>
              <a:rPr lang="en-GB" dirty="0">
                <a:cs typeface="+mn-cs"/>
              </a:rPr>
              <a:t>, </a:t>
            </a:r>
            <a:r>
              <a:rPr lang="en-GB" dirty="0" err="1">
                <a:cs typeface="+mn-cs"/>
              </a:rPr>
              <a:t>rhannu</a:t>
            </a:r>
            <a:r>
              <a:rPr lang="en-GB" dirty="0">
                <a:cs typeface="+mn-cs"/>
              </a:rPr>
              <a:t> </a:t>
            </a:r>
            <a:r>
              <a:rPr lang="en-GB" dirty="0" err="1">
                <a:cs typeface="+mn-cs"/>
              </a:rPr>
              <a:t>eu</a:t>
            </a:r>
            <a:r>
              <a:rPr lang="en-GB" dirty="0">
                <a:cs typeface="+mn-cs"/>
              </a:rPr>
              <a:t> </a:t>
            </a:r>
            <a:r>
              <a:rPr lang="en-GB" dirty="0" err="1">
                <a:cs typeface="+mn-cs"/>
              </a:rPr>
              <a:t>syniadau</a:t>
            </a:r>
            <a:r>
              <a:rPr lang="en-GB" dirty="0">
                <a:cs typeface="+mn-cs"/>
              </a:rPr>
              <a:t> </a:t>
            </a:r>
            <a:r>
              <a:rPr lang="en-GB" dirty="0" err="1">
                <a:cs typeface="+mn-cs"/>
              </a:rPr>
              <a:t>ar</a:t>
            </a:r>
            <a:r>
              <a:rPr lang="en-GB" dirty="0">
                <a:cs typeface="+mn-cs"/>
              </a:rPr>
              <a:t> y </a:t>
            </a:r>
            <a:r>
              <a:rPr lang="en-GB" dirty="0" err="1">
                <a:cs typeface="+mn-cs"/>
              </a:rPr>
              <a:t>diwedd</a:t>
            </a:r>
            <a:r>
              <a:rPr lang="en-GB" dirty="0">
                <a:cs typeface="+mn-cs"/>
              </a:rPr>
              <a:t> </a:t>
            </a:r>
            <a:r>
              <a:rPr lang="en-GB" dirty="0" err="1">
                <a:cs typeface="+mn-cs"/>
              </a:rPr>
              <a:t>ee</a:t>
            </a:r>
            <a:r>
              <a:rPr lang="en-GB" dirty="0">
                <a:cs typeface="+mn-cs"/>
              </a:rPr>
              <a:t> solar </a:t>
            </a:r>
            <a:r>
              <a:rPr lang="en-GB" dirty="0" err="1">
                <a:cs typeface="+mn-cs"/>
              </a:rPr>
              <a:t>ond</a:t>
            </a:r>
            <a:r>
              <a:rPr lang="en-GB" dirty="0">
                <a:cs typeface="+mn-cs"/>
              </a:rPr>
              <a:t> </a:t>
            </a:r>
            <a:r>
              <a:rPr lang="en-GB" dirty="0" err="1">
                <a:cs typeface="+mn-cs"/>
              </a:rPr>
              <a:t>yn</a:t>
            </a:r>
            <a:r>
              <a:rPr lang="en-GB" dirty="0">
                <a:cs typeface="+mn-cs"/>
              </a:rPr>
              <a:t> </a:t>
            </a:r>
            <a:r>
              <a:rPr lang="en-GB" dirty="0" err="1">
                <a:cs typeface="+mn-cs"/>
              </a:rPr>
              <a:t>symud</a:t>
            </a:r>
            <a:r>
              <a:rPr lang="en-GB" dirty="0">
                <a:cs typeface="+mn-cs"/>
              </a:rPr>
              <a:t> </a:t>
            </a:r>
            <a:r>
              <a:rPr lang="en-GB" dirty="0" err="1">
                <a:cs typeface="+mn-cs"/>
              </a:rPr>
              <a:t>yn</a:t>
            </a:r>
            <a:r>
              <a:rPr lang="en-GB" dirty="0">
                <a:cs typeface="+mn-cs"/>
              </a:rPr>
              <a:t> y </a:t>
            </a:r>
            <a:r>
              <a:rPr lang="en-GB" dirty="0" err="1">
                <a:cs typeface="+mn-cs"/>
              </a:rPr>
              <a:t>dydd</a:t>
            </a:r>
            <a:r>
              <a:rPr lang="en-GB" dirty="0">
                <a:cs typeface="+mn-cs"/>
              </a:rPr>
              <a:t>, </a:t>
            </a:r>
            <a:r>
              <a:rPr lang="en-GB" dirty="0" err="1">
                <a:cs typeface="+mn-cs"/>
              </a:rPr>
              <a:t>dibynol</a:t>
            </a:r>
            <a:r>
              <a:rPr lang="en-GB" dirty="0">
                <a:cs typeface="+mn-cs"/>
              </a:rPr>
              <a:t> </a:t>
            </a:r>
            <a:r>
              <a:rPr lang="en-GB" dirty="0" err="1">
                <a:cs typeface="+mn-cs"/>
              </a:rPr>
              <a:t>ar</a:t>
            </a:r>
            <a:r>
              <a:rPr lang="en-GB" dirty="0">
                <a:cs typeface="+mn-cs"/>
              </a:rPr>
              <a:t> y </a:t>
            </a:r>
            <a:r>
              <a:rPr lang="en-GB" dirty="0" err="1">
                <a:cs typeface="+mn-cs"/>
              </a:rPr>
              <a:t>tywydd</a:t>
            </a:r>
            <a:r>
              <a:rPr lang="en-GB" dirty="0">
                <a:cs typeface="+mn-cs"/>
              </a:rPr>
              <a:t> petrol </a:t>
            </a:r>
            <a:r>
              <a:rPr lang="en-GB" dirty="0" err="1">
                <a:cs typeface="+mn-cs"/>
              </a:rPr>
              <a:t>yn</a:t>
            </a:r>
            <a:r>
              <a:rPr lang="en-GB" dirty="0">
                <a:cs typeface="+mn-cs"/>
              </a:rPr>
              <a:t> </a:t>
            </a:r>
            <a:r>
              <a:rPr lang="en-GB" dirty="0" err="1">
                <a:cs typeface="+mn-cs"/>
              </a:rPr>
              <a:t>gweithio</a:t>
            </a:r>
            <a:r>
              <a:rPr lang="en-GB" dirty="0">
                <a:cs typeface="+mn-cs"/>
              </a:rPr>
              <a:t> </a:t>
            </a:r>
            <a:r>
              <a:rPr lang="en-GB" dirty="0" err="1">
                <a:cs typeface="+mn-cs"/>
              </a:rPr>
              <a:t>ar</a:t>
            </a:r>
            <a:r>
              <a:rPr lang="en-GB" dirty="0">
                <a:cs typeface="+mn-cs"/>
              </a:rPr>
              <a:t> </a:t>
            </a:r>
            <a:r>
              <a:rPr lang="en-GB" dirty="0" err="1">
                <a:cs typeface="+mn-cs"/>
              </a:rPr>
              <a:t>unrhyw</a:t>
            </a:r>
            <a:r>
              <a:rPr lang="en-GB" dirty="0">
                <a:cs typeface="+mn-cs"/>
              </a:rPr>
              <a:t> </a:t>
            </a:r>
            <a:r>
              <a:rPr lang="en-GB" dirty="0" err="1">
                <a:cs typeface="+mn-cs"/>
              </a:rPr>
              <a:t>adeg</a:t>
            </a:r>
            <a:r>
              <a:rPr lang="en-GB" dirty="0">
                <a:cs typeface="+mn-cs"/>
              </a:rPr>
              <a:t> </a:t>
            </a:r>
            <a:r>
              <a:rPr lang="en-GB" dirty="0" err="1">
                <a:cs typeface="+mn-cs"/>
              </a:rPr>
              <a:t>ayyb</a:t>
            </a:r>
            <a:endParaRPr lang="en-GB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17430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9B3C9B63-C34F-4E8B-83D4-F4C028C96FFE}" type="slidenum">
              <a:rPr lang="en-GB" altLang="en-US" smtClean="0"/>
              <a:pPr eaLnBrk="1" hangingPunct="1">
                <a:spcBef>
                  <a:spcPct val="0"/>
                </a:spcBef>
                <a:defRPr/>
              </a:pPr>
              <a:t>6</a:t>
            </a:fld>
            <a:endParaRPr lang="en-GB" altLang="en-US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GB">
                <a:cs typeface="+mn-cs"/>
              </a:rPr>
              <a:t>Ysgogi trafodaeth am y pwnc. Trafod fel dosbarth a llenwi taflen mesul grwp, rhannu eu syniadau ar y diwedd ee solar ond yn symud yn y dydd, dibynol ar y tywydd petrol yn gweithio ar unrhyw adeg ayyb</a:t>
            </a:r>
          </a:p>
        </p:txBody>
      </p:sp>
    </p:spTree>
    <p:extLst>
      <p:ext uri="{BB962C8B-B14F-4D97-AF65-F5344CB8AC3E}">
        <p14:creationId xmlns:p14="http://schemas.microsoft.com/office/powerpoint/2010/main" val="18652697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FDE1CAE9-A392-4322-B985-F626D0BB213C}" type="slidenum">
              <a:rPr lang="en-GB" altLang="en-US" smtClean="0"/>
              <a:pPr eaLnBrk="1" hangingPunct="1">
                <a:spcBef>
                  <a:spcPct val="0"/>
                </a:spcBef>
                <a:defRPr/>
              </a:pPr>
              <a:t>8</a:t>
            </a:fld>
            <a:endParaRPr lang="en-GB" altLang="en-US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GB" altLang="en-US" smtClean="0">
                <a:latin typeface="Arial" pitchFamily="34" charset="0"/>
                <a:ea typeface="ＭＳ Ｐゴシック" pitchFamily="34" charset="-128"/>
              </a:rPr>
              <a:t>Mae angen tudalen arall gyda ffilm neu animeiddiad i egluro sut mae</a:t>
            </a:r>
            <a:r>
              <a:rPr lang="ja-JP" altLang="en-GB" smtClean="0">
                <a:latin typeface="Arial" pitchFamily="34" charset="0"/>
                <a:ea typeface="ＭＳ Ｐゴシック" pitchFamily="34" charset="-128"/>
              </a:rPr>
              <a:t>’</a:t>
            </a:r>
            <a:r>
              <a:rPr lang="en-GB" altLang="ja-JP" smtClean="0">
                <a:latin typeface="Arial" pitchFamily="34" charset="0"/>
                <a:ea typeface="ＭＳ Ｐゴシック" pitchFamily="34" charset="-128"/>
              </a:rPr>
              <a:t>n gweithio.</a:t>
            </a:r>
            <a:endParaRPr lang="en-GB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514997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0D787039-F726-460B-BE48-A7BD4221E4BA}" type="slidenum">
              <a:rPr lang="en-GB" altLang="en-US" smtClean="0"/>
              <a:pPr eaLnBrk="1" hangingPunct="1">
                <a:spcBef>
                  <a:spcPct val="0"/>
                </a:spcBef>
                <a:defRPr/>
              </a:pPr>
              <a:t>9</a:t>
            </a:fld>
            <a:endParaRPr lang="en-GB" altLang="en-US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GB" altLang="en-US" smtClean="0">
                <a:latin typeface="Arial" pitchFamily="34" charset="0"/>
                <a:ea typeface="ＭＳ Ｐゴシック" pitchFamily="34" charset="-128"/>
              </a:rPr>
              <a:t>Mae angen tudalen arall gyda ffilm neu animeiddiad i egluro sut mae</a:t>
            </a:r>
            <a:r>
              <a:rPr lang="ja-JP" altLang="en-GB" smtClean="0">
                <a:latin typeface="Arial" pitchFamily="34" charset="0"/>
                <a:ea typeface="ＭＳ Ｐゴシック" pitchFamily="34" charset="-128"/>
              </a:rPr>
              <a:t>’</a:t>
            </a:r>
            <a:r>
              <a:rPr lang="en-GB" altLang="ja-JP" smtClean="0">
                <a:latin typeface="Arial" pitchFamily="34" charset="0"/>
                <a:ea typeface="ＭＳ Ｐゴシック" pitchFamily="34" charset="-128"/>
              </a:rPr>
              <a:t>n gweithio.</a:t>
            </a:r>
            <a:endParaRPr lang="en-GB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35425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A12C78-1C6B-4B53-BF23-B46B64E2F50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88056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A87602-5435-471A-98BB-E463D9654E6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106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29494D-5530-4A8B-AFEC-BCF3F93C122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00678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75CCFD-088F-4960-B113-1C6F1EB2B14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17432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6074B7-508D-44B2-AD3C-ED18B881645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05908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C5813-CBC4-40AC-B7CD-2B053443F43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55073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872B7B-771C-40A9-9431-D5431CDCEE9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99012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08C3F7-BD6F-470E-900A-19E0B8B85D0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76108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DCD791-2109-4306-A981-2572CA1BB8F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28185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F92650-BA14-4542-98DE-0AB9890A75F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27438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A4029E-29AC-4140-B889-68F990DA391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53407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4947ABD5-5A0C-4690-B0FE-C05CD6BC22C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hyperlink" Target="https://www.youtube.com/watch?v=2LsSPFlCUu0" TargetMode="Externa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3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3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3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brPbY00zfI" TargetMode="External"/><Relationship Id="rId4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hyperlink" Target="https://www.youtube.com/watch?v=8cov7cAY8No" TargetMode="External"/><Relationship Id="rId5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3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hyperlink" Target="https://www.youtube.com/watch?v=S3XAeMCeZr0&amp;feature=youtu.be" TargetMode="External"/><Relationship Id="rId5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3" y="3540125"/>
            <a:ext cx="5715000" cy="321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2"/>
          <p:cNvSpPr txBox="1">
            <a:spLocks noChangeArrowheads="1"/>
          </p:cNvSpPr>
          <p:nvPr/>
        </p:nvSpPr>
        <p:spPr bwMode="auto">
          <a:xfrm>
            <a:off x="457200" y="1447800"/>
            <a:ext cx="819785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y-GB" altLang="en-US" sz="1800" dirty="0">
                <a:latin typeface="Arial" charset="0"/>
                <a:ea typeface="Arial" charset="0"/>
                <a:cs typeface="Arial" charset="0"/>
              </a:rPr>
              <a:t>Mae gwahanol fathau o deithio neu drafnidiaeth yn defnyddio llawer o ynni. Ynni yw’r pŵer sy’n gwneud i rywbeth weithio ac mae’r ynni sy'n gwneud i gerbydau weithio yn dod o danwydd ffosil. Mae tanwyddau ffosil yn cynnwys glo, olew a nwy. M</a:t>
            </a:r>
            <a:r>
              <a:rPr lang="en-US" altLang="en-US" sz="1800" dirty="0">
                <a:latin typeface="Arial" charset="0"/>
                <a:ea typeface="Arial" charset="0"/>
                <a:cs typeface="Arial" charset="0"/>
              </a:rPr>
              <a:t>a</a:t>
            </a:r>
            <a:r>
              <a:rPr lang="cy-GB" altLang="en-US" sz="1800" dirty="0">
                <a:latin typeface="Arial" charset="0"/>
                <a:ea typeface="Arial" charset="0"/>
                <a:cs typeface="Arial" charset="0"/>
              </a:rPr>
              <a:t>e petrol a diesel yn cael eu gwneud o olew. </a:t>
            </a:r>
            <a:r>
              <a:rPr lang="en-US" sz="1800" dirty="0" err="1">
                <a:latin typeface="Arial" charset="0"/>
                <a:ea typeface="Arial" charset="0"/>
                <a:cs typeface="Arial" charset="0"/>
              </a:rPr>
              <a:t>Rhyw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latin typeface="Arial" charset="0"/>
                <a:ea typeface="Arial" charset="0"/>
                <a:cs typeface="Arial" charset="0"/>
              </a:rPr>
              <a:t>ddiwrnod</a:t>
            </a:r>
            <a:r>
              <a:rPr lang="cy-GB" altLang="en-US" sz="1800" dirty="0" smtClean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cy-GB" altLang="en-US" sz="1800" dirty="0">
                <a:latin typeface="Arial" charset="0"/>
                <a:ea typeface="Arial" charset="0"/>
                <a:cs typeface="Arial" charset="0"/>
              </a:rPr>
              <a:t>bydd tanwyddau ffosil yn dod i ben.</a:t>
            </a:r>
          </a:p>
        </p:txBody>
      </p:sp>
      <p:sp>
        <p:nvSpPr>
          <p:cNvPr id="3076" name="Rectangle 3">
            <a:hlinkClick r:id="rId4"/>
          </p:cNvPr>
          <p:cNvSpPr>
            <a:spLocks noChangeArrowheads="1"/>
          </p:cNvSpPr>
          <p:nvPr/>
        </p:nvSpPr>
        <p:spPr bwMode="auto">
          <a:xfrm>
            <a:off x="471488" y="3170238"/>
            <a:ext cx="6324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en-US" sz="1800" dirty="0">
                <a:cs typeface="Arial" panose="020B0604020202020204" pitchFamily="34" charset="0"/>
                <a:hlinkClick r:id="rId4"/>
              </a:rPr>
              <a:t>https://</a:t>
            </a:r>
            <a:r>
              <a:rPr lang="fi-FI" altLang="en-US" sz="1800" dirty="0" smtClean="0">
                <a:cs typeface="Arial" panose="020B0604020202020204" pitchFamily="34" charset="0"/>
                <a:hlinkClick r:id="rId4"/>
              </a:rPr>
              <a:t>www.youtube.com/watch?v=2LsSPFlCUu0</a:t>
            </a:r>
            <a:r>
              <a:rPr lang="fi-FI" altLang="en-US" sz="1800" dirty="0" smtClean="0">
                <a:cs typeface="Arial" panose="020B0604020202020204" pitchFamily="34" charset="0"/>
              </a:rPr>
              <a:t> </a:t>
            </a:r>
            <a:endParaRPr lang="en-US" altLang="en-US" sz="1800" dirty="0">
              <a:cs typeface="Arial" panose="020B0604020202020204" pitchFamily="34" charset="0"/>
            </a:endParaRPr>
          </a:p>
        </p:txBody>
      </p:sp>
      <p:sp>
        <p:nvSpPr>
          <p:cNvPr id="3077" name="Title 1"/>
          <p:cNvSpPr txBox="1">
            <a:spLocks/>
          </p:cNvSpPr>
          <p:nvPr/>
        </p:nvSpPr>
        <p:spPr bwMode="auto">
          <a:xfrm>
            <a:off x="95250" y="130175"/>
            <a:ext cx="89535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chemeClr val="bg1"/>
                </a:solidFill>
                <a:cs typeface="Arial" panose="020B0604020202020204" pitchFamily="34" charset="0"/>
              </a:rPr>
              <a:t>Teithio</a:t>
            </a:r>
            <a:endParaRPr lang="en-US" altLang="en-US" sz="36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telesgop 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41" r="19832"/>
          <a:stretch>
            <a:fillRect/>
          </a:stretch>
        </p:blipFill>
        <p:spPr bwMode="auto">
          <a:xfrm>
            <a:off x="6096000" y="2189163"/>
            <a:ext cx="2303463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 Box 6"/>
          <p:cNvSpPr txBox="1">
            <a:spLocks noChangeArrowheads="1"/>
          </p:cNvSpPr>
          <p:nvPr/>
        </p:nvSpPr>
        <p:spPr bwMode="auto">
          <a:xfrm>
            <a:off x="457200" y="2112963"/>
            <a:ext cx="5334000" cy="3048000"/>
          </a:xfrm>
          <a:prstGeom prst="rect">
            <a:avLst/>
          </a:prstGeom>
          <a:ln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cy-GB" altLang="en-US" dirty="0" smtClean="0">
                <a:cs typeface="Arial" panose="020B0604020202020204" pitchFamily="34" charset="0"/>
              </a:rPr>
              <a:t>Cyn i chi ddechrau ar y gwaith dylunio, meddyliwch am nodweddion a fyddai</a:t>
            </a:r>
            <a:r>
              <a:rPr lang="cy-GB" altLang="ja-JP" dirty="0" smtClean="0">
                <a:cs typeface="Arial" panose="020B0604020202020204" pitchFamily="34" charset="0"/>
              </a:rPr>
              <a:t>’n effeithio ar berfformiad y car. Gall y rhain fod yn feini prawf llwyddiant, e.e.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cy-GB" altLang="en-US" dirty="0" smtClean="0">
                <a:cs typeface="Arial" panose="020B0604020202020204" pitchFamily="34" charset="0"/>
              </a:rPr>
              <a:t>Pwysau’r car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cy-GB" altLang="en-US" dirty="0" smtClean="0">
                <a:cs typeface="Arial" panose="020B0604020202020204" pitchFamily="34" charset="0"/>
              </a:rPr>
              <a:t>Lleoliad y paneli ar y car</a:t>
            </a:r>
          </a:p>
        </p:txBody>
      </p:sp>
      <p:sp>
        <p:nvSpPr>
          <p:cNvPr id="17412" name="Title 1"/>
          <p:cNvSpPr txBox="1">
            <a:spLocks/>
          </p:cNvSpPr>
          <p:nvPr/>
        </p:nvSpPr>
        <p:spPr bwMode="auto">
          <a:xfrm>
            <a:off x="95250" y="130175"/>
            <a:ext cx="89535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chemeClr val="bg1"/>
                </a:solidFill>
                <a:cs typeface="Arial" panose="020B0604020202020204" pitchFamily="34" charset="0"/>
              </a:rPr>
              <a:t>Dylunio</a:t>
            </a:r>
            <a:endParaRPr lang="en-US" altLang="en-US" sz="36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telesgop 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7" t="11009" r="2753" b="8257"/>
          <a:stretch>
            <a:fillRect/>
          </a:stretch>
        </p:blipFill>
        <p:spPr bwMode="auto">
          <a:xfrm>
            <a:off x="762000" y="1219200"/>
            <a:ext cx="7620000" cy="5362575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5" name="Title 1"/>
          <p:cNvSpPr txBox="1">
            <a:spLocks/>
          </p:cNvSpPr>
          <p:nvPr/>
        </p:nvSpPr>
        <p:spPr bwMode="auto">
          <a:xfrm>
            <a:off x="95250" y="130175"/>
            <a:ext cx="89535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chemeClr val="bg1"/>
                </a:solidFill>
                <a:cs typeface="Arial" panose="020B0604020202020204" pitchFamily="34" charset="0"/>
              </a:rPr>
              <a:t>Edrychwch ar yr esiamplau hyn…</a:t>
            </a:r>
            <a:endParaRPr lang="en-US" altLang="en-US" sz="36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telesgop 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46" b="22330"/>
          <a:stretch>
            <a:fillRect/>
          </a:stretch>
        </p:blipFill>
        <p:spPr bwMode="auto">
          <a:xfrm>
            <a:off x="533400" y="228600"/>
            <a:ext cx="8096250" cy="6392863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telesgop 0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1" r="11429" b="6667"/>
          <a:stretch>
            <a:fillRect/>
          </a:stretch>
        </p:blipFill>
        <p:spPr bwMode="auto">
          <a:xfrm>
            <a:off x="304800" y="2733675"/>
            <a:ext cx="4343400" cy="380047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3" name="Picture 5" descr="telesgop 00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81000"/>
            <a:ext cx="4572000" cy="34290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Callout 9"/>
          <p:cNvSpPr>
            <a:spLocks noChangeArrowheads="1"/>
          </p:cNvSpPr>
          <p:nvPr/>
        </p:nvSpPr>
        <p:spPr bwMode="auto">
          <a:xfrm>
            <a:off x="6096000" y="4495800"/>
            <a:ext cx="2667000" cy="762000"/>
          </a:xfrm>
          <a:prstGeom prst="wedgeEllipseCallout">
            <a:avLst>
              <a:gd name="adj1" fmla="val 6444"/>
              <a:gd name="adj2" fmla="val -337676"/>
            </a:avLst>
          </a:prstGeom>
          <a:solidFill>
            <a:srgbClr val="FBFBA3"/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sz="2400" dirty="0" err="1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Gêr</a:t>
            </a:r>
            <a:r>
              <a:rPr lang="en-GB" sz="2400" dirty="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mwydyn</a:t>
            </a:r>
            <a:endParaRPr lang="en-GB" sz="2400" dirty="0">
              <a:solidFill>
                <a:srgbClr val="000000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Oval Callout 8"/>
          <p:cNvSpPr>
            <a:spLocks noChangeArrowheads="1"/>
          </p:cNvSpPr>
          <p:nvPr/>
        </p:nvSpPr>
        <p:spPr bwMode="auto">
          <a:xfrm>
            <a:off x="4800600" y="5638800"/>
            <a:ext cx="2895600" cy="762000"/>
          </a:xfrm>
          <a:prstGeom prst="wedgeEllipseCallout">
            <a:avLst>
              <a:gd name="adj1" fmla="val 10190"/>
              <a:gd name="adj2" fmla="val -410454"/>
            </a:avLst>
          </a:prstGeom>
          <a:solidFill>
            <a:srgbClr val="FBFBA3"/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sz="2400" dirty="0" err="1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Siasi</a:t>
            </a:r>
            <a:r>
              <a:rPr lang="en-GB" sz="2400" dirty="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 o </a:t>
            </a:r>
            <a:r>
              <a:rPr lang="en-GB" sz="2400" dirty="0" err="1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bren</a:t>
            </a:r>
            <a:endParaRPr lang="en-GB" sz="2400" dirty="0">
              <a:solidFill>
                <a:srgbClr val="000000"/>
              </a:solidFill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85800"/>
            <a:ext cx="8077200" cy="538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 Box 6"/>
          <p:cNvSpPr txBox="1">
            <a:spLocks noChangeArrowheads="1"/>
          </p:cNvSpPr>
          <p:nvPr/>
        </p:nvSpPr>
        <p:spPr bwMode="auto">
          <a:xfrm>
            <a:off x="457200" y="533400"/>
            <a:ext cx="8229600" cy="1200150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cy-GB" altLang="en-US" sz="1800" dirty="0" smtClean="0">
                <a:cs typeface="Arial" panose="020B0604020202020204" pitchFamily="34" charset="0"/>
              </a:rPr>
              <a:t>Mae cymaint o boteli plastig yn cael eu taflu ar hyd y lle. Yn lle rhoi poteli yn y bin ailgylchu</a:t>
            </a:r>
            <a:r>
              <a:rPr lang="cy-GB" altLang="ja-JP" sz="1800" dirty="0" smtClean="0">
                <a:cs typeface="Arial" panose="020B0604020202020204" pitchFamily="34" charset="0"/>
              </a:rPr>
              <a:t>’n syth, beth am eu defnyddio i wneud rhywbeth arall? Beth am ddefnyddio potel i greu siasi i’ch cerbyd? Dewch â chasgliad o boteli i’r ysgol. Dewiswch y rhai sydd fwyaf addas i fod yn sylfaen dda i’r cerbyd. </a:t>
            </a:r>
            <a:endParaRPr lang="cy-GB" altLang="en-US" sz="1800" dirty="0" smtClean="0">
              <a:cs typeface="Arial" panose="020B0604020202020204" pitchFamily="34" charset="0"/>
            </a:endParaRPr>
          </a:p>
        </p:txBody>
      </p:sp>
      <p:pic>
        <p:nvPicPr>
          <p:cNvPr id="2253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9"/>
          <a:stretch>
            <a:fillRect/>
          </a:stretch>
        </p:blipFill>
        <p:spPr bwMode="auto">
          <a:xfrm>
            <a:off x="457200" y="2209800"/>
            <a:ext cx="44704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162300"/>
            <a:ext cx="4795838" cy="323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telesg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04800"/>
            <a:ext cx="7086600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990600" y="5638800"/>
            <a:ext cx="7086600" cy="915988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GB" altLang="en-US" sz="1800" dirty="0" err="1" smtClean="0">
                <a:cs typeface="Arial" panose="020B0604020202020204" pitchFamily="34" charset="0"/>
              </a:rPr>
              <a:t>Dyma</a:t>
            </a:r>
            <a:r>
              <a:rPr lang="en-GB" altLang="en-US" sz="1800" dirty="0" smtClean="0">
                <a:cs typeface="Arial" panose="020B0604020202020204" pitchFamily="34" charset="0"/>
              </a:rPr>
              <a:t> </a:t>
            </a:r>
            <a:r>
              <a:rPr lang="en-GB" altLang="en-US" sz="1800" dirty="0" err="1" smtClean="0">
                <a:cs typeface="Arial" panose="020B0604020202020204" pitchFamily="34" charset="0"/>
              </a:rPr>
              <a:t>enghraifft</a:t>
            </a:r>
            <a:r>
              <a:rPr lang="en-GB" altLang="en-US" sz="1800" dirty="0" smtClean="0">
                <a:cs typeface="Arial" panose="020B0604020202020204" pitchFamily="34" charset="0"/>
              </a:rPr>
              <a:t> o </a:t>
            </a:r>
            <a:r>
              <a:rPr lang="en-GB" altLang="en-US" sz="1800" dirty="0" err="1" smtClean="0">
                <a:cs typeface="Arial" panose="020B0604020202020204" pitchFamily="34" charset="0"/>
              </a:rPr>
              <a:t>siasi</a:t>
            </a:r>
            <a:r>
              <a:rPr lang="en-GB" altLang="en-US" sz="1800" dirty="0" smtClean="0">
                <a:cs typeface="Arial" panose="020B0604020202020204" pitchFamily="34" charset="0"/>
              </a:rPr>
              <a:t> </a:t>
            </a:r>
            <a:r>
              <a:rPr lang="en-GB" altLang="en-US" sz="1800" dirty="0" err="1" smtClean="0">
                <a:cs typeface="Arial" panose="020B0604020202020204" pitchFamily="34" charset="0"/>
              </a:rPr>
              <a:t>syml</a:t>
            </a:r>
            <a:r>
              <a:rPr lang="en-GB" altLang="en-US" sz="1800" dirty="0" smtClean="0">
                <a:cs typeface="Arial" panose="020B0604020202020204" pitchFamily="34" charset="0"/>
              </a:rPr>
              <a:t>. </a:t>
            </a:r>
            <a:r>
              <a:rPr lang="en-GB" altLang="en-US" sz="1800" dirty="0" err="1" smtClean="0">
                <a:cs typeface="Arial" panose="020B0604020202020204" pitchFamily="34" charset="0"/>
              </a:rPr>
              <a:t>Potel</a:t>
            </a:r>
            <a:r>
              <a:rPr lang="en-GB" altLang="en-US" sz="1800" dirty="0" smtClean="0">
                <a:cs typeface="Arial" panose="020B0604020202020204" pitchFamily="34" charset="0"/>
              </a:rPr>
              <a:t> </a:t>
            </a:r>
            <a:r>
              <a:rPr lang="en-GB" altLang="en-US" sz="1800" dirty="0" err="1" smtClean="0">
                <a:cs typeface="Arial" panose="020B0604020202020204" pitchFamily="34" charset="0"/>
              </a:rPr>
              <a:t>blastig</a:t>
            </a:r>
            <a:r>
              <a:rPr lang="en-GB" altLang="en-US" sz="1800" dirty="0" smtClean="0">
                <a:cs typeface="Arial" panose="020B0604020202020204" pitchFamily="34" charset="0"/>
              </a:rPr>
              <a:t> </a:t>
            </a:r>
            <a:r>
              <a:rPr lang="en-GB" altLang="en-US" sz="1800" dirty="0" err="1" smtClean="0">
                <a:cs typeface="Arial" panose="020B0604020202020204" pitchFamily="34" charset="0"/>
              </a:rPr>
              <a:t>gyda</a:t>
            </a:r>
            <a:r>
              <a:rPr lang="en-GB" altLang="en-US" sz="1800" dirty="0" smtClean="0">
                <a:cs typeface="Arial" panose="020B0604020202020204" pitchFamily="34" charset="0"/>
              </a:rPr>
              <a:t> </a:t>
            </a:r>
            <a:r>
              <a:rPr lang="en-GB" altLang="en-US" sz="1800" dirty="0" err="1" smtClean="0">
                <a:cs typeface="Arial" panose="020B0604020202020204" pitchFamily="34" charset="0"/>
              </a:rPr>
              <a:t>thyllau</a:t>
            </a:r>
            <a:r>
              <a:rPr lang="en-GB" altLang="en-US" sz="1800" dirty="0" smtClean="0">
                <a:cs typeface="Arial" panose="020B0604020202020204" pitchFamily="34" charset="0"/>
              </a:rPr>
              <a:t> </a:t>
            </a:r>
            <a:r>
              <a:rPr lang="en-GB" altLang="en-US" sz="1800" dirty="0" err="1" smtClean="0">
                <a:cs typeface="Arial" panose="020B0604020202020204" pitchFamily="34" charset="0"/>
              </a:rPr>
              <a:t>ynddi</a:t>
            </a:r>
            <a:r>
              <a:rPr lang="en-GB" altLang="en-US" sz="1800" dirty="0" smtClean="0">
                <a:cs typeface="Arial" panose="020B0604020202020204" pitchFamily="34" charset="0"/>
              </a:rPr>
              <a:t> </a:t>
            </a:r>
            <a:r>
              <a:rPr lang="en-GB" altLang="en-US" sz="1800" dirty="0" err="1" smtClean="0">
                <a:cs typeface="Arial" panose="020B0604020202020204" pitchFamily="34" charset="0"/>
              </a:rPr>
              <a:t>i</a:t>
            </a:r>
            <a:r>
              <a:rPr lang="en-GB" altLang="en-US" sz="1800" dirty="0" smtClean="0">
                <a:cs typeface="Arial" panose="020B0604020202020204" pitchFamily="34" charset="0"/>
              </a:rPr>
              <a:t> </a:t>
            </a:r>
            <a:r>
              <a:rPr lang="en-GB" altLang="en-US" sz="1800" dirty="0" err="1" smtClean="0">
                <a:cs typeface="Arial" panose="020B0604020202020204" pitchFamily="34" charset="0"/>
              </a:rPr>
              <a:t>ddal</a:t>
            </a:r>
            <a:r>
              <a:rPr lang="en-GB" altLang="en-US" sz="1800" dirty="0" smtClean="0">
                <a:cs typeface="Arial" panose="020B0604020202020204" pitchFamily="34" charset="0"/>
              </a:rPr>
              <a:t> </a:t>
            </a:r>
            <a:r>
              <a:rPr lang="en-GB" altLang="en-US" sz="1800" dirty="0" err="1" smtClean="0">
                <a:cs typeface="Arial" panose="020B0604020202020204" pitchFamily="34" charset="0"/>
              </a:rPr>
              <a:t>yr</a:t>
            </a:r>
            <a:r>
              <a:rPr lang="en-GB" altLang="en-US" sz="1800" dirty="0" smtClean="0">
                <a:cs typeface="Arial" panose="020B0604020202020204" pitchFamily="34" charset="0"/>
              </a:rPr>
              <a:t> </a:t>
            </a:r>
            <a:r>
              <a:rPr lang="en-GB" altLang="en-US" sz="1800" dirty="0" err="1" smtClean="0">
                <a:cs typeface="Arial" panose="020B0604020202020204" pitchFamily="34" charset="0"/>
              </a:rPr>
              <a:t>echel</a:t>
            </a:r>
            <a:r>
              <a:rPr lang="en-GB" altLang="en-US" sz="1800" dirty="0" smtClean="0">
                <a:cs typeface="Arial" panose="020B0604020202020204" pitchFamily="34" charset="0"/>
              </a:rPr>
              <a:t>. </a:t>
            </a:r>
            <a:r>
              <a:rPr lang="en-GB" altLang="en-US" sz="1800" dirty="0" err="1" smtClean="0">
                <a:cs typeface="Arial" panose="020B0604020202020204" pitchFamily="34" charset="0"/>
              </a:rPr>
              <a:t>Gallwch</a:t>
            </a:r>
            <a:r>
              <a:rPr lang="en-GB" altLang="en-US" sz="1800" dirty="0" smtClean="0">
                <a:cs typeface="Arial" panose="020B0604020202020204" pitchFamily="34" charset="0"/>
              </a:rPr>
              <a:t> </a:t>
            </a:r>
            <a:r>
              <a:rPr lang="en-GB" altLang="en-US" sz="1800" dirty="0" err="1" smtClean="0">
                <a:cs typeface="Arial" panose="020B0604020202020204" pitchFamily="34" charset="0"/>
              </a:rPr>
              <a:t>osod</a:t>
            </a:r>
            <a:r>
              <a:rPr lang="en-GB" altLang="en-US" sz="1800" dirty="0" smtClean="0">
                <a:cs typeface="Arial" panose="020B0604020202020204" pitchFamily="34" charset="0"/>
              </a:rPr>
              <a:t> y </a:t>
            </a:r>
            <a:r>
              <a:rPr lang="en-GB" altLang="en-US" sz="1800" dirty="0" err="1" smtClean="0">
                <a:cs typeface="Arial" panose="020B0604020202020204" pitchFamily="34" charset="0"/>
              </a:rPr>
              <a:t>paneli</a:t>
            </a:r>
            <a:r>
              <a:rPr lang="en-GB" altLang="en-US" sz="1800" dirty="0" smtClean="0">
                <a:cs typeface="Arial" panose="020B0604020202020204" pitchFamily="34" charset="0"/>
              </a:rPr>
              <a:t> </a:t>
            </a:r>
            <a:r>
              <a:rPr lang="en-GB" altLang="en-US" sz="1800" dirty="0" err="1" smtClean="0">
                <a:cs typeface="Arial" panose="020B0604020202020204" pitchFamily="34" charset="0"/>
              </a:rPr>
              <a:t>a’</a:t>
            </a:r>
            <a:r>
              <a:rPr lang="en-GB" altLang="ja-JP" sz="1800" dirty="0" err="1" smtClean="0">
                <a:cs typeface="Arial" panose="020B0604020202020204" pitchFamily="34" charset="0"/>
              </a:rPr>
              <a:t>r</a:t>
            </a:r>
            <a:r>
              <a:rPr lang="en-GB" altLang="ja-JP" sz="1800" dirty="0" smtClean="0">
                <a:cs typeface="Arial" panose="020B0604020202020204" pitchFamily="34" charset="0"/>
              </a:rPr>
              <a:t> motor </a:t>
            </a:r>
            <a:r>
              <a:rPr lang="en-GB" altLang="ja-JP" sz="1800" dirty="0" err="1" smtClean="0">
                <a:cs typeface="Arial" panose="020B0604020202020204" pitchFamily="34" charset="0"/>
              </a:rPr>
              <a:t>ar</a:t>
            </a:r>
            <a:r>
              <a:rPr lang="en-GB" altLang="ja-JP" sz="1800" dirty="0" smtClean="0">
                <a:cs typeface="Arial" panose="020B0604020202020204" pitchFamily="34" charset="0"/>
              </a:rPr>
              <a:t> </a:t>
            </a:r>
            <a:r>
              <a:rPr lang="en-GB" altLang="ja-JP" sz="1800" dirty="0" err="1" smtClean="0">
                <a:cs typeface="Arial" panose="020B0604020202020204" pitchFamily="34" charset="0"/>
              </a:rPr>
              <a:t>hwn</a:t>
            </a:r>
            <a:r>
              <a:rPr lang="en-GB" altLang="ja-JP" sz="1800" dirty="0" smtClean="0">
                <a:cs typeface="Arial" panose="020B0604020202020204" pitchFamily="34" charset="0"/>
              </a:rPr>
              <a:t> </a:t>
            </a:r>
            <a:r>
              <a:rPr lang="en-GB" altLang="ja-JP" sz="1800" dirty="0" err="1" smtClean="0">
                <a:cs typeface="Arial" panose="020B0604020202020204" pitchFamily="34" charset="0"/>
              </a:rPr>
              <a:t>a’i</a:t>
            </a:r>
            <a:r>
              <a:rPr lang="en-GB" altLang="ja-JP" sz="1800" dirty="0" smtClean="0">
                <a:cs typeface="Arial" panose="020B0604020202020204" pitchFamily="34" charset="0"/>
              </a:rPr>
              <a:t> </a:t>
            </a:r>
            <a:r>
              <a:rPr lang="en-GB" altLang="ja-JP" sz="1800" dirty="0" err="1" smtClean="0">
                <a:cs typeface="Arial" panose="020B0604020202020204" pitchFamily="34" charset="0"/>
              </a:rPr>
              <a:t>addurno</a:t>
            </a:r>
            <a:r>
              <a:rPr lang="en-GB" altLang="ja-JP" sz="1800" dirty="0" smtClean="0">
                <a:cs typeface="Arial" panose="020B0604020202020204" pitchFamily="34" charset="0"/>
              </a:rPr>
              <a:t> </a:t>
            </a:r>
            <a:r>
              <a:rPr lang="en-GB" altLang="ja-JP" sz="1800" dirty="0" err="1" smtClean="0">
                <a:cs typeface="Arial" panose="020B0604020202020204" pitchFamily="34" charset="0"/>
              </a:rPr>
              <a:t>fel</a:t>
            </a:r>
            <a:r>
              <a:rPr lang="en-GB" altLang="ja-JP" sz="1800" dirty="0" smtClean="0">
                <a:cs typeface="Arial" panose="020B0604020202020204" pitchFamily="34" charset="0"/>
              </a:rPr>
              <a:t> </a:t>
            </a:r>
            <a:r>
              <a:rPr lang="en-GB" altLang="ja-JP" sz="1800" dirty="0" err="1" smtClean="0">
                <a:cs typeface="Arial" panose="020B0604020202020204" pitchFamily="34" charset="0"/>
              </a:rPr>
              <a:t>rydych</a:t>
            </a:r>
            <a:r>
              <a:rPr lang="en-GB" altLang="ja-JP" sz="1800" dirty="0" smtClean="0">
                <a:cs typeface="Arial" panose="020B0604020202020204" pitchFamily="34" charset="0"/>
              </a:rPr>
              <a:t> </a:t>
            </a:r>
            <a:r>
              <a:rPr lang="en-GB" altLang="ja-JP" sz="1800" dirty="0" err="1" smtClean="0">
                <a:cs typeface="Arial" panose="020B0604020202020204" pitchFamily="34" charset="0"/>
              </a:rPr>
              <a:t>chi’n</a:t>
            </a:r>
            <a:r>
              <a:rPr lang="en-GB" altLang="ja-JP" sz="1800" dirty="0" smtClean="0">
                <a:cs typeface="Arial" panose="020B0604020202020204" pitchFamily="34" charset="0"/>
              </a:rPr>
              <a:t> </a:t>
            </a:r>
            <a:r>
              <a:rPr lang="en-GB" altLang="ja-JP" sz="1800" dirty="0" err="1" smtClean="0">
                <a:cs typeface="Arial" panose="020B0604020202020204" pitchFamily="34" charset="0"/>
              </a:rPr>
              <a:t>ei</a:t>
            </a:r>
            <a:r>
              <a:rPr lang="en-GB" altLang="ja-JP" sz="1800" dirty="0" smtClean="0">
                <a:cs typeface="Arial" panose="020B0604020202020204" pitchFamily="34" charset="0"/>
              </a:rPr>
              <a:t> </a:t>
            </a:r>
            <a:r>
              <a:rPr lang="en-GB" altLang="ja-JP" sz="1800" dirty="0" err="1" smtClean="0">
                <a:cs typeface="Arial" panose="020B0604020202020204" pitchFamily="34" charset="0"/>
              </a:rPr>
              <a:t>ddymuno</a:t>
            </a:r>
            <a:r>
              <a:rPr lang="en-GB" altLang="ja-JP" sz="1800" dirty="0" smtClean="0">
                <a:cs typeface="Arial" panose="020B0604020202020204" pitchFamily="34" charset="0"/>
              </a:rPr>
              <a:t>.</a:t>
            </a:r>
            <a:endParaRPr lang="en-GB" altLang="en-US" sz="1800" dirty="0" smtClean="0"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Text Box 7"/>
          <p:cNvSpPr txBox="1">
            <a:spLocks noChangeArrowheads="1"/>
          </p:cNvSpPr>
          <p:nvPr/>
        </p:nvSpPr>
        <p:spPr bwMode="auto">
          <a:xfrm>
            <a:off x="685800" y="5867400"/>
            <a:ext cx="3657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smtClean="0"/>
          </a:p>
        </p:txBody>
      </p:sp>
      <p:sp>
        <p:nvSpPr>
          <p:cNvPr id="17414" name="Text Box 8"/>
          <p:cNvSpPr txBox="1">
            <a:spLocks noChangeArrowheads="1"/>
          </p:cNvSpPr>
          <p:nvPr/>
        </p:nvSpPr>
        <p:spPr bwMode="auto">
          <a:xfrm>
            <a:off x="609600" y="4876800"/>
            <a:ext cx="7772400" cy="1384300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cy-GB" altLang="en-US" dirty="0" smtClean="0">
                <a:cs typeface="Arial" panose="020B0604020202020204" pitchFamily="34" charset="0"/>
              </a:rPr>
              <a:t>Lleoli’</a:t>
            </a:r>
            <a:r>
              <a:rPr lang="cy-GB" altLang="ja-JP" dirty="0" smtClean="0">
                <a:cs typeface="Arial" panose="020B0604020202020204" pitchFamily="34" charset="0"/>
              </a:rPr>
              <a:t>r echel. Mae’n rhaid i’r ddwy echel redeg yn gyfochrog </a:t>
            </a:r>
            <a:r>
              <a:rPr lang="cy-GB" altLang="ja-JP" dirty="0" err="1" smtClean="0">
                <a:cs typeface="Arial" panose="020B0604020202020204" pitchFamily="34" charset="0"/>
              </a:rPr>
              <a:t>â’i</a:t>
            </a:r>
            <a:r>
              <a:rPr lang="cy-GB" altLang="ja-JP" dirty="0" smtClean="0">
                <a:cs typeface="Arial" panose="020B0604020202020204" pitchFamily="34" charset="0"/>
              </a:rPr>
              <a:t> gilydd.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cy-GB" altLang="en-US" dirty="0" smtClean="0">
                <a:cs typeface="Arial" panose="020B0604020202020204" pitchFamily="34" charset="0"/>
              </a:rPr>
              <a:t>Beth fyddai</a:t>
            </a:r>
            <a:r>
              <a:rPr lang="cy-GB" altLang="ja-JP" dirty="0" smtClean="0">
                <a:cs typeface="Arial" panose="020B0604020202020204" pitchFamily="34" charset="0"/>
              </a:rPr>
              <a:t>’n digwydd </a:t>
            </a:r>
            <a:r>
              <a:rPr lang="cy-GB" altLang="ja-JP" dirty="0" err="1" smtClean="0">
                <a:cs typeface="Arial" panose="020B0604020202020204" pitchFamily="34" charset="0"/>
              </a:rPr>
              <a:t>petaen</a:t>
            </a:r>
            <a:r>
              <a:rPr lang="cy-GB" altLang="ja-JP" dirty="0" smtClean="0">
                <a:cs typeface="Arial" panose="020B0604020202020204" pitchFamily="34" charset="0"/>
              </a:rPr>
              <a:t> nhw ddim yn gyfochrog?</a:t>
            </a:r>
            <a:endParaRPr lang="cy-GB" altLang="en-US" dirty="0" smtClean="0">
              <a:cs typeface="Arial" panose="020B0604020202020204" pitchFamily="34" charset="0"/>
            </a:endParaRPr>
          </a:p>
        </p:txBody>
      </p:sp>
      <p:pic>
        <p:nvPicPr>
          <p:cNvPr id="2458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2" t="34189" r="4956" b="34515"/>
          <a:stretch>
            <a:fillRect/>
          </a:stretch>
        </p:blipFill>
        <p:spPr bwMode="auto">
          <a:xfrm>
            <a:off x="838200" y="1038225"/>
            <a:ext cx="73914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Line 5"/>
          <p:cNvSpPr>
            <a:spLocks noChangeShapeType="1"/>
          </p:cNvSpPr>
          <p:nvPr/>
        </p:nvSpPr>
        <p:spPr bwMode="auto">
          <a:xfrm>
            <a:off x="2667000" y="581025"/>
            <a:ext cx="0" cy="3810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5867400" y="581025"/>
            <a:ext cx="0" cy="3810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84" r="33247"/>
          <a:stretch>
            <a:fillRect/>
          </a:stretch>
        </p:blipFill>
        <p:spPr bwMode="auto">
          <a:xfrm>
            <a:off x="3124200" y="2133600"/>
            <a:ext cx="1504950" cy="147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61"/>
          <a:stretch>
            <a:fillRect/>
          </a:stretch>
        </p:blipFill>
        <p:spPr bwMode="auto">
          <a:xfrm>
            <a:off x="4343400" y="2057400"/>
            <a:ext cx="1462088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056"/>
          <a:stretch>
            <a:fillRect/>
          </a:stretch>
        </p:blipFill>
        <p:spPr bwMode="auto">
          <a:xfrm>
            <a:off x="3810000" y="3124200"/>
            <a:ext cx="1290638" cy="131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Callout 6"/>
          <p:cNvSpPr>
            <a:spLocks noChangeArrowheads="1"/>
          </p:cNvSpPr>
          <p:nvPr/>
        </p:nvSpPr>
        <p:spPr bwMode="auto">
          <a:xfrm>
            <a:off x="228600" y="1066800"/>
            <a:ext cx="3276600" cy="1981200"/>
          </a:xfrm>
          <a:prstGeom prst="wedgeEllipseCallout">
            <a:avLst>
              <a:gd name="adj1" fmla="val 43315"/>
              <a:gd name="adj2" fmla="val 36481"/>
            </a:avLst>
          </a:prstGeom>
          <a:gradFill rotWithShape="1">
            <a:gsLst>
              <a:gs pos="0">
                <a:srgbClr val="E9E9F7"/>
              </a:gs>
              <a:gs pos="64999">
                <a:srgbClr val="C5C5E9"/>
              </a:gs>
              <a:gs pos="100000">
                <a:srgbClr val="ACACE1"/>
              </a:gs>
            </a:gsLst>
            <a:lin ang="5400000" scaled="1"/>
          </a:gradFill>
          <a:ln w="9525">
            <a:solidFill>
              <a:srgbClr val="292989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 eaLnBrk="1" hangingPunct="1">
              <a:spcBef>
                <a:spcPct val="50000"/>
              </a:spcBef>
              <a:defRPr/>
            </a:pPr>
            <a:endParaRPr lang="en-GB" sz="2000" b="1" dirty="0">
              <a:solidFill>
                <a:srgbClr val="000000"/>
              </a:solidFill>
              <a:latin typeface="Chalkboard"/>
              <a:ea typeface="+mn-ea"/>
              <a:cs typeface="Chalkboard"/>
            </a:endParaRPr>
          </a:p>
        </p:txBody>
      </p:sp>
      <p:sp>
        <p:nvSpPr>
          <p:cNvPr id="9" name="Oval Callout 8"/>
          <p:cNvSpPr>
            <a:spLocks noChangeArrowheads="1"/>
          </p:cNvSpPr>
          <p:nvPr/>
        </p:nvSpPr>
        <p:spPr bwMode="auto">
          <a:xfrm>
            <a:off x="0" y="3352800"/>
            <a:ext cx="3276600" cy="1981200"/>
          </a:xfrm>
          <a:prstGeom prst="wedgeEllipseCallout">
            <a:avLst>
              <a:gd name="adj1" fmla="val 70606"/>
              <a:gd name="adj2" fmla="val -42977"/>
            </a:avLst>
          </a:prstGeom>
          <a:gradFill rotWithShape="1">
            <a:gsLst>
              <a:gs pos="0">
                <a:srgbClr val="E9E9F7"/>
              </a:gs>
              <a:gs pos="64999">
                <a:srgbClr val="C5C5E9"/>
              </a:gs>
              <a:gs pos="100000">
                <a:srgbClr val="ACACE1"/>
              </a:gs>
            </a:gsLst>
            <a:lin ang="5400000" scaled="1"/>
          </a:gradFill>
          <a:ln w="9525">
            <a:solidFill>
              <a:srgbClr val="292989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 eaLnBrk="1" hangingPunct="1">
              <a:spcBef>
                <a:spcPct val="50000"/>
              </a:spcBef>
              <a:defRPr/>
            </a:pPr>
            <a:endParaRPr lang="en-GB" sz="2000" b="1" dirty="0">
              <a:solidFill>
                <a:srgbClr val="000000"/>
              </a:solidFill>
              <a:latin typeface="Chalkboard"/>
              <a:ea typeface="+mn-ea"/>
              <a:cs typeface="Chalkboard"/>
            </a:endParaRPr>
          </a:p>
        </p:txBody>
      </p:sp>
      <p:sp>
        <p:nvSpPr>
          <p:cNvPr id="10" name="Oval Callout 9"/>
          <p:cNvSpPr>
            <a:spLocks noChangeArrowheads="1"/>
          </p:cNvSpPr>
          <p:nvPr/>
        </p:nvSpPr>
        <p:spPr bwMode="auto">
          <a:xfrm>
            <a:off x="3048000" y="4648200"/>
            <a:ext cx="3200400" cy="1981200"/>
          </a:xfrm>
          <a:prstGeom prst="wedgeEllipseCallout">
            <a:avLst>
              <a:gd name="adj1" fmla="val -13454"/>
              <a:gd name="adj2" fmla="val -81801"/>
            </a:avLst>
          </a:prstGeom>
          <a:gradFill rotWithShape="1">
            <a:gsLst>
              <a:gs pos="0">
                <a:srgbClr val="E9E9F7"/>
              </a:gs>
              <a:gs pos="64999">
                <a:srgbClr val="C5C5E9"/>
              </a:gs>
              <a:gs pos="100000">
                <a:srgbClr val="ACACE1"/>
              </a:gs>
            </a:gsLst>
            <a:lin ang="5400000" scaled="1"/>
          </a:gradFill>
          <a:ln w="9525">
            <a:solidFill>
              <a:srgbClr val="292989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 eaLnBrk="1" hangingPunct="1">
              <a:spcBef>
                <a:spcPct val="50000"/>
              </a:spcBef>
              <a:defRPr/>
            </a:pPr>
            <a:endParaRPr lang="en-GB" sz="2000" b="1" dirty="0">
              <a:solidFill>
                <a:srgbClr val="000000"/>
              </a:solidFill>
              <a:latin typeface="Chalkboard"/>
              <a:ea typeface="+mn-ea"/>
              <a:cs typeface="Chalkboard"/>
            </a:endParaRPr>
          </a:p>
        </p:txBody>
      </p:sp>
      <p:sp>
        <p:nvSpPr>
          <p:cNvPr id="11" name="Oval Callout 10"/>
          <p:cNvSpPr>
            <a:spLocks noChangeArrowheads="1"/>
          </p:cNvSpPr>
          <p:nvPr/>
        </p:nvSpPr>
        <p:spPr bwMode="auto">
          <a:xfrm>
            <a:off x="5562600" y="3124200"/>
            <a:ext cx="3276600" cy="1981200"/>
          </a:xfrm>
          <a:prstGeom prst="wedgeEllipseCallout">
            <a:avLst>
              <a:gd name="adj1" fmla="val -69134"/>
              <a:gd name="adj2" fmla="val -14986"/>
            </a:avLst>
          </a:prstGeom>
          <a:gradFill rotWithShape="1">
            <a:gsLst>
              <a:gs pos="0">
                <a:srgbClr val="E9E9F7"/>
              </a:gs>
              <a:gs pos="64999">
                <a:srgbClr val="C5C5E9"/>
              </a:gs>
              <a:gs pos="100000">
                <a:srgbClr val="ACACE1"/>
              </a:gs>
            </a:gsLst>
            <a:lin ang="5400000" scaled="1"/>
          </a:gradFill>
          <a:ln w="9525">
            <a:solidFill>
              <a:srgbClr val="292989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 eaLnBrk="1" hangingPunct="1">
              <a:spcBef>
                <a:spcPct val="50000"/>
              </a:spcBef>
              <a:defRPr/>
            </a:pPr>
            <a:endParaRPr lang="en-GB" sz="2000" b="1" dirty="0">
              <a:solidFill>
                <a:srgbClr val="000000"/>
              </a:solidFill>
              <a:latin typeface="Chalkboard"/>
              <a:ea typeface="+mn-ea"/>
              <a:cs typeface="Chalkboard"/>
            </a:endParaRPr>
          </a:p>
        </p:txBody>
      </p:sp>
      <p:sp>
        <p:nvSpPr>
          <p:cNvPr id="12" name="Oval Callout 11"/>
          <p:cNvSpPr>
            <a:spLocks noChangeArrowheads="1"/>
          </p:cNvSpPr>
          <p:nvPr/>
        </p:nvSpPr>
        <p:spPr bwMode="auto">
          <a:xfrm>
            <a:off x="5486400" y="1066800"/>
            <a:ext cx="3276600" cy="1981200"/>
          </a:xfrm>
          <a:prstGeom prst="wedgeEllipseCallout">
            <a:avLst>
              <a:gd name="adj1" fmla="val -46204"/>
              <a:gd name="adj2" fmla="val 36481"/>
            </a:avLst>
          </a:prstGeom>
          <a:gradFill rotWithShape="1">
            <a:gsLst>
              <a:gs pos="0">
                <a:srgbClr val="E9E9F7"/>
              </a:gs>
              <a:gs pos="64999">
                <a:srgbClr val="C5C5E9"/>
              </a:gs>
              <a:gs pos="100000">
                <a:srgbClr val="ACACE1"/>
              </a:gs>
            </a:gsLst>
            <a:lin ang="5400000" scaled="1"/>
          </a:gradFill>
          <a:ln w="9525">
            <a:solidFill>
              <a:srgbClr val="292989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 eaLnBrk="1" hangingPunct="1">
              <a:spcBef>
                <a:spcPct val="50000"/>
              </a:spcBef>
              <a:defRPr/>
            </a:pPr>
            <a:endParaRPr lang="en-GB" sz="2000" b="1" dirty="0">
              <a:solidFill>
                <a:srgbClr val="000000"/>
              </a:solidFill>
              <a:latin typeface="Chalkboard"/>
              <a:ea typeface="+mn-ea"/>
              <a:cs typeface="Chalkboard"/>
            </a:endParaRPr>
          </a:p>
        </p:txBody>
      </p:sp>
      <p:sp>
        <p:nvSpPr>
          <p:cNvPr id="25610" name="TextBox 16"/>
          <p:cNvSpPr txBox="1">
            <a:spLocks noChangeArrowheads="1"/>
          </p:cNvSpPr>
          <p:nvPr/>
        </p:nvSpPr>
        <p:spPr bwMode="auto">
          <a:xfrm>
            <a:off x="152400" y="5429250"/>
            <a:ext cx="2895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y-GB" altLang="en-US" sz="1800">
                <a:cs typeface="Arial" panose="020B0604020202020204" pitchFamily="34" charset="0"/>
              </a:rPr>
              <a:t>Ymchwiliwch ar y we i wahanol ffyrdd o deithio sydd ddim yn defnyddio tanwydd</a:t>
            </a:r>
            <a:r>
              <a:rPr lang="en-US" altLang="en-US" sz="1800">
                <a:cs typeface="Arial" panose="020B0604020202020204" pitchFamily="34" charset="0"/>
              </a:rPr>
              <a:t>.</a:t>
            </a:r>
          </a:p>
        </p:txBody>
      </p:sp>
      <p:sp>
        <p:nvSpPr>
          <p:cNvPr id="25611" name="Title 1"/>
          <p:cNvSpPr txBox="1">
            <a:spLocks/>
          </p:cNvSpPr>
          <p:nvPr/>
        </p:nvSpPr>
        <p:spPr bwMode="auto">
          <a:xfrm>
            <a:off x="95250" y="138113"/>
            <a:ext cx="89535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chemeClr val="bg1"/>
                </a:solidFill>
                <a:cs typeface="Arial" panose="020B0604020202020204" pitchFamily="34" charset="0"/>
              </a:rPr>
              <a:t>Beth am ffyrdd amgen o deithio?</a:t>
            </a:r>
            <a:endParaRPr lang="en-US" altLang="en-US" sz="36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36" y="838200"/>
            <a:ext cx="8551568" cy="48102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00766" y="5705697"/>
            <a:ext cx="6516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err="1" smtClean="0"/>
              <a:t>Seiclo</a:t>
            </a:r>
            <a:r>
              <a:rPr lang="en-GB" dirty="0" smtClean="0"/>
              <a:t>: </a:t>
            </a:r>
            <a:r>
              <a:rPr lang="en-GB" dirty="0" smtClean="0">
                <a:hlinkClick r:id="rId3"/>
              </a:rPr>
              <a:t>https://www.youtube.com/watch?v=mbrPbY00zfI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Callout 11"/>
          <p:cNvSpPr/>
          <p:nvPr/>
        </p:nvSpPr>
        <p:spPr>
          <a:xfrm>
            <a:off x="1066800" y="1066800"/>
            <a:ext cx="2667000" cy="1371600"/>
          </a:xfrm>
          <a:prstGeom prst="wedgeEllipseCallout">
            <a:avLst>
              <a:gd name="adj1" fmla="val 59547"/>
              <a:gd name="adj2" fmla="val 97043"/>
            </a:avLst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 err="1">
                <a:solidFill>
                  <a:schemeClr val="tx1"/>
                </a:solidFill>
                <a:cs typeface="Arial" panose="020B0604020202020204" pitchFamily="34" charset="0"/>
              </a:rPr>
              <a:t>Fedrwch</a:t>
            </a: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 chi </a:t>
            </a:r>
            <a:r>
              <a:rPr lang="en-US" dirty="0" err="1">
                <a:solidFill>
                  <a:schemeClr val="tx1"/>
                </a:solidFill>
                <a:cs typeface="Arial" panose="020B0604020202020204" pitchFamily="34" charset="0"/>
              </a:rPr>
              <a:t>feddwl</a:t>
            </a: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 am </a:t>
            </a:r>
            <a:r>
              <a:rPr lang="en-US" dirty="0" err="1">
                <a:solidFill>
                  <a:schemeClr val="tx1"/>
                </a:solidFill>
                <a:cs typeface="Arial" panose="020B0604020202020204" pitchFamily="34" charset="0"/>
              </a:rPr>
              <a:t>wahanol</a:t>
            </a: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cs typeface="Arial" panose="020B0604020202020204" pitchFamily="34" charset="0"/>
              </a:rPr>
              <a:t>fathau</a:t>
            </a: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 o </a:t>
            </a:r>
            <a:r>
              <a:rPr lang="en-US" dirty="0" err="1">
                <a:solidFill>
                  <a:schemeClr val="tx1"/>
                </a:solidFill>
                <a:cs typeface="Arial" panose="020B0604020202020204" pitchFamily="34" charset="0"/>
              </a:rPr>
              <a:t>danwydd</a:t>
            </a: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?</a:t>
            </a:r>
          </a:p>
        </p:txBody>
      </p:sp>
      <p:sp>
        <p:nvSpPr>
          <p:cNvPr id="4099" name="TextBox 13"/>
          <p:cNvSpPr txBox="1">
            <a:spLocks noChangeArrowheads="1"/>
          </p:cNvSpPr>
          <p:nvPr/>
        </p:nvSpPr>
        <p:spPr bwMode="auto">
          <a:xfrm>
            <a:off x="3429000" y="3276600"/>
            <a:ext cx="2286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cs typeface="Arial" panose="020B0604020202020204" pitchFamily="34" charset="0"/>
              </a:rPr>
              <a:t>Tanwydd</a:t>
            </a:r>
          </a:p>
        </p:txBody>
      </p:sp>
      <p:sp>
        <p:nvSpPr>
          <p:cNvPr id="15" name="Oval Callout 14"/>
          <p:cNvSpPr/>
          <p:nvPr/>
        </p:nvSpPr>
        <p:spPr>
          <a:xfrm>
            <a:off x="152400" y="2819400"/>
            <a:ext cx="2667000" cy="1371600"/>
          </a:xfrm>
          <a:prstGeom prst="wedgeEllipseCallout">
            <a:avLst>
              <a:gd name="adj1" fmla="val 71405"/>
              <a:gd name="adj2" fmla="val 3100"/>
            </a:avLst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O </a:t>
            </a:r>
            <a:r>
              <a:rPr lang="en-US" dirty="0" err="1">
                <a:solidFill>
                  <a:schemeClr val="tx1"/>
                </a:solidFill>
                <a:cs typeface="Arial" panose="020B0604020202020204" pitchFamily="34" charset="0"/>
              </a:rPr>
              <a:t>ble</a:t>
            </a: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cs typeface="Arial" panose="020B0604020202020204" pitchFamily="34" charset="0"/>
              </a:rPr>
              <a:t>mae’n</a:t>
            </a: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cs typeface="Arial" panose="020B0604020202020204" pitchFamily="34" charset="0"/>
              </a:rPr>
              <a:t>dod</a:t>
            </a: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?</a:t>
            </a:r>
          </a:p>
        </p:txBody>
      </p:sp>
      <p:sp>
        <p:nvSpPr>
          <p:cNvPr id="16" name="Oval Callout 15"/>
          <p:cNvSpPr/>
          <p:nvPr/>
        </p:nvSpPr>
        <p:spPr>
          <a:xfrm>
            <a:off x="5181600" y="1066800"/>
            <a:ext cx="2667000" cy="1371600"/>
          </a:xfrm>
          <a:prstGeom prst="wedgeEllipseCallout">
            <a:avLst>
              <a:gd name="adj1" fmla="val -52009"/>
              <a:gd name="adj2" fmla="val 100646"/>
            </a:avLst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 err="1">
                <a:solidFill>
                  <a:schemeClr val="tx1"/>
                </a:solidFill>
                <a:cs typeface="Arial" panose="020B0604020202020204" pitchFamily="34" charset="0"/>
              </a:rPr>
              <a:t>Ydy’n</a:t>
            </a: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cs typeface="Arial" panose="020B0604020202020204" pitchFamily="34" charset="0"/>
              </a:rPr>
              <a:t>hi’n</a:t>
            </a: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cs typeface="Arial" panose="020B0604020202020204" pitchFamily="34" charset="0"/>
              </a:rPr>
              <a:t>bosib</a:t>
            </a: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 ail-</a:t>
            </a:r>
            <a:r>
              <a:rPr lang="en-US" dirty="0" err="1">
                <a:solidFill>
                  <a:schemeClr val="tx1"/>
                </a:solidFill>
                <a:cs typeface="Arial" panose="020B0604020202020204" pitchFamily="34" charset="0"/>
              </a:rPr>
              <a:t>ddefnyddio’r</a:t>
            </a: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cs typeface="Arial" panose="020B0604020202020204" pitchFamily="34" charset="0"/>
              </a:rPr>
              <a:t>tanwydd</a:t>
            </a: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?</a:t>
            </a:r>
          </a:p>
        </p:txBody>
      </p:sp>
      <p:sp>
        <p:nvSpPr>
          <p:cNvPr id="17" name="Oval Callout 16"/>
          <p:cNvSpPr/>
          <p:nvPr/>
        </p:nvSpPr>
        <p:spPr>
          <a:xfrm>
            <a:off x="6172200" y="2819400"/>
            <a:ext cx="2667000" cy="1371600"/>
          </a:xfrm>
          <a:prstGeom prst="wedgeEllipseCallout">
            <a:avLst>
              <a:gd name="adj1" fmla="val -71438"/>
              <a:gd name="adj2" fmla="val 3100"/>
            </a:avLst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Pa </a:t>
            </a:r>
            <a:r>
              <a:rPr lang="en-US" dirty="0" err="1">
                <a:solidFill>
                  <a:schemeClr val="tx1"/>
                </a:solidFill>
                <a:cs typeface="Arial" panose="020B0604020202020204" pitchFamily="34" charset="0"/>
              </a:rPr>
              <a:t>danwydd</a:t>
            </a: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cs typeface="Arial" panose="020B0604020202020204" pitchFamily="34" charset="0"/>
              </a:rPr>
              <a:t>rydych</a:t>
            </a: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cs typeface="Arial" panose="020B0604020202020204" pitchFamily="34" charset="0"/>
              </a:rPr>
              <a:t>chi’n</a:t>
            </a: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cs typeface="Arial" panose="020B0604020202020204" pitchFamily="34" charset="0"/>
              </a:rPr>
              <a:t>ei</a:t>
            </a: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cs typeface="Arial" panose="020B0604020202020204" pitchFamily="34" charset="0"/>
              </a:rPr>
              <a:t>ddefnyddio</a:t>
            </a: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?</a:t>
            </a:r>
          </a:p>
        </p:txBody>
      </p:sp>
      <p:sp>
        <p:nvSpPr>
          <p:cNvPr id="18" name="Oval Callout 17"/>
          <p:cNvSpPr/>
          <p:nvPr/>
        </p:nvSpPr>
        <p:spPr>
          <a:xfrm>
            <a:off x="6096000" y="4495800"/>
            <a:ext cx="2667000" cy="1371600"/>
          </a:xfrm>
          <a:prstGeom prst="wedgeEllipseCallout">
            <a:avLst>
              <a:gd name="adj1" fmla="val -80668"/>
              <a:gd name="adj2" fmla="val -94580"/>
            </a:avLst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 err="1">
                <a:solidFill>
                  <a:schemeClr val="tx1"/>
                </a:solidFill>
                <a:cs typeface="Arial" panose="020B0604020202020204" pitchFamily="34" charset="0"/>
              </a:rPr>
              <a:t>Sut</a:t>
            </a: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cs typeface="Arial" panose="020B0604020202020204" pitchFamily="34" charset="0"/>
              </a:rPr>
              <a:t>cafodd</a:t>
            </a: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cs typeface="Arial" panose="020B0604020202020204" pitchFamily="34" charset="0"/>
              </a:rPr>
              <a:t>ei</a:t>
            </a: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cs typeface="Arial" panose="020B0604020202020204" pitchFamily="34" charset="0"/>
              </a:rPr>
              <a:t>greu</a:t>
            </a: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?</a:t>
            </a:r>
          </a:p>
        </p:txBody>
      </p:sp>
      <p:sp>
        <p:nvSpPr>
          <p:cNvPr id="19" name="Oval Callout 18"/>
          <p:cNvSpPr/>
          <p:nvPr/>
        </p:nvSpPr>
        <p:spPr>
          <a:xfrm>
            <a:off x="457200" y="4495800"/>
            <a:ext cx="2667000" cy="1371600"/>
          </a:xfrm>
          <a:prstGeom prst="wedgeEllipseCallout">
            <a:avLst>
              <a:gd name="adj1" fmla="val 78534"/>
              <a:gd name="adj2" fmla="val -91905"/>
            </a:avLst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 err="1">
                <a:solidFill>
                  <a:schemeClr val="tx1"/>
                </a:solidFill>
                <a:cs typeface="Arial" panose="020B0604020202020204" pitchFamily="34" charset="0"/>
              </a:rPr>
              <a:t>Ydy</a:t>
            </a: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cs typeface="Arial" panose="020B0604020202020204" pitchFamily="34" charset="0"/>
              </a:rPr>
              <a:t>hi’n</a:t>
            </a: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cs typeface="Arial" panose="020B0604020202020204" pitchFamily="34" charset="0"/>
              </a:rPr>
              <a:t>bosib</a:t>
            </a: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cs typeface="Arial" panose="020B0604020202020204" pitchFamily="34" charset="0"/>
              </a:rPr>
              <a:t>creu</a:t>
            </a: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cs typeface="Arial" panose="020B0604020202020204" pitchFamily="34" charset="0"/>
              </a:rPr>
              <a:t>tanwydd</a:t>
            </a: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?</a:t>
            </a:r>
          </a:p>
          <a:p>
            <a:pPr algn="ctr" eaLnBrk="1" hangingPunct="1">
              <a:defRPr/>
            </a:pPr>
            <a:r>
              <a:rPr lang="en-US" dirty="0" err="1">
                <a:solidFill>
                  <a:schemeClr val="tx1"/>
                </a:solidFill>
                <a:cs typeface="Arial" panose="020B0604020202020204" pitchFamily="34" charset="0"/>
              </a:rPr>
              <a:t>Sut</a:t>
            </a: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?</a:t>
            </a:r>
          </a:p>
        </p:txBody>
      </p:sp>
      <p:sp>
        <p:nvSpPr>
          <p:cNvPr id="20" name="Oval Callout 19"/>
          <p:cNvSpPr/>
          <p:nvPr/>
        </p:nvSpPr>
        <p:spPr>
          <a:xfrm>
            <a:off x="3429000" y="5334000"/>
            <a:ext cx="2667000" cy="1371600"/>
          </a:xfrm>
          <a:prstGeom prst="wedgeEllipseCallout">
            <a:avLst>
              <a:gd name="adj1" fmla="val -3793"/>
              <a:gd name="adj2" fmla="val -157250"/>
            </a:avLst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 err="1">
                <a:solidFill>
                  <a:schemeClr val="tx1"/>
                </a:solidFill>
                <a:cs typeface="Arial" panose="020B0604020202020204" pitchFamily="34" charset="0"/>
              </a:rPr>
              <a:t>Ydy</a:t>
            </a: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cs typeface="Arial" panose="020B0604020202020204" pitchFamily="34" charset="0"/>
              </a:rPr>
              <a:t>defnyddio</a:t>
            </a: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cs typeface="Arial" panose="020B0604020202020204" pitchFamily="34" charset="0"/>
              </a:rPr>
              <a:t>tanwydd</a:t>
            </a: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cs typeface="Arial" panose="020B0604020202020204" pitchFamily="34" charset="0"/>
              </a:rPr>
              <a:t>yn</a:t>
            </a: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cs typeface="Arial" panose="020B0604020202020204" pitchFamily="34" charset="0"/>
              </a:rPr>
              <a:t>ddrwg</a:t>
            </a: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cs typeface="Arial" panose="020B0604020202020204" pitchFamily="34" charset="0"/>
              </a:rPr>
              <a:t>i’r</a:t>
            </a: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cs typeface="Arial" panose="020B0604020202020204" pitchFamily="34" charset="0"/>
              </a:rPr>
              <a:t>amgylchedd</a:t>
            </a: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?</a:t>
            </a:r>
          </a:p>
        </p:txBody>
      </p:sp>
      <p:sp>
        <p:nvSpPr>
          <p:cNvPr id="4106" name="Title 1"/>
          <p:cNvSpPr txBox="1">
            <a:spLocks/>
          </p:cNvSpPr>
          <p:nvPr/>
        </p:nvSpPr>
        <p:spPr bwMode="auto">
          <a:xfrm>
            <a:off x="95250" y="130175"/>
            <a:ext cx="89535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chemeClr val="bg1"/>
                </a:solidFill>
                <a:cs typeface="Arial" panose="020B0604020202020204" pitchFamily="34" charset="0"/>
              </a:rPr>
              <a:t>Beth yw tanwydd?</a:t>
            </a:r>
            <a:endParaRPr lang="en-US" altLang="en-US" sz="36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1066800" y="1447800"/>
            <a:ext cx="6781800" cy="1662113"/>
          </a:xfrm>
          <a:prstGeom prst="rect">
            <a:avLst/>
          </a:prstGeom>
          <a:solidFill>
            <a:srgbClr val="E2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cs typeface="Arial" panose="020B0604020202020204" pitchFamily="34" charset="0"/>
              </a:rPr>
              <a:t>Tebygrwydd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3" name="Oval Callout 2"/>
          <p:cNvSpPr/>
          <p:nvPr/>
        </p:nvSpPr>
        <p:spPr>
          <a:xfrm>
            <a:off x="7086600" y="1123950"/>
            <a:ext cx="1828800" cy="838200"/>
          </a:xfrm>
          <a:prstGeom prst="wedgeEllipseCallout">
            <a:avLst>
              <a:gd name="adj1" fmla="val -53107"/>
              <a:gd name="adj2" fmla="val 8384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dirty="0" err="1">
                <a:solidFill>
                  <a:schemeClr val="tx1"/>
                </a:solidFill>
                <a:cs typeface="Arial" panose="020B0604020202020204" pitchFamily="34" charset="0"/>
              </a:rPr>
              <a:t>Trydan</a:t>
            </a:r>
            <a:endParaRPr lang="en-US" sz="28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25" name="Oval Callout 24"/>
          <p:cNvSpPr/>
          <p:nvPr/>
        </p:nvSpPr>
        <p:spPr>
          <a:xfrm>
            <a:off x="304800" y="1123950"/>
            <a:ext cx="1828800" cy="838200"/>
          </a:xfrm>
          <a:prstGeom prst="wedgeEllipseCallout">
            <a:avLst>
              <a:gd name="adj1" fmla="val 48604"/>
              <a:gd name="adj2" fmla="val 7744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dirty="0">
                <a:solidFill>
                  <a:schemeClr val="tx1"/>
                </a:solidFill>
                <a:cs typeface="Arial" panose="020B0604020202020204" pitchFamily="34" charset="0"/>
              </a:rPr>
              <a:t>Petrol</a:t>
            </a:r>
          </a:p>
        </p:txBody>
      </p:sp>
      <p:sp>
        <p:nvSpPr>
          <p:cNvPr id="4" name="Rounded Rectangular Callout 3"/>
          <p:cNvSpPr>
            <a:spLocks noChangeArrowheads="1"/>
          </p:cNvSpPr>
          <p:nvPr/>
        </p:nvSpPr>
        <p:spPr bwMode="auto">
          <a:xfrm>
            <a:off x="7391400" y="2393950"/>
            <a:ext cx="1371600" cy="1143000"/>
          </a:xfrm>
          <a:prstGeom prst="wedgeRoundRectCallout">
            <a:avLst>
              <a:gd name="adj1" fmla="val -76177"/>
              <a:gd name="adj2" fmla="val -30116"/>
              <a:gd name="adj3" fmla="val 16667"/>
            </a:avLst>
          </a:prstGeom>
          <a:solidFill>
            <a:srgbClr val="CECEEF"/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180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Sut</a:t>
            </a:r>
            <a:r>
              <a:rPr lang="en-US" altLang="en-US" sz="1800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180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maen</a:t>
            </a:r>
            <a:r>
              <a:rPr lang="en-US" altLang="en-US" sz="1800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180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nhw’n</a:t>
            </a:r>
            <a:r>
              <a:rPr lang="en-US" altLang="en-US" sz="1800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180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debyg</a:t>
            </a:r>
            <a:r>
              <a:rPr lang="en-US" altLang="en-US" sz="1800" dirty="0" smtClean="0">
                <a:solidFill>
                  <a:srgbClr val="000000"/>
                </a:solidFill>
                <a:cs typeface="Arial" panose="020B0604020202020204" pitchFamily="34" charset="0"/>
              </a:rPr>
              <a:t>?</a:t>
            </a:r>
          </a:p>
        </p:txBody>
      </p:sp>
      <p:sp>
        <p:nvSpPr>
          <p:cNvPr id="27" name="Rounded Rectangular Callout 26"/>
          <p:cNvSpPr>
            <a:spLocks noChangeArrowheads="1"/>
          </p:cNvSpPr>
          <p:nvPr/>
        </p:nvSpPr>
        <p:spPr bwMode="auto">
          <a:xfrm>
            <a:off x="381000" y="2384425"/>
            <a:ext cx="1371600" cy="1143000"/>
          </a:xfrm>
          <a:prstGeom prst="wedgeRoundRectCallout">
            <a:avLst>
              <a:gd name="adj1" fmla="val 192588"/>
              <a:gd name="adj2" fmla="val 51546"/>
              <a:gd name="adj3" fmla="val 16667"/>
            </a:avLst>
          </a:prstGeom>
          <a:solidFill>
            <a:srgbClr val="CECEEF"/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180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Sut</a:t>
            </a:r>
            <a:r>
              <a:rPr lang="en-US" altLang="en-US" sz="1800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180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maen</a:t>
            </a:r>
            <a:r>
              <a:rPr lang="en-US" altLang="en-US" sz="1800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180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nhw’n</a:t>
            </a:r>
            <a:r>
              <a:rPr lang="en-US" altLang="en-US" sz="1800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180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wahanol</a:t>
            </a:r>
            <a:r>
              <a:rPr lang="en-US" altLang="en-US" sz="1800" dirty="0" smtClean="0">
                <a:solidFill>
                  <a:srgbClr val="000000"/>
                </a:solidFill>
                <a:cs typeface="Arial" panose="020B0604020202020204" pitchFamily="34" charset="0"/>
              </a:rPr>
              <a:t>?</a:t>
            </a: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3505200" y="3200400"/>
            <a:ext cx="2286000" cy="685800"/>
          </a:xfrm>
          <a:prstGeom prst="ellipse">
            <a:avLst/>
          </a:prstGeom>
          <a:gradFill rotWithShape="1">
            <a:gsLst>
              <a:gs pos="0">
                <a:srgbClr val="AFE0E4"/>
              </a:gs>
              <a:gs pos="20000">
                <a:srgbClr val="AFDEE2"/>
              </a:gs>
              <a:gs pos="100000">
                <a:srgbClr val="85AAAD"/>
              </a:gs>
            </a:gsLst>
            <a:lin ang="5400000"/>
          </a:gradFill>
          <a:ln w="9525">
            <a:solidFill>
              <a:srgbClr val="B6DCD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5128" name="TextBox 5"/>
          <p:cNvSpPr txBox="1">
            <a:spLocks noChangeArrowheads="1"/>
          </p:cNvSpPr>
          <p:nvPr/>
        </p:nvSpPr>
        <p:spPr bwMode="auto">
          <a:xfrm>
            <a:off x="3657600" y="3276600"/>
            <a:ext cx="1905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cs typeface="Arial" panose="020B0604020202020204" pitchFamily="34" charset="0"/>
              </a:rPr>
              <a:t>Gwahaniaethau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cs typeface="Arial" panose="020B0604020202020204" pitchFamily="34" charset="0"/>
              </a:rPr>
              <a:t>gan ystyried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62000" y="3733800"/>
            <a:ext cx="25146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762000" y="5562600"/>
            <a:ext cx="25146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762000" y="4648200"/>
            <a:ext cx="25146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5867400" y="5562600"/>
            <a:ext cx="25146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4" name="Rounded Rectangle 33"/>
          <p:cNvSpPr/>
          <p:nvPr/>
        </p:nvSpPr>
        <p:spPr>
          <a:xfrm>
            <a:off x="5867400" y="4648200"/>
            <a:ext cx="25146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5" name="Rounded Rectangle 34"/>
          <p:cNvSpPr/>
          <p:nvPr/>
        </p:nvSpPr>
        <p:spPr>
          <a:xfrm>
            <a:off x="5867400" y="3733800"/>
            <a:ext cx="25146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6" name="Oval 35"/>
          <p:cNvSpPr>
            <a:spLocks noChangeArrowheads="1"/>
          </p:cNvSpPr>
          <p:nvPr/>
        </p:nvSpPr>
        <p:spPr bwMode="auto">
          <a:xfrm>
            <a:off x="3505200" y="3962400"/>
            <a:ext cx="2133600" cy="533400"/>
          </a:xfrm>
          <a:prstGeom prst="ellipse">
            <a:avLst/>
          </a:prstGeom>
          <a:solidFill>
            <a:srgbClr val="72BFC5"/>
          </a:solidFill>
          <a:ln w="9525">
            <a:solidFill>
              <a:srgbClr val="B6DCD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5136" name="TextBox 37"/>
          <p:cNvSpPr txBox="1">
            <a:spLocks noChangeArrowheads="1"/>
          </p:cNvSpPr>
          <p:nvPr/>
        </p:nvSpPr>
        <p:spPr bwMode="auto">
          <a:xfrm>
            <a:off x="3581400" y="4038600"/>
            <a:ext cx="1905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cs typeface="Arial" panose="020B0604020202020204" pitchFamily="34" charset="0"/>
              </a:rPr>
              <a:t>Cynaliadwyedd</a:t>
            </a:r>
            <a:endParaRPr lang="en-US" altLang="en-US" sz="1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39" name="Oval 38"/>
          <p:cNvSpPr>
            <a:spLocks noChangeArrowheads="1"/>
          </p:cNvSpPr>
          <p:nvPr/>
        </p:nvSpPr>
        <p:spPr bwMode="auto">
          <a:xfrm>
            <a:off x="3505200" y="4800600"/>
            <a:ext cx="2133600" cy="533400"/>
          </a:xfrm>
          <a:prstGeom prst="ellipse">
            <a:avLst/>
          </a:prstGeom>
          <a:solidFill>
            <a:srgbClr val="72BFC5"/>
          </a:solidFill>
          <a:ln w="9525">
            <a:solidFill>
              <a:srgbClr val="B6DCD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5138" name="TextBox 39"/>
          <p:cNvSpPr txBox="1">
            <a:spLocks noChangeArrowheads="1"/>
          </p:cNvSpPr>
          <p:nvPr/>
        </p:nvSpPr>
        <p:spPr bwMode="auto">
          <a:xfrm>
            <a:off x="3581400" y="4876800"/>
            <a:ext cx="1905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cs typeface="Arial" panose="020B0604020202020204" pitchFamily="34" charset="0"/>
              </a:rPr>
              <a:t>Cost</a:t>
            </a:r>
            <a:endParaRPr lang="en-US" altLang="en-US" sz="1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1" name="Oval 40"/>
          <p:cNvSpPr>
            <a:spLocks noChangeArrowheads="1"/>
          </p:cNvSpPr>
          <p:nvPr/>
        </p:nvSpPr>
        <p:spPr bwMode="auto">
          <a:xfrm>
            <a:off x="3505200" y="5715000"/>
            <a:ext cx="2133600" cy="533400"/>
          </a:xfrm>
          <a:prstGeom prst="ellipse">
            <a:avLst/>
          </a:prstGeom>
          <a:solidFill>
            <a:srgbClr val="72BFC5"/>
          </a:solidFill>
          <a:ln w="9525">
            <a:solidFill>
              <a:srgbClr val="B6DCD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5140" name="TextBox 41"/>
          <p:cNvSpPr txBox="1">
            <a:spLocks noChangeArrowheads="1"/>
          </p:cNvSpPr>
          <p:nvPr/>
        </p:nvSpPr>
        <p:spPr bwMode="auto">
          <a:xfrm>
            <a:off x="3581400" y="5791200"/>
            <a:ext cx="1905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Chalkboard" charset="0"/>
              </a:rPr>
              <a:t>Llygredd</a:t>
            </a:r>
            <a:endParaRPr lang="en-US" altLang="en-US" sz="1400">
              <a:solidFill>
                <a:srgbClr val="000000"/>
              </a:solidFill>
              <a:latin typeface="Chalkboard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95250" y="152400"/>
            <a:ext cx="8953500" cy="700088"/>
          </a:xfrm>
          <a:prstGeom prst="rect">
            <a:avLst/>
          </a:prstGeom>
        </p:spPr>
        <p:txBody>
          <a:bodyPr anchor="ctr">
            <a:normAutofit fontScale="62500" lnSpcReduction="200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3600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Ewch</a:t>
            </a:r>
            <a:r>
              <a:rPr lang="en-GB" sz="36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GB" sz="3600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ati</a:t>
            </a:r>
            <a:r>
              <a:rPr lang="en-GB" sz="36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GB" sz="3600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i</a:t>
            </a:r>
            <a:r>
              <a:rPr lang="en-GB" sz="36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GB" sz="3600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ymchwilio</a:t>
            </a:r>
            <a:r>
              <a:rPr lang="en-GB" sz="36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 a </a:t>
            </a:r>
            <a:r>
              <a:rPr lang="en-GB" sz="3600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chymharu</a:t>
            </a:r>
            <a:r>
              <a:rPr lang="en-GB" sz="36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GB" sz="3600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tanwydd</a:t>
            </a:r>
            <a:r>
              <a:rPr lang="en-GB" sz="36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GB" sz="3600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gyda’ch</a:t>
            </a:r>
            <a:r>
              <a:rPr lang="en-GB" sz="36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 partner</a:t>
            </a:r>
            <a:endParaRPr lang="en-US" sz="36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4724400"/>
            <a:ext cx="3048000" cy="203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Callout 6"/>
          <p:cNvSpPr>
            <a:spLocks noChangeArrowheads="1"/>
          </p:cNvSpPr>
          <p:nvPr/>
        </p:nvSpPr>
        <p:spPr bwMode="auto">
          <a:xfrm>
            <a:off x="1828800" y="228600"/>
            <a:ext cx="5486400" cy="1066800"/>
          </a:xfrm>
          <a:prstGeom prst="wedgeEllipseCallout">
            <a:avLst>
              <a:gd name="adj1" fmla="val 47995"/>
              <a:gd name="adj2" fmla="val -13481"/>
            </a:avLst>
          </a:prstGeom>
          <a:gradFill rotWithShape="1">
            <a:gsLst>
              <a:gs pos="0">
                <a:srgbClr val="AFE0E4"/>
              </a:gs>
              <a:gs pos="20000">
                <a:srgbClr val="AFDEE2"/>
              </a:gs>
              <a:gs pos="100000">
                <a:srgbClr val="85AAAD"/>
              </a:gs>
            </a:gsLst>
            <a:lin ang="5400000"/>
          </a:gradFill>
          <a:ln w="9525">
            <a:solidFill>
              <a:srgbClr val="B6DCD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cy-GB" altLang="en-US" sz="1800" dirty="0">
                <a:solidFill>
                  <a:srgbClr val="000000"/>
                </a:solidFill>
                <a:cs typeface="Arial" panose="020B0604020202020204" pitchFamily="34" charset="0"/>
              </a:rPr>
              <a:t>C</a:t>
            </a:r>
            <a:r>
              <a:rPr lang="cy-GB" altLang="en-US" sz="1800" dirty="0" smtClean="0">
                <a:solidFill>
                  <a:srgbClr val="000000"/>
                </a:solidFill>
                <a:cs typeface="Arial" panose="020B0604020202020204" pitchFamily="34" charset="0"/>
              </a:rPr>
              <a:t>eir sy’n gyfrifol am ryddhau llawer o’</a:t>
            </a:r>
            <a:r>
              <a:rPr lang="cy-GB" altLang="ja-JP" sz="1800" dirty="0" smtClean="0">
                <a:solidFill>
                  <a:srgbClr val="000000"/>
                </a:solidFill>
                <a:cs typeface="Arial" panose="020B0604020202020204" pitchFamily="34" charset="0"/>
              </a:rPr>
              <a:t>r nwyon sy’n niweidiol i’r amgylchedd</a:t>
            </a:r>
            <a:r>
              <a:rPr lang="en-GB" altLang="ja-JP" sz="1800" dirty="0" smtClean="0">
                <a:solidFill>
                  <a:srgbClr val="000000"/>
                </a:solidFill>
                <a:cs typeface="Arial" panose="020B0604020202020204" pitchFamily="34" charset="0"/>
              </a:rPr>
              <a:t>. </a:t>
            </a:r>
            <a:endParaRPr lang="en-GB" altLang="en-US" sz="1800" dirty="0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0" name="Oval Callout 19"/>
          <p:cNvSpPr>
            <a:spLocks noChangeArrowheads="1"/>
          </p:cNvSpPr>
          <p:nvPr/>
        </p:nvSpPr>
        <p:spPr bwMode="auto">
          <a:xfrm>
            <a:off x="3733800" y="4724400"/>
            <a:ext cx="4800600" cy="1981200"/>
          </a:xfrm>
          <a:prstGeom prst="wedgeEllipseCallout">
            <a:avLst>
              <a:gd name="adj1" fmla="val 59690"/>
              <a:gd name="adj2" fmla="val 55440"/>
            </a:avLst>
          </a:prstGeom>
          <a:gradFill rotWithShape="1">
            <a:gsLst>
              <a:gs pos="0">
                <a:srgbClr val="E9E9F7"/>
              </a:gs>
              <a:gs pos="64999">
                <a:srgbClr val="C5C5E9"/>
              </a:gs>
              <a:gs pos="100000">
                <a:srgbClr val="ACACE1"/>
              </a:gs>
            </a:gsLst>
            <a:lin ang="5400000" scaled="1"/>
          </a:gradFill>
          <a:ln w="9525">
            <a:solidFill>
              <a:srgbClr val="292989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GB" altLang="en-US" sz="2000" b="1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Rhowch</a:t>
            </a:r>
            <a:r>
              <a:rPr lang="en-GB" altLang="en-US" sz="20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 y </a:t>
            </a:r>
            <a:r>
              <a:rPr lang="en-GB" altLang="en-US" sz="2000" b="1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wybodaeth</a:t>
            </a:r>
            <a:r>
              <a:rPr lang="en-GB" altLang="en-US" sz="20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GB" altLang="en-US" sz="2000" b="1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mewn</a:t>
            </a:r>
            <a:r>
              <a:rPr lang="en-GB" altLang="en-US" sz="20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GB" altLang="en-US" sz="2000" b="1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cyflwyniad</a:t>
            </a:r>
            <a:r>
              <a:rPr lang="en-GB" altLang="en-US" sz="20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GB" altLang="en-US" sz="2000" b="1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Powerpoint</a:t>
            </a:r>
            <a:r>
              <a:rPr lang="en-GB" altLang="en-US" sz="20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GB" altLang="en-US" sz="2000" b="1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a’</a:t>
            </a:r>
            <a:r>
              <a:rPr lang="en-GB" altLang="ja-JP" sz="2000" b="1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i</a:t>
            </a:r>
            <a:r>
              <a:rPr lang="en-GB" altLang="ja-JP" sz="20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GB" altLang="ja-JP" sz="2000" b="1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rannu</a:t>
            </a:r>
            <a:r>
              <a:rPr lang="en-GB" altLang="ja-JP" sz="20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 â </a:t>
            </a:r>
            <a:r>
              <a:rPr lang="en-GB" altLang="ja-JP" sz="2000" b="1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gweddill</a:t>
            </a:r>
            <a:r>
              <a:rPr lang="en-GB" altLang="ja-JP" sz="20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 y </a:t>
            </a:r>
            <a:r>
              <a:rPr lang="en-GB" altLang="ja-JP" sz="2000" b="1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dosbarth</a:t>
            </a:r>
            <a:r>
              <a:rPr lang="en-GB" altLang="ja-JP" sz="20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.</a:t>
            </a:r>
            <a:endParaRPr lang="en-GB" altLang="en-US" sz="2000" b="1" dirty="0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1" name="Oval Callout 20"/>
          <p:cNvSpPr>
            <a:spLocks noChangeArrowheads="1"/>
          </p:cNvSpPr>
          <p:nvPr/>
        </p:nvSpPr>
        <p:spPr bwMode="auto">
          <a:xfrm>
            <a:off x="2362200" y="1524000"/>
            <a:ext cx="4419600" cy="1600200"/>
          </a:xfrm>
          <a:prstGeom prst="wedgeEllipseCallout">
            <a:avLst>
              <a:gd name="adj1" fmla="val 47995"/>
              <a:gd name="adj2" fmla="val -13481"/>
            </a:avLst>
          </a:prstGeom>
          <a:solidFill>
            <a:srgbClr val="6B6BCF"/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50000"/>
              </a:spcBef>
              <a:defRPr/>
            </a:pPr>
            <a:r>
              <a:rPr lang="en-GB" altLang="en-US" sz="1800" dirty="0" err="1" smtClean="0">
                <a:solidFill>
                  <a:srgbClr val="FFFFFF"/>
                </a:solidFill>
                <a:cs typeface="Arial" panose="020B0604020202020204" pitchFamily="34" charset="0"/>
              </a:rPr>
              <a:t>Darganfyddwch</a:t>
            </a:r>
            <a:r>
              <a:rPr lang="en-GB" altLang="en-US" sz="1800" dirty="0" smtClean="0">
                <a:solidFill>
                  <a:srgbClr val="FFFFFF"/>
                </a:solidFill>
                <a:cs typeface="Arial" panose="020B0604020202020204" pitchFamily="34" charset="0"/>
              </a:rPr>
              <a:t> </a:t>
            </a:r>
            <a:r>
              <a:rPr lang="en-GB" altLang="en-US" sz="1800" dirty="0" err="1" smtClean="0">
                <a:solidFill>
                  <a:srgbClr val="FFFFFF"/>
                </a:solidFill>
                <a:cs typeface="Arial" panose="020B0604020202020204" pitchFamily="34" charset="0"/>
              </a:rPr>
              <a:t>beth</a:t>
            </a:r>
            <a:r>
              <a:rPr lang="en-GB" altLang="en-US" sz="1800" dirty="0" smtClean="0">
                <a:solidFill>
                  <a:srgbClr val="FFFFFF"/>
                </a:solidFill>
                <a:cs typeface="Arial" panose="020B0604020202020204" pitchFamily="34" charset="0"/>
              </a:rPr>
              <a:t> </a:t>
            </a:r>
            <a:r>
              <a:rPr lang="en-GB" altLang="en-US" sz="1800" dirty="0" err="1" smtClean="0">
                <a:solidFill>
                  <a:srgbClr val="FFFFFF"/>
                </a:solidFill>
                <a:cs typeface="Arial" panose="020B0604020202020204" pitchFamily="34" charset="0"/>
              </a:rPr>
              <a:t>yw’</a:t>
            </a:r>
            <a:r>
              <a:rPr lang="en-GB" altLang="ja-JP" sz="1800" dirty="0" err="1" smtClean="0">
                <a:solidFill>
                  <a:srgbClr val="FFFFFF"/>
                </a:solidFill>
                <a:cs typeface="Arial" panose="020B0604020202020204" pitchFamily="34" charset="0"/>
              </a:rPr>
              <a:t>r</a:t>
            </a:r>
            <a:endParaRPr lang="en-GB" altLang="ja-JP" sz="1800" dirty="0" smtClean="0">
              <a:solidFill>
                <a:srgbClr val="FFFFFF"/>
              </a:solidFill>
              <a:cs typeface="Arial" panose="020B0604020202020204" pitchFamily="34" charset="0"/>
            </a:endParaRP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  <a:defRPr/>
            </a:pPr>
            <a:r>
              <a:rPr lang="en-GB" altLang="en-US" sz="1800" dirty="0" smtClean="0">
                <a:solidFill>
                  <a:srgbClr val="FFFFFF"/>
                </a:solidFill>
                <a:cs typeface="Arial" panose="020B0604020202020204" pitchFamily="34" charset="0"/>
              </a:rPr>
              <a:t> </a:t>
            </a:r>
            <a:r>
              <a:rPr lang="en-GB" altLang="en-US" sz="1800" dirty="0" err="1" smtClean="0">
                <a:solidFill>
                  <a:srgbClr val="FFFFFF"/>
                </a:solidFill>
                <a:cs typeface="Arial" panose="020B0604020202020204" pitchFamily="34" charset="0"/>
              </a:rPr>
              <a:t>peiriant</a:t>
            </a:r>
            <a:r>
              <a:rPr lang="en-GB" altLang="en-US" sz="1800" dirty="0" smtClean="0">
                <a:solidFill>
                  <a:srgbClr val="FFFFFF"/>
                </a:solidFill>
                <a:cs typeface="Arial" panose="020B0604020202020204" pitchFamily="34" charset="0"/>
              </a:rPr>
              <a:t> </a:t>
            </a:r>
            <a:r>
              <a:rPr lang="en-GB" altLang="en-US" sz="1800" dirty="0" err="1" smtClean="0">
                <a:solidFill>
                  <a:srgbClr val="FFFFFF"/>
                </a:solidFill>
                <a:cs typeface="Arial" panose="020B0604020202020204" pitchFamily="34" charset="0"/>
              </a:rPr>
              <a:t>tanio</a:t>
            </a:r>
            <a:r>
              <a:rPr lang="en-GB" altLang="en-US" sz="1800" dirty="0" smtClean="0">
                <a:solidFill>
                  <a:srgbClr val="FFFFFF"/>
                </a:solidFill>
                <a:cs typeface="Arial" panose="020B0604020202020204" pitchFamily="34" charset="0"/>
              </a:rPr>
              <a:t> </a:t>
            </a:r>
            <a:r>
              <a:rPr lang="en-GB" altLang="en-US" sz="1800" dirty="0" err="1" smtClean="0">
                <a:solidFill>
                  <a:srgbClr val="FFFFFF"/>
                </a:solidFill>
                <a:cs typeface="Arial" panose="020B0604020202020204" pitchFamily="34" charset="0"/>
              </a:rPr>
              <a:t>mewnol</a:t>
            </a:r>
            <a:r>
              <a:rPr lang="en-GB" altLang="en-US" sz="1800" dirty="0" smtClean="0">
                <a:solidFill>
                  <a:srgbClr val="FFFFFF"/>
                </a:solidFill>
                <a:cs typeface="Arial" panose="020B0604020202020204" pitchFamily="34" charset="0"/>
              </a:rPr>
              <a:t>.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  <a:defRPr/>
            </a:pPr>
            <a:r>
              <a:rPr lang="en-GB" altLang="en-US" sz="1800" dirty="0" err="1" smtClean="0">
                <a:solidFill>
                  <a:srgbClr val="FFFFFF"/>
                </a:solidFill>
                <a:cs typeface="Arial" panose="020B0604020202020204" pitchFamily="34" charset="0"/>
              </a:rPr>
              <a:t>Rhowch</a:t>
            </a:r>
            <a:r>
              <a:rPr lang="en-GB" altLang="en-US" sz="1800" dirty="0" smtClean="0">
                <a:solidFill>
                  <a:srgbClr val="FFFFFF"/>
                </a:solidFill>
                <a:cs typeface="Arial" panose="020B0604020202020204" pitchFamily="34" charset="0"/>
              </a:rPr>
              <a:t> </a:t>
            </a:r>
            <a:r>
              <a:rPr lang="en-GB" altLang="en-US" sz="1800" dirty="0" err="1" smtClean="0">
                <a:solidFill>
                  <a:srgbClr val="FFFFFF"/>
                </a:solidFill>
                <a:cs typeface="Arial" panose="020B0604020202020204" pitchFamily="34" charset="0"/>
              </a:rPr>
              <a:t>sylw</a:t>
            </a:r>
            <a:r>
              <a:rPr lang="en-GB" altLang="en-US" sz="1800" dirty="0" smtClean="0">
                <a:solidFill>
                  <a:srgbClr val="FFFFFF"/>
                </a:solidFill>
                <a:cs typeface="Arial" panose="020B0604020202020204" pitchFamily="34" charset="0"/>
              </a:rPr>
              <a:t> </a:t>
            </a:r>
            <a:r>
              <a:rPr lang="en-GB" altLang="en-US" sz="1800" dirty="0" err="1" smtClean="0">
                <a:solidFill>
                  <a:srgbClr val="FFFFFF"/>
                </a:solidFill>
                <a:cs typeface="Arial" panose="020B0604020202020204" pitchFamily="34" charset="0"/>
              </a:rPr>
              <a:t>penodol</a:t>
            </a:r>
            <a:r>
              <a:rPr lang="en-GB" altLang="en-US" sz="1800" dirty="0" smtClean="0">
                <a:solidFill>
                  <a:srgbClr val="FFFFFF"/>
                </a:solidFill>
                <a:cs typeface="Arial" panose="020B0604020202020204" pitchFamily="34" charset="0"/>
              </a:rPr>
              <a:t> </a:t>
            </a:r>
            <a:r>
              <a:rPr lang="en-GB" altLang="en-US" sz="1800" dirty="0" err="1" smtClean="0">
                <a:solidFill>
                  <a:srgbClr val="FFFFFF"/>
                </a:solidFill>
                <a:cs typeface="Arial" panose="020B0604020202020204" pitchFamily="34" charset="0"/>
              </a:rPr>
              <a:t>i</a:t>
            </a:r>
            <a:r>
              <a:rPr lang="en-US" altLang="en-US" sz="1800" dirty="0" smtClean="0">
                <a:solidFill>
                  <a:srgbClr val="FFFFFF"/>
                </a:solidFill>
                <a:cs typeface="Arial" panose="020B0604020202020204" pitchFamily="34" charset="0"/>
              </a:rPr>
              <a:t>…..</a:t>
            </a:r>
            <a:endParaRPr lang="en-GB" altLang="en-US" sz="1800" dirty="0" smtClean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7" name="Oval Callout 16"/>
          <p:cNvSpPr>
            <a:spLocks noChangeArrowheads="1"/>
          </p:cNvSpPr>
          <p:nvPr/>
        </p:nvSpPr>
        <p:spPr bwMode="auto">
          <a:xfrm>
            <a:off x="6858000" y="2438400"/>
            <a:ext cx="1828800" cy="1600200"/>
          </a:xfrm>
          <a:prstGeom prst="wedgeEllipseCallout">
            <a:avLst>
              <a:gd name="adj1" fmla="val -100120"/>
              <a:gd name="adj2" fmla="val -44782"/>
            </a:avLst>
          </a:prstGeom>
          <a:gradFill rotWithShape="1">
            <a:gsLst>
              <a:gs pos="0">
                <a:srgbClr val="AFE0E4"/>
              </a:gs>
              <a:gs pos="20000">
                <a:srgbClr val="AFDEE2"/>
              </a:gs>
              <a:gs pos="100000">
                <a:srgbClr val="85AAAD"/>
              </a:gs>
            </a:gsLst>
            <a:lin ang="5400000"/>
          </a:gradFill>
          <a:ln w="9525">
            <a:solidFill>
              <a:srgbClr val="B6DCD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1800" dirty="0" smtClean="0">
                <a:solidFill>
                  <a:srgbClr val="000000"/>
                </a:solidFill>
                <a:cs typeface="Arial" panose="020B0604020202020204" pitchFamily="34" charset="0"/>
              </a:rPr>
              <a:t>Y </a:t>
            </a:r>
            <a:r>
              <a:rPr lang="en-US" altLang="en-US" sz="180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nwyon</a:t>
            </a:r>
            <a:r>
              <a:rPr lang="en-US" altLang="en-US" sz="1800" dirty="0" smtClean="0">
                <a:solidFill>
                  <a:srgbClr val="000000"/>
                </a:solidFill>
                <a:cs typeface="Arial" panose="020B0604020202020204" pitchFamily="34" charset="0"/>
              </a:rPr>
              <a:t> y </a:t>
            </a:r>
            <a:r>
              <a:rPr lang="en-US" altLang="en-US" sz="180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mae’n</a:t>
            </a:r>
            <a:r>
              <a:rPr lang="en-US" altLang="en-US" sz="1800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180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eu</a:t>
            </a:r>
            <a:r>
              <a:rPr lang="en-US" altLang="en-US" sz="1800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180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rhyddhau</a:t>
            </a:r>
            <a:endParaRPr lang="en-GB" altLang="en-US" sz="1800" dirty="0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4" name="Oval Callout 13"/>
          <p:cNvSpPr>
            <a:spLocks noChangeArrowheads="1"/>
          </p:cNvSpPr>
          <p:nvPr/>
        </p:nvSpPr>
        <p:spPr bwMode="auto">
          <a:xfrm>
            <a:off x="6934200" y="914400"/>
            <a:ext cx="1828800" cy="1600200"/>
          </a:xfrm>
          <a:prstGeom prst="wedgeEllipseCallout">
            <a:avLst>
              <a:gd name="adj1" fmla="val -87407"/>
              <a:gd name="adj2" fmla="val 33472"/>
            </a:avLst>
          </a:prstGeom>
          <a:gradFill rotWithShape="1">
            <a:gsLst>
              <a:gs pos="0">
                <a:srgbClr val="AFE0E4"/>
              </a:gs>
              <a:gs pos="20000">
                <a:srgbClr val="AFDEE2"/>
              </a:gs>
              <a:gs pos="100000">
                <a:srgbClr val="85AAAD"/>
              </a:gs>
            </a:gsLst>
            <a:lin ang="5400000"/>
          </a:gradFill>
          <a:ln w="9525">
            <a:solidFill>
              <a:srgbClr val="B6DCD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180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Sut</a:t>
            </a:r>
            <a:r>
              <a:rPr lang="en-US" altLang="en-US" sz="1800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180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mae’n</a:t>
            </a:r>
            <a:r>
              <a:rPr lang="en-US" altLang="en-US" sz="1800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180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gweithio</a:t>
            </a:r>
            <a:r>
              <a:rPr lang="en-US" altLang="en-US" sz="1800" dirty="0" smtClean="0">
                <a:solidFill>
                  <a:srgbClr val="000000"/>
                </a:solidFill>
                <a:cs typeface="Arial" panose="020B0604020202020204" pitchFamily="34" charset="0"/>
              </a:rPr>
              <a:t>?</a:t>
            </a:r>
            <a:endParaRPr lang="en-GB" altLang="en-US" sz="1800" dirty="0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8" name="Oval Callout 17"/>
          <p:cNvSpPr>
            <a:spLocks noChangeArrowheads="1"/>
          </p:cNvSpPr>
          <p:nvPr/>
        </p:nvSpPr>
        <p:spPr bwMode="auto">
          <a:xfrm>
            <a:off x="5334000" y="3048000"/>
            <a:ext cx="1828800" cy="1600200"/>
          </a:xfrm>
          <a:prstGeom prst="wedgeEllipseCallout">
            <a:avLst>
              <a:gd name="adj1" fmla="val -56111"/>
              <a:gd name="adj2" fmla="val -58199"/>
            </a:avLst>
          </a:prstGeom>
          <a:gradFill rotWithShape="1">
            <a:gsLst>
              <a:gs pos="0">
                <a:srgbClr val="AFE0E4"/>
              </a:gs>
              <a:gs pos="20000">
                <a:srgbClr val="AFDEE2"/>
              </a:gs>
              <a:gs pos="100000">
                <a:srgbClr val="85AAAD"/>
              </a:gs>
            </a:gsLst>
            <a:lin ang="5400000"/>
          </a:gradFill>
          <a:ln w="9525">
            <a:solidFill>
              <a:srgbClr val="B6DCD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dirty="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Y </a:t>
            </a:r>
            <a:r>
              <a:rPr lang="en-US" dirty="0" err="1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dyfodol</a:t>
            </a:r>
            <a:r>
              <a:rPr lang="en-US" dirty="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sydd</a:t>
            </a:r>
            <a:r>
              <a:rPr lang="en-US" dirty="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i’r</a:t>
            </a:r>
            <a:r>
              <a:rPr lang="en-US" dirty="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peiriant</a:t>
            </a:r>
            <a:r>
              <a:rPr lang="en-US" dirty="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tanio</a:t>
            </a:r>
            <a:r>
              <a:rPr lang="en-US" dirty="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mewnol</a:t>
            </a:r>
            <a:endParaRPr lang="en-GB" dirty="0">
              <a:solidFill>
                <a:srgbClr val="000000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Oval Callout 18"/>
          <p:cNvSpPr>
            <a:spLocks noChangeArrowheads="1"/>
          </p:cNvSpPr>
          <p:nvPr/>
        </p:nvSpPr>
        <p:spPr bwMode="auto">
          <a:xfrm>
            <a:off x="152400" y="914400"/>
            <a:ext cx="1981200" cy="1752600"/>
          </a:xfrm>
          <a:prstGeom prst="wedgeEllipseCallout">
            <a:avLst>
              <a:gd name="adj1" fmla="val 100370"/>
              <a:gd name="adj2" fmla="val 23847"/>
            </a:avLst>
          </a:prstGeom>
          <a:gradFill rotWithShape="1">
            <a:gsLst>
              <a:gs pos="0">
                <a:srgbClr val="AFE0E4"/>
              </a:gs>
              <a:gs pos="20000">
                <a:srgbClr val="AFDEE2"/>
              </a:gs>
              <a:gs pos="100000">
                <a:srgbClr val="85AAAD"/>
              </a:gs>
            </a:gsLst>
            <a:lin ang="5400000"/>
          </a:gradFill>
          <a:ln w="9525">
            <a:solidFill>
              <a:srgbClr val="B6DCD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dirty="0" err="1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Ffyrdd</a:t>
            </a:r>
            <a:r>
              <a:rPr lang="en-US" dirty="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amgen</a:t>
            </a:r>
            <a:r>
              <a:rPr lang="en-US" dirty="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sydd</a:t>
            </a:r>
            <a:r>
              <a:rPr lang="en-US" dirty="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ar</a:t>
            </a:r>
            <a:r>
              <a:rPr lang="en-US" dirty="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gael</a:t>
            </a:r>
            <a:r>
              <a:rPr lang="en-US" dirty="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i</a:t>
            </a:r>
            <a:r>
              <a:rPr lang="en-US" dirty="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bweru</a:t>
            </a:r>
            <a:r>
              <a:rPr lang="en-US" dirty="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cerbydau</a:t>
            </a:r>
            <a:endParaRPr lang="en-GB" dirty="0">
              <a:solidFill>
                <a:srgbClr val="000000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Oval Callout 15"/>
          <p:cNvSpPr>
            <a:spLocks noChangeArrowheads="1"/>
          </p:cNvSpPr>
          <p:nvPr/>
        </p:nvSpPr>
        <p:spPr bwMode="auto">
          <a:xfrm>
            <a:off x="3352800" y="3429000"/>
            <a:ext cx="2057400" cy="1600200"/>
          </a:xfrm>
          <a:prstGeom prst="wedgeEllipseCallout">
            <a:avLst>
              <a:gd name="adj1" fmla="val -213"/>
              <a:gd name="adj2" fmla="val -79435"/>
            </a:avLst>
          </a:prstGeom>
          <a:gradFill rotWithShape="1">
            <a:gsLst>
              <a:gs pos="0">
                <a:srgbClr val="AFE0E4"/>
              </a:gs>
              <a:gs pos="20000">
                <a:srgbClr val="AFDEE2"/>
              </a:gs>
              <a:gs pos="100000">
                <a:srgbClr val="85AAAD"/>
              </a:gs>
            </a:gsLst>
            <a:lin ang="5400000"/>
          </a:gradFill>
          <a:ln w="9525">
            <a:solidFill>
              <a:srgbClr val="B6DCD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1800" dirty="0" smtClean="0">
                <a:solidFill>
                  <a:srgbClr val="000000"/>
                </a:solidFill>
                <a:cs typeface="Arial" panose="020B0604020202020204" pitchFamily="34" charset="0"/>
              </a:rPr>
              <a:t>Y </a:t>
            </a:r>
            <a:r>
              <a:rPr lang="en-US" altLang="en-US" sz="180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drwg</a:t>
            </a:r>
            <a:r>
              <a:rPr lang="en-US" altLang="en-US" sz="1800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180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neu’r</a:t>
            </a:r>
            <a:r>
              <a:rPr lang="en-US" altLang="en-US" sz="1800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180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lles</a:t>
            </a:r>
            <a:r>
              <a:rPr lang="en-US" altLang="en-US" sz="1800" dirty="0" smtClean="0">
                <a:solidFill>
                  <a:srgbClr val="000000"/>
                </a:solidFill>
                <a:cs typeface="Arial" panose="020B0604020202020204" pitchFamily="34" charset="0"/>
              </a:rPr>
              <a:t> y </a:t>
            </a:r>
            <a:r>
              <a:rPr lang="en-US" altLang="en-US" sz="180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mae’n</a:t>
            </a:r>
            <a:r>
              <a:rPr lang="en-US" altLang="en-US" sz="1800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180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ei</a:t>
            </a:r>
            <a:r>
              <a:rPr lang="en-US" altLang="en-US" sz="1800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180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wneud</a:t>
            </a:r>
            <a:r>
              <a:rPr lang="en-US" altLang="en-US" sz="1800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180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i’r</a:t>
            </a:r>
            <a:r>
              <a:rPr lang="en-US" altLang="en-US" sz="1800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180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amgylchedd</a:t>
            </a:r>
            <a:endParaRPr lang="en-GB" altLang="en-US" sz="1800" dirty="0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3" name="Oval Callout 12"/>
          <p:cNvSpPr>
            <a:spLocks noChangeArrowheads="1"/>
          </p:cNvSpPr>
          <p:nvPr/>
        </p:nvSpPr>
        <p:spPr bwMode="auto">
          <a:xfrm>
            <a:off x="1600200" y="3200400"/>
            <a:ext cx="1905000" cy="1600200"/>
          </a:xfrm>
          <a:prstGeom prst="wedgeEllipseCallout">
            <a:avLst>
              <a:gd name="adj1" fmla="val 49514"/>
              <a:gd name="adj2" fmla="val -72727"/>
            </a:avLst>
          </a:prstGeom>
          <a:gradFill rotWithShape="1">
            <a:gsLst>
              <a:gs pos="0">
                <a:srgbClr val="AFE0E4"/>
              </a:gs>
              <a:gs pos="20000">
                <a:srgbClr val="AFDEE2"/>
              </a:gs>
              <a:gs pos="100000">
                <a:srgbClr val="85AAAD"/>
              </a:gs>
            </a:gsLst>
            <a:lin ang="5400000"/>
          </a:gradFill>
          <a:ln w="9525">
            <a:solidFill>
              <a:srgbClr val="B6DCD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1800" dirty="0" smtClean="0">
                <a:solidFill>
                  <a:srgbClr val="000000"/>
                </a:solidFill>
                <a:cs typeface="Arial" panose="020B0604020202020204" pitchFamily="34" charset="0"/>
              </a:rPr>
              <a:t>Y </a:t>
            </a:r>
            <a:r>
              <a:rPr lang="en-US" altLang="en-US" sz="180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tanwydd</a:t>
            </a:r>
            <a:r>
              <a:rPr lang="en-US" altLang="en-US" sz="1800" dirty="0" smtClean="0">
                <a:solidFill>
                  <a:srgbClr val="000000"/>
                </a:solidFill>
                <a:cs typeface="Arial" panose="020B0604020202020204" pitchFamily="34" charset="0"/>
              </a:rPr>
              <a:t> y </a:t>
            </a:r>
            <a:r>
              <a:rPr lang="en-US" altLang="en-US" sz="180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mae’n</a:t>
            </a:r>
            <a:r>
              <a:rPr lang="en-US" altLang="en-US" sz="1800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180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ei</a:t>
            </a:r>
            <a:r>
              <a:rPr lang="en-US" altLang="en-US" sz="1800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180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ddefnyddio</a:t>
            </a:r>
            <a:endParaRPr lang="en-GB" altLang="en-US" sz="1800" dirty="0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5" name="Oval Callout 14"/>
          <p:cNvSpPr>
            <a:spLocks noChangeArrowheads="1"/>
          </p:cNvSpPr>
          <p:nvPr/>
        </p:nvSpPr>
        <p:spPr bwMode="auto">
          <a:xfrm>
            <a:off x="152400" y="2590800"/>
            <a:ext cx="1828800" cy="1600200"/>
          </a:xfrm>
          <a:prstGeom prst="wedgeEllipseCallout">
            <a:avLst>
              <a:gd name="adj1" fmla="val 92546"/>
              <a:gd name="adj2" fmla="val -49255"/>
            </a:avLst>
          </a:prstGeom>
          <a:gradFill rotWithShape="1">
            <a:gsLst>
              <a:gs pos="0">
                <a:srgbClr val="AFE0E4"/>
              </a:gs>
              <a:gs pos="20000">
                <a:srgbClr val="AFDEE2"/>
              </a:gs>
              <a:gs pos="100000">
                <a:srgbClr val="85AAAD"/>
              </a:gs>
            </a:gsLst>
            <a:lin ang="5400000"/>
          </a:gradFill>
          <a:ln w="9525">
            <a:solidFill>
              <a:srgbClr val="B6DCD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1800" dirty="0" smtClean="0">
                <a:solidFill>
                  <a:srgbClr val="000000"/>
                </a:solidFill>
                <a:cs typeface="Arial" panose="020B0604020202020204" pitchFamily="34" charset="0"/>
              </a:rPr>
              <a:t>Hanes </a:t>
            </a:r>
            <a:r>
              <a:rPr lang="en-US" altLang="en-US" sz="180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datblygu’r</a:t>
            </a:r>
            <a:r>
              <a:rPr lang="en-US" altLang="en-US" sz="1800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180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peiriant</a:t>
            </a:r>
            <a:r>
              <a:rPr lang="en-US" altLang="en-US" sz="1800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180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tanio</a:t>
            </a:r>
            <a:r>
              <a:rPr lang="en-US" altLang="en-US" sz="1800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180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mewnol</a:t>
            </a:r>
            <a:endParaRPr lang="en-GB" altLang="en-US" sz="1800" dirty="0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1524000" y="914400"/>
            <a:ext cx="6183313" cy="461963"/>
          </a:xfrm>
          <a:prstGeom prst="rect">
            <a:avLst/>
          </a:prstGeom>
          <a:gradFill rotWithShape="1">
            <a:gsLst>
              <a:gs pos="0">
                <a:srgbClr val="AFE0E4"/>
              </a:gs>
              <a:gs pos="20000">
                <a:srgbClr val="AFDEE2"/>
              </a:gs>
              <a:gs pos="100000">
                <a:srgbClr val="85AAAD"/>
              </a:gs>
            </a:gsLst>
            <a:lin ang="5400000"/>
          </a:gradFill>
          <a:ln w="9525">
            <a:solidFill>
              <a:srgbClr val="B6DCD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Ceir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trydan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YN ERBYN    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Ceir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petrol</a:t>
            </a:r>
          </a:p>
        </p:txBody>
      </p:sp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381000" y="1676400"/>
            <a:ext cx="4191000" cy="4894263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cs typeface="Arial" panose="020B0604020202020204" pitchFamily="34" charset="0"/>
              </a:rPr>
              <a:t>Car trydan / solar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cs typeface="Arial" panose="020B0604020202020204" pitchFamily="34" charset="0"/>
              </a:rPr>
              <a:t>O blaid: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 b="1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 b="1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 b="1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 b="1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 b="1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cs typeface="Arial" panose="020B0604020202020204" pitchFamily="34" charset="0"/>
              </a:rPr>
              <a:t>Yn erbyn: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 b="1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 b="1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 b="1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 b="1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 b="1">
              <a:cs typeface="Arial" panose="020B0604020202020204" pitchFamily="34" charset="0"/>
            </a:endParaRPr>
          </a:p>
        </p:txBody>
      </p:sp>
      <p:sp>
        <p:nvSpPr>
          <p:cNvPr id="8196" name="Text Box 7"/>
          <p:cNvSpPr txBox="1">
            <a:spLocks noChangeArrowheads="1"/>
          </p:cNvSpPr>
          <p:nvPr/>
        </p:nvSpPr>
        <p:spPr bwMode="auto">
          <a:xfrm>
            <a:off x="4648200" y="1676400"/>
            <a:ext cx="4191000" cy="4894263"/>
          </a:xfrm>
          <a:prstGeom prst="rect">
            <a:avLst/>
          </a:prstGeom>
          <a:solidFill>
            <a:srgbClr val="BBE0E3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cs typeface="Arial" panose="020B0604020202020204" pitchFamily="34" charset="0"/>
              </a:rPr>
              <a:t>Car petrol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cs typeface="Arial" panose="020B0604020202020204" pitchFamily="34" charset="0"/>
              </a:rPr>
              <a:t>O blaid: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 b="1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 b="1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 b="1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 b="1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 b="1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cs typeface="Arial" panose="020B0604020202020204" pitchFamily="34" charset="0"/>
              </a:rPr>
              <a:t>Yn erbyn: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 b="1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 b="1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 b="1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 b="1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 b="1">
              <a:cs typeface="Arial" panose="020B0604020202020204" pitchFamily="34" charset="0"/>
            </a:endParaRPr>
          </a:p>
        </p:txBody>
      </p:sp>
      <p:sp>
        <p:nvSpPr>
          <p:cNvPr id="8197" name="TextBox 2"/>
          <p:cNvSpPr txBox="1">
            <a:spLocks noChangeArrowheads="1"/>
          </p:cNvSpPr>
          <p:nvPr/>
        </p:nvSpPr>
        <p:spPr bwMode="auto">
          <a:xfrm>
            <a:off x="342900" y="381000"/>
            <a:ext cx="8458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>
                <a:cs typeface="Arial" panose="020B0604020202020204" pitchFamily="34" charset="0"/>
              </a:rPr>
              <a:t>Trafodwch y pwyntiau sydd o blaid ac yn erbyn ceir trydan a cheir petrol.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36" y="838200"/>
            <a:ext cx="8551568" cy="481025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00766" y="5705697"/>
            <a:ext cx="6516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err="1" smtClean="0"/>
              <a:t>Ceir</a:t>
            </a:r>
            <a:r>
              <a:rPr lang="en-GB" b="1" dirty="0" smtClean="0"/>
              <a:t> </a:t>
            </a:r>
            <a:r>
              <a:rPr lang="en-GB" b="1" dirty="0" err="1" smtClean="0"/>
              <a:t>trydan</a:t>
            </a:r>
            <a:r>
              <a:rPr lang="en-GB" dirty="0" smtClean="0"/>
              <a:t>: </a:t>
            </a:r>
            <a:r>
              <a:rPr lang="en-GB" dirty="0" smtClean="0">
                <a:hlinkClick r:id="rId4"/>
              </a:rPr>
              <a:t>https://www.youtube.com/watch?v=8cov7cAY8No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6" descr="telesgop 0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41" r="19832"/>
          <a:stretch>
            <a:fillRect/>
          </a:stretch>
        </p:blipFill>
        <p:spPr bwMode="auto">
          <a:xfrm>
            <a:off x="3962400" y="381000"/>
            <a:ext cx="4724400" cy="6096000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1138" y="244475"/>
            <a:ext cx="3581400" cy="2308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cy-GB" altLang="en-US" sz="1600" dirty="0" smtClean="0">
                <a:solidFill>
                  <a:srgbClr val="000000"/>
                </a:solidFill>
                <a:cs typeface="Arial" panose="020B0604020202020204" pitchFamily="34" charset="0"/>
              </a:rPr>
              <a:t>Ewch ati i ddylunio a gwneud model o </a:t>
            </a:r>
            <a:r>
              <a:rPr lang="cy-GB" altLang="en-US" sz="160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gar</a:t>
            </a:r>
            <a:r>
              <a:rPr lang="cy-GB" altLang="en-US" sz="1600" dirty="0" smtClean="0">
                <a:solidFill>
                  <a:srgbClr val="000000"/>
                </a:solidFill>
                <a:cs typeface="Arial" panose="020B0604020202020204" pitchFamily="34" charset="0"/>
              </a:rPr>
              <a:t> sy</a:t>
            </a:r>
            <a:r>
              <a:rPr lang="cy-GB" altLang="ja-JP" sz="1600" dirty="0" smtClean="0">
                <a:solidFill>
                  <a:srgbClr val="000000"/>
                </a:solidFill>
                <a:cs typeface="Arial" panose="020B0604020202020204" pitchFamily="34" charset="0"/>
              </a:rPr>
              <a:t>’n rhedeg ar drydan sy’n cael ei gynhyrchu gan baneli solar </a:t>
            </a:r>
            <a:r>
              <a:rPr lang="cy-GB" altLang="ja-JP" sz="160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ffotofoltäig</a:t>
            </a:r>
            <a:r>
              <a:rPr lang="cy-GB" altLang="ja-JP" sz="1600" dirty="0" smtClean="0">
                <a:solidFill>
                  <a:srgbClr val="000000"/>
                </a:solidFill>
                <a:cs typeface="Arial" panose="020B0604020202020204" pitchFamily="34" charset="0"/>
              </a:rPr>
              <a:t>.</a:t>
            </a:r>
          </a:p>
          <a:p>
            <a:pPr eaLnBrk="1" hangingPunct="1">
              <a:defRPr/>
            </a:pPr>
            <a:r>
              <a:rPr lang="cy-GB" altLang="en-US" sz="1600" dirty="0" smtClean="0">
                <a:solidFill>
                  <a:srgbClr val="000000"/>
                </a:solidFill>
                <a:cs typeface="Arial" panose="020B0604020202020204" pitchFamily="34" charset="0"/>
              </a:rPr>
              <a:t>Mae</a:t>
            </a:r>
            <a:r>
              <a:rPr lang="cy-GB" altLang="ja-JP" sz="1600" dirty="0" smtClean="0">
                <a:solidFill>
                  <a:srgbClr val="000000"/>
                </a:solidFill>
                <a:cs typeface="Arial" panose="020B0604020202020204" pitchFamily="34" charset="0"/>
              </a:rPr>
              <a:t>’r llun yn dangos rhai o’r cydrannau sydd eu hangen i adeiladu’r car.</a:t>
            </a:r>
          </a:p>
          <a:p>
            <a:pPr eaLnBrk="1" hangingPunct="1">
              <a:defRPr/>
            </a:pPr>
            <a:r>
              <a:rPr lang="cy-GB" altLang="en-US" sz="1600" dirty="0" smtClean="0">
                <a:solidFill>
                  <a:srgbClr val="000000"/>
                </a:solidFill>
                <a:cs typeface="Arial" panose="020B0604020202020204" pitchFamily="34" charset="0"/>
              </a:rPr>
              <a:t>Ydych </a:t>
            </a:r>
            <a:r>
              <a:rPr lang="cy-GB" altLang="en-US" sz="160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chi</a:t>
            </a:r>
            <a:r>
              <a:rPr lang="cy-GB" altLang="ja-JP" sz="160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’n</a:t>
            </a:r>
            <a:r>
              <a:rPr lang="cy-GB" altLang="ja-JP" sz="1600" dirty="0" smtClean="0">
                <a:solidFill>
                  <a:srgbClr val="000000"/>
                </a:solidFill>
                <a:cs typeface="Arial" panose="020B0604020202020204" pitchFamily="34" charset="0"/>
              </a:rPr>
              <a:t> eu hadnabod? </a:t>
            </a:r>
            <a:r>
              <a:rPr lang="cy-GB" altLang="ja-JP" sz="160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Allwch</a:t>
            </a:r>
            <a:r>
              <a:rPr lang="cy-GB" altLang="ja-JP" sz="1600" dirty="0" smtClean="0">
                <a:solidFill>
                  <a:srgbClr val="000000"/>
                </a:solidFill>
                <a:cs typeface="Arial" panose="020B0604020202020204" pitchFamily="34" charset="0"/>
              </a:rPr>
              <a:t> chi eu henwi nhw?</a:t>
            </a:r>
            <a:endParaRPr lang="cy-GB" altLang="en-US" sz="1600" dirty="0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7" name="Oval Callout 16"/>
          <p:cNvSpPr>
            <a:spLocks noChangeArrowheads="1"/>
          </p:cNvSpPr>
          <p:nvPr/>
        </p:nvSpPr>
        <p:spPr bwMode="auto">
          <a:xfrm>
            <a:off x="228600" y="2590800"/>
            <a:ext cx="2895600" cy="762000"/>
          </a:xfrm>
          <a:prstGeom prst="wedgeEllipseCallout">
            <a:avLst>
              <a:gd name="adj1" fmla="val 116431"/>
              <a:gd name="adj2" fmla="val -138134"/>
            </a:avLst>
          </a:prstGeom>
          <a:solidFill>
            <a:srgbClr val="FBFBA3"/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spcBef>
                <a:spcPct val="50000"/>
              </a:spcBef>
              <a:defRPr/>
            </a:pPr>
            <a:endParaRPr lang="en-GB" dirty="0">
              <a:solidFill>
                <a:srgbClr val="000000"/>
              </a:solidFill>
              <a:latin typeface="Chalkboard"/>
              <a:ea typeface="+mn-ea"/>
              <a:cs typeface="Chalkboard"/>
            </a:endParaRPr>
          </a:p>
        </p:txBody>
      </p:sp>
      <p:sp>
        <p:nvSpPr>
          <p:cNvPr id="18" name="Oval Callout 17"/>
          <p:cNvSpPr>
            <a:spLocks noChangeArrowheads="1"/>
          </p:cNvSpPr>
          <p:nvPr/>
        </p:nvSpPr>
        <p:spPr bwMode="auto">
          <a:xfrm>
            <a:off x="228600" y="5105400"/>
            <a:ext cx="2895600" cy="762000"/>
          </a:xfrm>
          <a:prstGeom prst="wedgeEllipseCallout">
            <a:avLst>
              <a:gd name="adj1" fmla="val 100370"/>
              <a:gd name="adj2" fmla="val -46579"/>
            </a:avLst>
          </a:prstGeom>
          <a:solidFill>
            <a:srgbClr val="FBFBA3"/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spcBef>
                <a:spcPct val="50000"/>
              </a:spcBef>
              <a:defRPr/>
            </a:pPr>
            <a:endParaRPr lang="en-GB" dirty="0">
              <a:solidFill>
                <a:srgbClr val="000000"/>
              </a:solidFill>
              <a:latin typeface="Chalkboard"/>
              <a:ea typeface="+mn-ea"/>
              <a:cs typeface="Chalkboard"/>
            </a:endParaRPr>
          </a:p>
        </p:txBody>
      </p:sp>
      <p:sp>
        <p:nvSpPr>
          <p:cNvPr id="19" name="Oval Callout 18"/>
          <p:cNvSpPr>
            <a:spLocks noChangeArrowheads="1"/>
          </p:cNvSpPr>
          <p:nvPr/>
        </p:nvSpPr>
        <p:spPr bwMode="auto">
          <a:xfrm>
            <a:off x="228600" y="4267200"/>
            <a:ext cx="2895600" cy="762000"/>
          </a:xfrm>
          <a:prstGeom prst="wedgeEllipseCallout">
            <a:avLst>
              <a:gd name="adj1" fmla="val 146694"/>
              <a:gd name="adj2" fmla="val -4324"/>
            </a:avLst>
          </a:prstGeom>
          <a:solidFill>
            <a:srgbClr val="FBFBA3"/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spcBef>
                <a:spcPct val="50000"/>
              </a:spcBef>
              <a:defRPr/>
            </a:pPr>
            <a:endParaRPr lang="en-GB" dirty="0">
              <a:solidFill>
                <a:srgbClr val="000000"/>
              </a:solidFill>
              <a:latin typeface="Chalkboard"/>
              <a:ea typeface="+mn-ea"/>
              <a:cs typeface="Chalkboard"/>
            </a:endParaRPr>
          </a:p>
        </p:txBody>
      </p:sp>
      <p:sp>
        <p:nvSpPr>
          <p:cNvPr id="20" name="Oval Callout 19"/>
          <p:cNvSpPr>
            <a:spLocks noChangeArrowheads="1"/>
          </p:cNvSpPr>
          <p:nvPr/>
        </p:nvSpPr>
        <p:spPr bwMode="auto">
          <a:xfrm>
            <a:off x="304800" y="5943600"/>
            <a:ext cx="2895600" cy="762000"/>
          </a:xfrm>
          <a:prstGeom prst="wedgeEllipseCallout">
            <a:avLst>
              <a:gd name="adj1" fmla="val 126931"/>
              <a:gd name="adj2" fmla="val -171000"/>
            </a:avLst>
          </a:prstGeom>
          <a:solidFill>
            <a:srgbClr val="FBFBA3"/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spcBef>
                <a:spcPct val="50000"/>
              </a:spcBef>
              <a:defRPr/>
            </a:pPr>
            <a:endParaRPr lang="en-GB" dirty="0">
              <a:solidFill>
                <a:srgbClr val="000000"/>
              </a:solidFill>
              <a:latin typeface="Chalkboard"/>
              <a:ea typeface="+mn-ea"/>
              <a:cs typeface="Chalkboard"/>
            </a:endParaRPr>
          </a:p>
        </p:txBody>
      </p:sp>
      <p:sp>
        <p:nvSpPr>
          <p:cNvPr id="21" name="Oval Callout 20"/>
          <p:cNvSpPr>
            <a:spLocks noChangeArrowheads="1"/>
          </p:cNvSpPr>
          <p:nvPr/>
        </p:nvSpPr>
        <p:spPr bwMode="auto">
          <a:xfrm>
            <a:off x="228600" y="3429000"/>
            <a:ext cx="2895600" cy="762000"/>
          </a:xfrm>
          <a:prstGeom prst="wedgeEllipseCallout">
            <a:avLst>
              <a:gd name="adj1" fmla="val 131870"/>
              <a:gd name="adj2" fmla="val -13713"/>
            </a:avLst>
          </a:prstGeom>
          <a:solidFill>
            <a:srgbClr val="FBFBA3"/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spcBef>
                <a:spcPct val="50000"/>
              </a:spcBef>
              <a:defRPr/>
            </a:pPr>
            <a:endParaRPr lang="en-GB" dirty="0">
              <a:solidFill>
                <a:srgbClr val="000000"/>
              </a:solidFill>
              <a:latin typeface="Chalkboard"/>
              <a:ea typeface="+mn-ea"/>
              <a:cs typeface="Chalkboar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hlinkClick r:id="rId4"/>
          </p:cNvPr>
          <p:cNvSpPr>
            <a:spLocks noChangeArrowheads="1"/>
          </p:cNvSpPr>
          <p:nvPr/>
        </p:nvSpPr>
        <p:spPr bwMode="auto">
          <a:xfrm>
            <a:off x="533400" y="1219200"/>
            <a:ext cx="81375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hlinkClick r:id="rId4"/>
              </a:rPr>
              <a:t>https://</a:t>
            </a:r>
            <a:r>
              <a:rPr lang="en-US" altLang="en-US" sz="1800" dirty="0" smtClean="0">
                <a:hlinkClick r:id="rId4"/>
              </a:rPr>
              <a:t>www.youtube.com/watch?v=S3XAeMCeZr0&amp;feature=youtu.be</a:t>
            </a:r>
            <a:r>
              <a:rPr lang="en-US" altLang="en-US" sz="1800" dirty="0" smtClean="0"/>
              <a:t> </a:t>
            </a:r>
            <a:endParaRPr lang="en-US" altLang="en-US" sz="1800" dirty="0"/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533400" y="609600"/>
            <a:ext cx="7772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None/>
              <a:defRPr/>
            </a:pPr>
            <a:r>
              <a:rPr lang="cy-GB" altLang="en-US" sz="2400" b="1" dirty="0">
                <a:cs typeface="Arial" panose="020B0604020202020204" pitchFamily="34" charset="0"/>
              </a:rPr>
              <a:t>Dyma sut mae’r gêr cripian </a:t>
            </a:r>
            <a:r>
              <a:rPr lang="cy-GB" altLang="en-US" sz="2400" b="1" dirty="0" smtClean="0">
                <a:cs typeface="Arial" panose="020B0604020202020204" pitchFamily="34" charset="0"/>
              </a:rPr>
              <a:t>yn gweithio…</a:t>
            </a:r>
            <a:endParaRPr lang="cy-GB" altLang="en-US" sz="2400" b="1" dirty="0"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911" y="2286000"/>
            <a:ext cx="5522501" cy="36835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9487" y="429905"/>
            <a:ext cx="5026025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Callout 6"/>
          <p:cNvSpPr>
            <a:spLocks noChangeArrowheads="1"/>
          </p:cNvSpPr>
          <p:nvPr/>
        </p:nvSpPr>
        <p:spPr bwMode="auto">
          <a:xfrm>
            <a:off x="152400" y="152400"/>
            <a:ext cx="3581400" cy="2895600"/>
          </a:xfrm>
          <a:prstGeom prst="wedgeEllipseCallout">
            <a:avLst>
              <a:gd name="adj1" fmla="val 47995"/>
              <a:gd name="adj2" fmla="val -13481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altLang="en-US" sz="2000" b="1" dirty="0" err="1" smtClean="0">
                <a:cs typeface="Arial" panose="020B0604020202020204" pitchFamily="34" charset="0"/>
              </a:rPr>
              <a:t>Dyma</a:t>
            </a:r>
            <a:r>
              <a:rPr lang="en-GB" altLang="en-US" sz="2000" b="1" dirty="0" smtClean="0">
                <a:cs typeface="Arial" panose="020B0604020202020204" pitchFamily="34" charset="0"/>
              </a:rPr>
              <a:t> </a:t>
            </a:r>
            <a:r>
              <a:rPr lang="en-GB" altLang="en-US" sz="2000" b="1" dirty="0" err="1" smtClean="0">
                <a:cs typeface="Arial" panose="020B0604020202020204" pitchFamily="34" charset="0"/>
              </a:rPr>
              <a:t>gêr</a:t>
            </a:r>
            <a:r>
              <a:rPr lang="en-GB" altLang="en-US" sz="2000" b="1" dirty="0" smtClean="0">
                <a:cs typeface="Arial" panose="020B0604020202020204" pitchFamily="34" charset="0"/>
              </a:rPr>
              <a:t> </a:t>
            </a:r>
            <a:r>
              <a:rPr lang="en-GB" altLang="en-US" sz="2000" b="1" dirty="0" err="1" smtClean="0">
                <a:cs typeface="Arial" panose="020B0604020202020204" pitchFamily="34" charset="0"/>
              </a:rPr>
              <a:t>cripian</a:t>
            </a:r>
            <a:r>
              <a:rPr lang="en-GB" altLang="en-US" sz="2000" b="1" dirty="0" smtClean="0">
                <a:cs typeface="Arial" panose="020B0604020202020204" pitchFamily="34" charset="0"/>
              </a:rPr>
              <a:t>. </a:t>
            </a:r>
            <a:r>
              <a:rPr lang="en-GB" altLang="en-US" sz="2000" b="1" dirty="0" err="1" smtClean="0">
                <a:cs typeface="Arial" panose="020B0604020202020204" pitchFamily="34" charset="0"/>
              </a:rPr>
              <a:t>Mae’</a:t>
            </a:r>
            <a:r>
              <a:rPr lang="en-GB" altLang="ja-JP" sz="2000" b="1" dirty="0" err="1" smtClean="0">
                <a:cs typeface="Arial" panose="020B0604020202020204" pitchFamily="34" charset="0"/>
              </a:rPr>
              <a:t>n</a:t>
            </a:r>
            <a:r>
              <a:rPr lang="en-GB" altLang="ja-JP" sz="2000" b="1" dirty="0" smtClean="0">
                <a:cs typeface="Arial" panose="020B0604020202020204" pitchFamily="34" charset="0"/>
              </a:rPr>
              <a:t> </a:t>
            </a:r>
            <a:r>
              <a:rPr lang="en-GB" altLang="ja-JP" sz="2000" b="1" dirty="0" err="1" smtClean="0">
                <a:cs typeface="Arial" panose="020B0604020202020204" pitchFamily="34" charset="0"/>
              </a:rPr>
              <a:t>bosib</a:t>
            </a:r>
            <a:r>
              <a:rPr lang="en-GB" altLang="ja-JP" sz="2000" b="1" dirty="0" smtClean="0">
                <a:cs typeface="Arial" panose="020B0604020202020204" pitchFamily="34" charset="0"/>
              </a:rPr>
              <a:t> </a:t>
            </a:r>
            <a:r>
              <a:rPr lang="en-GB" altLang="ja-JP" sz="2000" b="1" dirty="0" err="1" smtClean="0">
                <a:cs typeface="Arial" panose="020B0604020202020204" pitchFamily="34" charset="0"/>
              </a:rPr>
              <a:t>iawn</a:t>
            </a:r>
            <a:r>
              <a:rPr lang="en-GB" altLang="ja-JP" sz="2000" b="1" dirty="0" smtClean="0">
                <a:cs typeface="Arial" panose="020B0604020202020204" pitchFamily="34" charset="0"/>
              </a:rPr>
              <a:t> y </a:t>
            </a:r>
            <a:r>
              <a:rPr lang="en-GB" altLang="ja-JP" sz="2000" b="1" dirty="0" err="1" smtClean="0">
                <a:cs typeface="Arial" panose="020B0604020202020204" pitchFamily="34" charset="0"/>
              </a:rPr>
              <a:t>byddwch</a:t>
            </a:r>
            <a:r>
              <a:rPr lang="en-GB" altLang="ja-JP" sz="2000" b="1" dirty="0" smtClean="0">
                <a:cs typeface="Arial" panose="020B0604020202020204" pitchFamily="34" charset="0"/>
              </a:rPr>
              <a:t> </a:t>
            </a:r>
            <a:r>
              <a:rPr lang="en-GB" altLang="ja-JP" sz="2000" b="1" dirty="0" err="1" smtClean="0">
                <a:cs typeface="Arial" panose="020B0604020202020204" pitchFamily="34" charset="0"/>
              </a:rPr>
              <a:t>yn</a:t>
            </a:r>
            <a:r>
              <a:rPr lang="en-GB" altLang="ja-JP" sz="2000" b="1" dirty="0" smtClean="0">
                <a:cs typeface="Arial" panose="020B0604020202020204" pitchFamily="34" charset="0"/>
              </a:rPr>
              <a:t> </a:t>
            </a:r>
            <a:r>
              <a:rPr lang="en-GB" altLang="ja-JP" sz="2000" b="1" dirty="0" err="1" smtClean="0">
                <a:cs typeface="Arial" panose="020B0604020202020204" pitchFamily="34" charset="0"/>
              </a:rPr>
              <a:t>defnyddio</a:t>
            </a:r>
            <a:r>
              <a:rPr lang="en-GB" altLang="ja-JP" sz="2000" b="1" dirty="0" smtClean="0">
                <a:cs typeface="Arial" panose="020B0604020202020204" pitchFamily="34" charset="0"/>
              </a:rPr>
              <a:t> un </a:t>
            </a:r>
            <a:r>
              <a:rPr lang="en-GB" altLang="ja-JP" sz="2000" b="1" dirty="0" err="1" smtClean="0">
                <a:cs typeface="Arial" panose="020B0604020202020204" pitchFamily="34" charset="0"/>
              </a:rPr>
              <a:t>o’r</a:t>
            </a:r>
            <a:r>
              <a:rPr lang="en-GB" altLang="ja-JP" sz="2000" b="1" dirty="0" smtClean="0">
                <a:cs typeface="Arial" panose="020B0604020202020204" pitchFamily="34" charset="0"/>
              </a:rPr>
              <a:t> </a:t>
            </a:r>
            <a:r>
              <a:rPr lang="en-GB" altLang="ja-JP" sz="2000" b="1" dirty="0" err="1" smtClean="0">
                <a:cs typeface="Arial" panose="020B0604020202020204" pitchFamily="34" charset="0"/>
              </a:rPr>
              <a:t>rhain</a:t>
            </a:r>
            <a:r>
              <a:rPr lang="en-GB" altLang="ja-JP" sz="2000" b="1" dirty="0" smtClean="0">
                <a:cs typeface="Arial" panose="020B0604020202020204" pitchFamily="34" charset="0"/>
              </a:rPr>
              <a:t>. </a:t>
            </a:r>
            <a:r>
              <a:rPr lang="en-GB" altLang="en-US" sz="2000" b="1" dirty="0" smtClean="0">
                <a:cs typeface="Arial" panose="020B0604020202020204" pitchFamily="34" charset="0"/>
              </a:rPr>
              <a:t>Beth, </a:t>
            </a:r>
            <a:r>
              <a:rPr lang="en-GB" altLang="en-US" sz="2000" b="1" dirty="0" err="1" smtClean="0">
                <a:cs typeface="Arial" panose="020B0604020202020204" pitchFamily="34" charset="0"/>
              </a:rPr>
              <a:t>yn</a:t>
            </a:r>
            <a:r>
              <a:rPr lang="en-GB" altLang="en-US" sz="2000" b="1" dirty="0" smtClean="0">
                <a:cs typeface="Arial" panose="020B0604020202020204" pitchFamily="34" charset="0"/>
              </a:rPr>
              <a:t> </a:t>
            </a:r>
            <a:r>
              <a:rPr lang="en-GB" altLang="en-US" sz="2000" b="1" dirty="0" err="1" smtClean="0">
                <a:cs typeface="Arial" panose="020B0604020202020204" pitchFamily="34" charset="0"/>
              </a:rPr>
              <a:t>eich</a:t>
            </a:r>
            <a:r>
              <a:rPr lang="en-GB" altLang="en-US" sz="2000" b="1" dirty="0" smtClean="0">
                <a:cs typeface="Arial" panose="020B0604020202020204" pitchFamily="34" charset="0"/>
              </a:rPr>
              <a:t> barn chi, </a:t>
            </a:r>
            <a:r>
              <a:rPr lang="en-GB" altLang="en-US" sz="2000" b="1" dirty="0" err="1" smtClean="0">
                <a:cs typeface="Arial" panose="020B0604020202020204" pitchFamily="34" charset="0"/>
              </a:rPr>
              <a:t>yw</a:t>
            </a:r>
            <a:r>
              <a:rPr lang="en-GB" altLang="en-US" sz="2000" b="1" dirty="0" smtClean="0">
                <a:cs typeface="Arial" panose="020B0604020202020204" pitchFamily="34" charset="0"/>
              </a:rPr>
              <a:t> </a:t>
            </a:r>
            <a:r>
              <a:rPr lang="en-GB" altLang="en-US" sz="2000" b="1" dirty="0" err="1" smtClean="0">
                <a:cs typeface="Arial" panose="020B0604020202020204" pitchFamily="34" charset="0"/>
              </a:rPr>
              <a:t>ei</a:t>
            </a:r>
            <a:r>
              <a:rPr lang="en-GB" altLang="en-US" sz="2000" b="1" dirty="0" smtClean="0">
                <a:cs typeface="Arial" panose="020B0604020202020204" pitchFamily="34" charset="0"/>
              </a:rPr>
              <a:t> </a:t>
            </a:r>
            <a:r>
              <a:rPr lang="en-GB" altLang="en-US" sz="2000" b="1" dirty="0" err="1" smtClean="0">
                <a:cs typeface="Arial" panose="020B0604020202020204" pitchFamily="34" charset="0"/>
              </a:rPr>
              <a:t>bwrpas</a:t>
            </a:r>
            <a:r>
              <a:rPr lang="en-GB" altLang="en-US" sz="2000" b="1" dirty="0" smtClean="0">
                <a:cs typeface="Arial" panose="020B0604020202020204" pitchFamily="34" charset="0"/>
              </a:rPr>
              <a:t>?</a:t>
            </a:r>
          </a:p>
        </p:txBody>
      </p:sp>
      <p:sp>
        <p:nvSpPr>
          <p:cNvPr id="3" name="Cloud Callout 2"/>
          <p:cNvSpPr>
            <a:spLocks noChangeArrowheads="1"/>
          </p:cNvSpPr>
          <p:nvPr/>
        </p:nvSpPr>
        <p:spPr bwMode="auto">
          <a:xfrm>
            <a:off x="762000" y="2847833"/>
            <a:ext cx="3200400" cy="1828800"/>
          </a:xfrm>
          <a:prstGeom prst="cloudCallout">
            <a:avLst>
              <a:gd name="adj1" fmla="val -54366"/>
              <a:gd name="adj2" fmla="val 63991"/>
            </a:avLst>
          </a:prstGeom>
          <a:gradFill rotWithShape="1">
            <a:gsLst>
              <a:gs pos="0">
                <a:srgbClr val="AFE0E4"/>
              </a:gs>
              <a:gs pos="20000">
                <a:srgbClr val="AFDEE2"/>
              </a:gs>
              <a:gs pos="100000">
                <a:srgbClr val="85AAAD"/>
              </a:gs>
            </a:gsLst>
            <a:lin ang="5400000"/>
          </a:gradFill>
          <a:ln w="9525">
            <a:solidFill>
              <a:srgbClr val="B6DCD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" name="Cloud Callout 9"/>
          <p:cNvSpPr>
            <a:spLocks noChangeArrowheads="1"/>
          </p:cNvSpPr>
          <p:nvPr/>
        </p:nvSpPr>
        <p:spPr bwMode="auto">
          <a:xfrm>
            <a:off x="1752600" y="4551528"/>
            <a:ext cx="3200400" cy="1828800"/>
          </a:xfrm>
          <a:prstGeom prst="cloudCallout">
            <a:avLst>
              <a:gd name="adj1" fmla="val -79514"/>
              <a:gd name="adj2" fmla="val 63991"/>
            </a:avLst>
          </a:prstGeom>
          <a:gradFill rotWithShape="1">
            <a:gsLst>
              <a:gs pos="0">
                <a:srgbClr val="AFE0E4"/>
              </a:gs>
              <a:gs pos="20000">
                <a:srgbClr val="AFDEE2"/>
              </a:gs>
              <a:gs pos="100000">
                <a:srgbClr val="85AAAD"/>
              </a:gs>
            </a:gsLst>
            <a:lin ang="5400000"/>
          </a:gradFill>
          <a:ln w="9525">
            <a:solidFill>
              <a:srgbClr val="B6DCD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1" name="Cloud Callout 10"/>
          <p:cNvSpPr>
            <a:spLocks noChangeArrowheads="1"/>
          </p:cNvSpPr>
          <p:nvPr/>
        </p:nvSpPr>
        <p:spPr bwMode="auto">
          <a:xfrm>
            <a:off x="5257800" y="4267200"/>
            <a:ext cx="3200400" cy="1828800"/>
          </a:xfrm>
          <a:prstGeom prst="cloudCallout">
            <a:avLst>
              <a:gd name="adj1" fmla="val -83426"/>
              <a:gd name="adj2" fmla="val 56167"/>
            </a:avLst>
          </a:prstGeom>
          <a:gradFill rotWithShape="1">
            <a:gsLst>
              <a:gs pos="0">
                <a:srgbClr val="AFE0E4"/>
              </a:gs>
              <a:gs pos="20000">
                <a:srgbClr val="AFDEE2"/>
              </a:gs>
              <a:gs pos="100000">
                <a:srgbClr val="85AAAD"/>
              </a:gs>
            </a:gsLst>
            <a:lin ang="5400000"/>
          </a:gradFill>
          <a:ln w="9525">
            <a:solidFill>
              <a:srgbClr val="B6DCD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4117</TotalTime>
  <Words>711</Words>
  <Application>Microsoft Macintosh PowerPoint</Application>
  <PresentationFormat>On-screen Show (4:3)</PresentationFormat>
  <Paragraphs>93</Paragraphs>
  <Slides>19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Chalkboard</vt:lpstr>
      <vt:lpstr>ＭＳ Ｐゴシック</vt:lpstr>
      <vt:lpstr>Arial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Dyfrig Davies</dc:creator>
  <cp:lastModifiedBy>Microsoft Office User</cp:lastModifiedBy>
  <cp:revision>71</cp:revision>
  <cp:lastPrinted>2015-11-09T11:00:33Z</cp:lastPrinted>
  <dcterms:created xsi:type="dcterms:W3CDTF">1601-01-01T00:00:00Z</dcterms:created>
  <dcterms:modified xsi:type="dcterms:W3CDTF">2015-11-30T09:53:23Z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