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9" r:id="rId5"/>
    <p:sldId id="260" r:id="rId6"/>
    <p:sldId id="261" r:id="rId7"/>
    <p:sldId id="272" r:id="rId8"/>
    <p:sldId id="270" r:id="rId9"/>
    <p:sldId id="262" r:id="rId10"/>
    <p:sldId id="268" r:id="rId11"/>
    <p:sldId id="267" r:id="rId12"/>
    <p:sldId id="266" r:id="rId13"/>
    <p:sldId id="265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91EF"/>
    <a:srgbClr val="BB89A0"/>
    <a:srgbClr val="FCFF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9" autoAdjust="0"/>
    <p:restoredTop sz="94737" autoAdjust="0"/>
  </p:normalViewPr>
  <p:slideViewPr>
    <p:cSldViewPr snapToGrid="0" snapToObjects="1">
      <p:cViewPr varScale="1">
        <p:scale>
          <a:sx n="145" d="100"/>
          <a:sy n="145" d="100"/>
        </p:scale>
        <p:origin x="115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76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DF80D-ADC6-014A-BF3C-8F89E8F76BCE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01A6A-9092-7F41-9E7D-6C91FEECF0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080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2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22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75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5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9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82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7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2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42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3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2FD1C-978F-B240-8233-FB97F689DE71}" type="datetimeFigureOut">
              <a:rPr lang="en-US" smtClean="0"/>
              <a:t>11/30/15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95D6A-D1FB-9146-A844-01E44F9B4E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3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microsoft.com/office/2007/relationships/hdphoto" Target="../media/hdphoto2.wdp"/><Relationship Id="rId7" Type="http://schemas.openxmlformats.org/officeDocument/2006/relationships/image" Target="../media/image5.png"/><Relationship Id="rId8" Type="http://schemas.microsoft.com/office/2007/relationships/hdphoto" Target="../media/hdphoto3.wdp"/><Relationship Id="rId9" Type="http://schemas.openxmlformats.org/officeDocument/2006/relationships/image" Target="../media/image6.png"/><Relationship Id="rId10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k0n0Tzm1dT0" TargetMode="External"/><Relationship Id="rId3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microsoft.com/office/2007/relationships/hdphoto" Target="../media/hdphoto1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39.png"/><Relationship Id="rId6" Type="http://schemas.openxmlformats.org/officeDocument/2006/relationships/image" Target="../media/image14.jpeg"/><Relationship Id="rId7" Type="http://schemas.openxmlformats.org/officeDocument/2006/relationships/image" Target="../media/image3.png"/><Relationship Id="rId8" Type="http://schemas.microsoft.com/office/2007/relationships/hdphoto" Target="../media/hdphoto11.wdp"/><Relationship Id="rId9" Type="http://schemas.openxmlformats.org/officeDocument/2006/relationships/image" Target="../media/image10.png"/><Relationship Id="rId10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8.png"/><Relationship Id="rId4" Type="http://schemas.microsoft.com/office/2007/relationships/hdphoto" Target="../media/hdphoto6.wdp"/><Relationship Id="rId5" Type="http://schemas.openxmlformats.org/officeDocument/2006/relationships/image" Target="../media/image9.png"/><Relationship Id="rId6" Type="http://schemas.microsoft.com/office/2007/relationships/hdphoto" Target="../media/hdphoto7.wdp"/><Relationship Id="rId7" Type="http://schemas.openxmlformats.org/officeDocument/2006/relationships/image" Target="../media/image10.png"/><Relationship Id="rId8" Type="http://schemas.microsoft.com/office/2007/relationships/hdphoto" Target="../media/hdphoto8.wdp"/><Relationship Id="rId9" Type="http://schemas.openxmlformats.org/officeDocument/2006/relationships/image" Target="../media/image11.png"/><Relationship Id="rId10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z1055aHwsk" TargetMode="External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0" b="95495" l="4000" r="925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619" y="2428426"/>
            <a:ext cx="2713355" cy="25815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62027">
            <a:off x="2958977" y="2132921"/>
            <a:ext cx="3677183" cy="26454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67" b="94400" l="16200" r="87200">
                        <a14:foregroundMark x1="18000" y1="59467" x2="23600" y2="81333"/>
                        <a14:foregroundMark x1="79600" y1="80267" x2="79600" y2="80267"/>
                        <a14:backgroundMark x1="20600" y1="21600" x2="20600" y2="21600"/>
                        <a14:backgroundMark x1="20600" y1="21600" x2="20400" y2="35733"/>
                        <a14:backgroundMark x1="20400" y1="74933" x2="20400" y2="74933"/>
                        <a14:backgroundMark x1="20400" y1="74933" x2="18800" y2="67733"/>
                        <a14:backgroundMark x1="22200" y1="78933" x2="19600" y2="73867"/>
                        <a14:backgroundMark x1="19000" y1="66667" x2="19000" y2="66667"/>
                        <a14:backgroundMark x1="19800" y1="38133" x2="19800" y2="38133"/>
                        <a14:backgroundMark x1="20200" y1="18133" x2="20200" y2="18133"/>
                        <a14:backgroundMark x1="81200" y1="36800" x2="81200" y2="36800"/>
                        <a14:backgroundMark x1="75000" y1="82667" x2="75000" y2="82667"/>
                        <a14:backgroundMark x1="75000" y1="82667" x2="74800" y2="82933"/>
                        <a14:backgroundMark x1="78600" y1="84000" x2="78600" y2="8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0056" y="3521409"/>
            <a:ext cx="2701130" cy="20258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81" b="96914" l="303" r="90909">
                        <a14:foregroundMark x1="52121" y1="91358" x2="52121" y2="913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6358" y="3243563"/>
            <a:ext cx="2377010" cy="23337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00" b="96333" l="4667" r="97667">
                        <a14:foregroundMark x1="61667" y1="7333" x2="61667" y2="7333"/>
                        <a14:foregroundMark x1="56333" y1="7000" x2="56333" y2="7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2113" y="2469927"/>
            <a:ext cx="2172518" cy="2172518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362815" y="1248573"/>
            <a:ext cx="3219142" cy="1066382"/>
          </a:xfrm>
          <a:prstGeom prst="wedgeRoundRectCallout">
            <a:avLst>
              <a:gd name="adj1" fmla="val -14177"/>
              <a:gd name="adj2" fmla="val -33746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Casglwch ddillad a thecstilau nad ydyn </a:t>
            </a:r>
            <a:r>
              <a:rPr lang="cy-GB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nhw’n</a:t>
            </a:r>
            <a:r>
              <a:rPr lang="cy-GB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 cael eu defnyddio.</a:t>
            </a:r>
            <a:endParaRPr lang="cy-GB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Geneva CY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3716065" y="1231861"/>
            <a:ext cx="4994162" cy="1066382"/>
          </a:xfrm>
          <a:prstGeom prst="wedgeRoundRectCallout">
            <a:avLst>
              <a:gd name="adj1" fmla="val 18185"/>
              <a:gd name="adj2" fmla="val -15315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Defnyddiwch wahanol rannau o</a:t>
            </a:r>
            <a:r>
              <a:rPr lang="cy-GB" altLang="ja-JP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’</a:t>
            </a:r>
            <a:r>
              <a:rPr lang="cy-GB" altLang="ja-JP" dirty="0" smtClean="0">
                <a:solidFill>
                  <a:srgbClr val="000000"/>
                </a:solidFill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r dillad a’r tecstilau i ail-greu rhyw arteffact i addurno eich ystafell wely.</a:t>
            </a:r>
            <a:endParaRPr lang="cy-GB" altLang="ja-JP" dirty="0">
              <a:solidFill>
                <a:srgbClr val="000000"/>
              </a:solidFill>
              <a:latin typeface="Arial" panose="020B0604020202020204" pitchFamily="34" charset="0"/>
              <a:ea typeface="Geneva CY" charset="0"/>
              <a:cs typeface="Arial" panose="020B0604020202020204" pitchFamily="34" charset="0"/>
              <a:sym typeface="Geneva CY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2815" y="4953913"/>
            <a:ext cx="201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Clustog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02755" y="5599152"/>
            <a:ext cx="2015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Cwdyn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tecstiliau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ddal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potel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ddŵr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poeth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55322" y="4642445"/>
            <a:ext cx="1319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ddal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dillad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46358" y="5617110"/>
            <a:ext cx="2015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Blanced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ddarnau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defnydd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21905" y="4629463"/>
            <a:ext cx="201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Mat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bwrdd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95250" y="130175"/>
            <a:ext cx="8953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Ailgylchu</a:t>
            </a:r>
            <a:r>
              <a:rPr lang="en-GB" alt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– </a:t>
            </a:r>
            <a:r>
              <a:rPr lang="en-GB" altLang="en-US" sz="3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Ffasiynol</a:t>
            </a:r>
            <a:r>
              <a:rPr lang="en-GB" altLang="en-US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3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iawn</a:t>
            </a:r>
            <a:r>
              <a:rPr lang="en-GB" altLang="en-US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endParaRPr lang="en-US" alt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61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141" y="4155967"/>
            <a:ext cx="3086100" cy="2320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3666"/>
          <a:stretch/>
        </p:blipFill>
        <p:spPr>
          <a:xfrm>
            <a:off x="3459252" y="1241947"/>
            <a:ext cx="2116311" cy="3118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77" y="1355576"/>
            <a:ext cx="3001586" cy="30015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10000"/>
          <a:stretch/>
        </p:blipFill>
        <p:spPr>
          <a:xfrm>
            <a:off x="5760140" y="1243882"/>
            <a:ext cx="3086100" cy="2777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8449" y="4497743"/>
            <a:ext cx="2843349" cy="197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177" y="4466181"/>
            <a:ext cx="2422826" cy="2042096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95250" y="130175"/>
            <a:ext cx="8953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n-US" sz="24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Pa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ddefnyddiau</a:t>
            </a:r>
            <a:r>
              <a:rPr lang="en-US" sz="24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sydd</a:t>
            </a:r>
            <a:r>
              <a:rPr lang="en-US" sz="24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wedi</a:t>
            </a:r>
            <a:r>
              <a:rPr lang="en-US" sz="24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cael</a:t>
            </a:r>
            <a:r>
              <a:rPr lang="en-US" sz="24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eu</a:t>
            </a:r>
            <a:r>
              <a:rPr lang="en-US" sz="24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hailgylchu</a:t>
            </a:r>
            <a:r>
              <a:rPr lang="en-US" sz="24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i</a:t>
            </a:r>
            <a:r>
              <a:rPr lang="en-US" sz="24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wneud</a:t>
            </a:r>
            <a:r>
              <a:rPr lang="en-US" sz="24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yr</a:t>
            </a:r>
            <a:r>
              <a:rPr lang="en-US" sz="24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addurniadau</a:t>
            </a:r>
            <a:r>
              <a:rPr lang="en-US" sz="24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Nadolig</a:t>
            </a:r>
            <a:r>
              <a:rPr lang="en-US" sz="24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yma</a:t>
            </a:r>
            <a:r>
              <a:rPr lang="en-US" sz="24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4441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94396"/>
            <a:ext cx="2753301" cy="317688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734334" y="1384091"/>
            <a:ext cx="2867891" cy="1888404"/>
          </a:xfrm>
          <a:prstGeom prst="wedgeRoundRectCallout">
            <a:avLst>
              <a:gd name="adj1" fmla="val -85940"/>
              <a:gd name="adj2" fmla="val 24634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 sz="24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Gallwch fynd ati i greu stilts ar gyfer plant bach y Cyfnod Sylfaen.</a:t>
            </a:r>
            <a:endParaRPr lang="cy-GB" sz="2400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Geneva CY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377" y="3138653"/>
            <a:ext cx="2477928" cy="3302402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063804" y="4789854"/>
            <a:ext cx="2867891" cy="1888404"/>
          </a:xfrm>
          <a:prstGeom prst="wedgeRoundRectCallout">
            <a:avLst>
              <a:gd name="adj1" fmla="val 93953"/>
              <a:gd name="adj2" fmla="val 5121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y-GB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Geneva CY" charset="0"/>
              </a:rPr>
              <a:t>Neu beth am greu bocsys i storio </a:t>
            </a:r>
            <a:r>
              <a:rPr lang="en-US" sz="240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pensiliau</a:t>
            </a:r>
            <a:r>
              <a:rPr lang="cy-GB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Geneva CY" charset="0"/>
              </a:rPr>
              <a:t> </a:t>
            </a:r>
            <a:r>
              <a:rPr lang="cy-GB" sz="2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sym typeface="Geneva CY" charset="0"/>
              </a:rPr>
              <a:t>dosbarth?</a:t>
            </a:r>
            <a:endParaRPr lang="cy-GB" sz="24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  <a:sym typeface="Geneva CY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5250" y="130175"/>
            <a:ext cx="8953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Beth </a:t>
            </a:r>
            <a:r>
              <a:rPr lang="en-GB" altLang="en-US" sz="28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allwn</a:t>
            </a:r>
            <a:r>
              <a:rPr lang="en-GB" altLang="en-US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ni</a:t>
            </a:r>
            <a:r>
              <a:rPr lang="en-GB" altLang="en-US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ei</a:t>
            </a:r>
            <a:r>
              <a:rPr lang="en-GB" altLang="en-US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wneud</a:t>
            </a:r>
            <a:r>
              <a:rPr lang="en-GB" altLang="en-US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gyda</a:t>
            </a:r>
            <a:r>
              <a:rPr lang="en-GB" altLang="en-US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thuniau</a:t>
            </a:r>
            <a:r>
              <a:rPr lang="en-GB" altLang="en-US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28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alwminiwm</a:t>
            </a:r>
            <a:r>
              <a:rPr lang="en-GB" altLang="en-US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endParaRPr lang="en-US" altLang="en-US" sz="2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58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0418" y="290743"/>
            <a:ext cx="7988489" cy="799589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Chalkboard"/>
                <a:cs typeface="Chalkboard"/>
              </a:rPr>
              <a:t>Beth </a:t>
            </a:r>
            <a:r>
              <a:rPr lang="en-US" sz="1800" dirty="0" err="1" smtClean="0">
                <a:latin typeface="Chalkboard"/>
                <a:cs typeface="Chalkboard"/>
              </a:rPr>
              <a:t>sy’n</a:t>
            </a:r>
            <a:r>
              <a:rPr lang="en-US" sz="1800" dirty="0" smtClean="0">
                <a:latin typeface="Chalkboard"/>
                <a:cs typeface="Chalkboard"/>
              </a:rPr>
              <a:t> </a:t>
            </a:r>
            <a:r>
              <a:rPr lang="en-US" sz="1800" dirty="0" err="1" smtClean="0">
                <a:latin typeface="Chalkboard"/>
                <a:cs typeface="Chalkboard"/>
              </a:rPr>
              <a:t>digwydd</a:t>
            </a:r>
            <a:r>
              <a:rPr lang="en-US" sz="1800" dirty="0" smtClean="0">
                <a:latin typeface="Chalkboard"/>
                <a:cs typeface="Chalkboard"/>
              </a:rPr>
              <a:t> </a:t>
            </a:r>
            <a:r>
              <a:rPr lang="en-US" sz="1800" dirty="0" err="1" smtClean="0">
                <a:latin typeface="Chalkboard"/>
                <a:cs typeface="Chalkboard"/>
              </a:rPr>
              <a:t>i’r</a:t>
            </a:r>
            <a:r>
              <a:rPr lang="en-US" sz="1800" dirty="0" smtClean="0">
                <a:latin typeface="Chalkboard"/>
                <a:cs typeface="Chalkboard"/>
              </a:rPr>
              <a:t> </a:t>
            </a:r>
            <a:r>
              <a:rPr lang="en-US" sz="1800" dirty="0" err="1" smtClean="0">
                <a:latin typeface="Chalkboard"/>
                <a:cs typeface="Chalkboard"/>
              </a:rPr>
              <a:t>tuniau</a:t>
            </a:r>
            <a:r>
              <a:rPr lang="en-US" sz="1800" dirty="0" smtClean="0">
                <a:latin typeface="Chalkboard"/>
                <a:cs typeface="Chalkboard"/>
              </a:rPr>
              <a:t> </a:t>
            </a:r>
            <a:r>
              <a:rPr lang="en-US" sz="1800" dirty="0" err="1" smtClean="0">
                <a:latin typeface="Chalkboard"/>
                <a:cs typeface="Chalkboard"/>
              </a:rPr>
              <a:t>alwminiwm</a:t>
            </a:r>
            <a:r>
              <a:rPr lang="en-US" sz="1800" dirty="0" smtClean="0">
                <a:latin typeface="Chalkboard"/>
                <a:cs typeface="Chalkboard"/>
              </a:rPr>
              <a:t>, y </a:t>
            </a:r>
            <a:r>
              <a:rPr lang="en-US" sz="1800" dirty="0" err="1" smtClean="0">
                <a:latin typeface="Chalkboard"/>
                <a:cs typeface="Chalkboard"/>
              </a:rPr>
              <a:t>poteli</a:t>
            </a:r>
            <a:r>
              <a:rPr lang="en-US" sz="1800" dirty="0" smtClean="0">
                <a:latin typeface="Chalkboard"/>
                <a:cs typeface="Chalkboard"/>
              </a:rPr>
              <a:t> </a:t>
            </a:r>
            <a:r>
              <a:rPr lang="en-US" sz="1800" dirty="0" err="1" smtClean="0">
                <a:latin typeface="Chalkboard"/>
                <a:cs typeface="Chalkboard"/>
              </a:rPr>
              <a:t>plastig</a:t>
            </a:r>
            <a:r>
              <a:rPr lang="en-US" sz="1800" dirty="0" smtClean="0">
                <a:latin typeface="Chalkboard"/>
                <a:cs typeface="Chalkboard"/>
              </a:rPr>
              <a:t> </a:t>
            </a:r>
            <a:r>
              <a:rPr lang="en-US" sz="1800" dirty="0" err="1" smtClean="0">
                <a:latin typeface="Chalkboard"/>
                <a:cs typeface="Chalkboard"/>
              </a:rPr>
              <a:t>a’r</a:t>
            </a:r>
            <a:r>
              <a:rPr lang="en-US" sz="1800" dirty="0" smtClean="0">
                <a:latin typeface="Chalkboard"/>
                <a:cs typeface="Chalkboard"/>
              </a:rPr>
              <a:t> </a:t>
            </a:r>
            <a:r>
              <a:rPr lang="en-US" sz="1800" dirty="0" err="1" smtClean="0">
                <a:latin typeface="Chalkboard"/>
                <a:cs typeface="Chalkboard"/>
              </a:rPr>
              <a:t>holl</a:t>
            </a:r>
            <a:r>
              <a:rPr lang="en-US" sz="1800" dirty="0" smtClean="0">
                <a:latin typeface="Chalkboard"/>
                <a:cs typeface="Chalkboard"/>
              </a:rPr>
              <a:t> </a:t>
            </a:r>
            <a:r>
              <a:rPr lang="en-US" sz="1800" dirty="0" err="1">
                <a:latin typeface="Chalkboard"/>
                <a:cs typeface="Chalkboard"/>
              </a:rPr>
              <a:t>b</a:t>
            </a:r>
            <a:r>
              <a:rPr lang="en-US" sz="1800" dirty="0" err="1" smtClean="0">
                <a:latin typeface="Chalkboard"/>
                <a:cs typeface="Chalkboard"/>
              </a:rPr>
              <a:t>ethau</a:t>
            </a:r>
            <a:r>
              <a:rPr lang="en-US" sz="1800" dirty="0" smtClean="0">
                <a:latin typeface="Chalkboard"/>
                <a:cs typeface="Chalkboard"/>
              </a:rPr>
              <a:t> </a:t>
            </a:r>
            <a:r>
              <a:rPr lang="en-US" sz="1800" dirty="0" err="1" smtClean="0">
                <a:latin typeface="Chalkboard"/>
                <a:cs typeface="Chalkboard"/>
              </a:rPr>
              <a:t>eraill</a:t>
            </a:r>
            <a:r>
              <a:rPr lang="en-US" sz="1800" dirty="0" smtClean="0">
                <a:latin typeface="Chalkboard"/>
                <a:cs typeface="Chalkboard"/>
              </a:rPr>
              <a:t> </a:t>
            </a:r>
            <a:r>
              <a:rPr lang="en-US" sz="1800" dirty="0" err="1" smtClean="0">
                <a:latin typeface="Chalkboard"/>
                <a:cs typeface="Chalkboard"/>
              </a:rPr>
              <a:t>sydd</a:t>
            </a:r>
            <a:r>
              <a:rPr lang="en-US" sz="1800" dirty="0" smtClean="0">
                <a:latin typeface="Chalkboard"/>
                <a:cs typeface="Chalkboard"/>
              </a:rPr>
              <a:t> </a:t>
            </a:r>
            <a:r>
              <a:rPr lang="en-US" sz="1800" dirty="0" err="1" smtClean="0">
                <a:latin typeface="Chalkboard"/>
                <a:cs typeface="Chalkboard"/>
              </a:rPr>
              <a:t>yn</a:t>
            </a:r>
            <a:r>
              <a:rPr lang="en-US" sz="1800" dirty="0" smtClean="0">
                <a:latin typeface="Chalkboard"/>
                <a:cs typeface="Chalkboard"/>
              </a:rPr>
              <a:t> y bin </a:t>
            </a:r>
            <a:r>
              <a:rPr lang="en-US" sz="1800" dirty="0" err="1" smtClean="0">
                <a:latin typeface="Chalkboard"/>
                <a:cs typeface="Chalkboard"/>
              </a:rPr>
              <a:t>ailgylchu</a:t>
            </a:r>
            <a:r>
              <a:rPr lang="en-US" sz="1800" dirty="0" smtClean="0">
                <a:latin typeface="Chalkboard"/>
                <a:cs typeface="Chalkboard"/>
              </a:rPr>
              <a:t>?</a:t>
            </a:r>
            <a:endParaRPr lang="en-US" sz="1800" dirty="0">
              <a:latin typeface="Chalkboard"/>
              <a:cs typeface="Chalkboard"/>
            </a:endParaRP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6" y="1169238"/>
            <a:ext cx="8551568" cy="4810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0766" y="6036735"/>
            <a:ext cx="651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Bois y Bins</a:t>
            </a:r>
            <a:r>
              <a:rPr lang="en-GB" dirty="0"/>
              <a:t>: </a:t>
            </a:r>
            <a:r>
              <a:rPr lang="en-GB" dirty="0">
                <a:hlinkClick r:id="rId2"/>
              </a:rPr>
              <a:t>https://www.youtube.com/watch?v=k0n0Tzm1dT0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996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455" y="1513435"/>
            <a:ext cx="4672112" cy="2881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920" y="1513435"/>
            <a:ext cx="3442739" cy="39527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518" y="4517582"/>
            <a:ext cx="2816049" cy="18972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732" y="4705183"/>
            <a:ext cx="1876641" cy="17096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6603" y="421783"/>
            <a:ext cx="844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Mae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cymaint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o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bethau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y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gallwch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chi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eu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gwneud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i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wella’r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iard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gan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ailddefnyddio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teiars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. Beth am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roi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cynnig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ar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rai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o’r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syniadau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yma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ar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gyfer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eich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ysgol</a:t>
            </a:r>
            <a:r>
              <a:rPr lang="en-US" dirty="0">
                <a:solidFill>
                  <a:srgbClr val="000000"/>
                </a:solidFill>
                <a:latin typeface="Chalkboard"/>
                <a:ea typeface="ＭＳ Ｐゴシック" charset="0"/>
                <a:cs typeface="Chalkboard"/>
                <a:sym typeface="Geneva CY" charset="0"/>
              </a:rPr>
              <a:t> chi?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t="6937"/>
          <a:stretch/>
        </p:blipFill>
        <p:spPr>
          <a:xfrm>
            <a:off x="2672193" y="4599296"/>
            <a:ext cx="2885212" cy="178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9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89"/>
            <a:ext cx="5063362" cy="31224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988" y="4470400"/>
            <a:ext cx="3175000" cy="2387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5446" y="-12755"/>
            <a:ext cx="2698554" cy="40478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46497"/>
            <a:ext cx="3128267" cy="37115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0"/>
          <a:stretch/>
        </p:blipFill>
        <p:spPr bwMode="auto">
          <a:xfrm>
            <a:off x="5808988" y="3781425"/>
            <a:ext cx="3335012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10" b="95495" l="4000" r="925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7335" y="-319659"/>
            <a:ext cx="2713355" cy="25815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41" b="100000" l="2571" r="925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7335" y="2011160"/>
            <a:ext cx="4445000" cy="3340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6400" l="12900" r="86500"/>
                    </a14:imgEffect>
                  </a14:imgLayer>
                </a14:imgProps>
              </a:ext>
            </a:extLst>
          </a:blip>
          <a:srcRect l="12058" t="2055" r="13819" b="1950"/>
          <a:stretch/>
        </p:blipFill>
        <p:spPr>
          <a:xfrm>
            <a:off x="2633988" y="2261904"/>
            <a:ext cx="2864900" cy="2554024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536069" y="2581996"/>
            <a:ext cx="5925638" cy="1888404"/>
          </a:xfrm>
          <a:prstGeom prst="wedgeRoundRectCallout">
            <a:avLst>
              <a:gd name="adj1" fmla="val -70115"/>
              <a:gd name="adj2" fmla="val -6479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Mae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ailgylchu’n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gymaint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 o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hwyl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!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Rhowch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gynnig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arni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! 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Geneva C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34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y-GB" b="1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Syniadau</a:t>
            </a:r>
          </a:p>
          <a:p>
            <a:pPr marL="0" indent="0">
              <a:buNone/>
            </a:pPr>
            <a:endParaRPr lang="cy-GB" dirty="0" smtClean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pPr>
              <a:lnSpc>
                <a:spcPct val="150000"/>
              </a:lnSpc>
            </a:pPr>
            <a:r>
              <a:rPr lang="cy-GB" sz="2000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Newid pwrpas dilledyn - troi pâr o jîns yn fag neu’n glustog</a:t>
            </a:r>
          </a:p>
          <a:p>
            <a:pPr>
              <a:lnSpc>
                <a:spcPct val="150000"/>
              </a:lnSpc>
            </a:pPr>
            <a:r>
              <a:rPr lang="cy-GB" sz="2000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Addasu dilledyn -  newid yr hyd, y llewys neu’r botymau</a:t>
            </a:r>
          </a:p>
          <a:p>
            <a:pPr>
              <a:lnSpc>
                <a:spcPct val="150000"/>
              </a:lnSpc>
            </a:pPr>
            <a:r>
              <a:rPr lang="cy-GB" sz="2000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Creu addurniadau - blodau o hen ddillad gwlân neu ffelt</a:t>
            </a:r>
          </a:p>
          <a:p>
            <a:pPr>
              <a:lnSpc>
                <a:spcPct val="150000"/>
              </a:lnSpc>
            </a:pPr>
            <a:r>
              <a:rPr lang="cy-GB" sz="2000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Ychwanegu addurniadau - botymau, secwins, darnau o ffabrig</a:t>
            </a:r>
          </a:p>
          <a:p>
            <a:pPr>
              <a:lnSpc>
                <a:spcPct val="150000"/>
              </a:lnSpc>
            </a:pPr>
            <a:r>
              <a:rPr lang="cy-GB" sz="2000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Gwnïo a gwehyddu ffabrigau gwahanol at ei gilydd</a:t>
            </a:r>
          </a:p>
          <a:p>
            <a:pPr marL="0" indent="0">
              <a:buNone/>
            </a:pPr>
            <a:r>
              <a:rPr lang="en-US" sz="2000" dirty="0" smtClean="0">
                <a:latin typeface="Arial" panose="020B0604020202020204" pitchFamily="34" charset="0"/>
                <a:ea typeface="ＭＳ Ｐゴシック" charset="0"/>
                <a:sym typeface="Geneva CY" charset="0"/>
              </a:rPr>
              <a:t> </a:t>
            </a:r>
            <a:endParaRPr lang="en-US" sz="2000" dirty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5250" y="130175"/>
            <a:ext cx="8953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Ailgylchu</a:t>
            </a:r>
            <a:r>
              <a:rPr lang="en-GB" alt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3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Tecstilau</a:t>
            </a:r>
            <a:endParaRPr lang="en-US" alt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45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6400" l="12900" r="86500"/>
                    </a14:imgEffect>
                  </a14:imgLayer>
                </a14:imgProps>
              </a:ext>
            </a:extLst>
          </a:blip>
          <a:srcRect l="12058" t="2055" r="13819" b="1950"/>
          <a:stretch/>
        </p:blipFill>
        <p:spPr>
          <a:xfrm>
            <a:off x="244831" y="866157"/>
            <a:ext cx="3955338" cy="3526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40" l="9905" r="91810">
                        <a14:foregroundMark x1="63810" y1="12241" x2="63810" y2="12241"/>
                        <a14:foregroundMark x1="63810" y1="12241" x2="52762" y2="145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7396" y="3091636"/>
            <a:ext cx="3646604" cy="33479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41" b="100000" l="2571" r="925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4896" y="1603675"/>
            <a:ext cx="4445000" cy="334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33" b="95556" l="13750" r="92917">
                        <a14:foregroundMark x1="29792" y1="57500" x2="29792" y2="57500"/>
                        <a14:foregroundMark x1="18542" y1="41111" x2="18542" y2="41111"/>
                        <a14:foregroundMark x1="82500" y1="35000" x2="82500" y2="35000"/>
                        <a14:foregroundMark x1="80625" y1="39444" x2="80625" y2="39444"/>
                        <a14:foregroundMark x1="74167" y1="52222" x2="74167" y2="52222"/>
                        <a14:foregroundMark x1="82500" y1="39444" x2="82500" y2="39444"/>
                        <a14:foregroundMark x1="85208" y1="32778" x2="85208" y2="32778"/>
                        <a14:foregroundMark x1="86875" y1="25000" x2="86875" y2="25000"/>
                        <a14:foregroundMark x1="86875" y1="25000" x2="86875" y2="25000"/>
                        <a14:foregroundMark x1="77500" y1="23611" x2="77500" y2="23611"/>
                        <a14:foregroundMark x1="88125" y1="35278" x2="88125" y2="35278"/>
                        <a14:foregroundMark x1="64583" y1="7222" x2="64583" y2="7222"/>
                        <a14:foregroundMark x1="73750" y1="8889" x2="73750" y2="8889"/>
                        <a14:foregroundMark x1="22083" y1="8333" x2="22083" y2="8333"/>
                        <a14:foregroundMark x1="17708" y1="23889" x2="17708" y2="23889"/>
                        <a14:foregroundMark x1="17708" y1="23889" x2="17708" y2="23889"/>
                        <a14:foregroundMark x1="17708" y1="23889" x2="21042" y2="12222"/>
                        <a14:foregroundMark x1="18542" y1="51111" x2="17500" y2="25556"/>
                        <a14:foregroundMark x1="42500" y1="6111" x2="42500" y2="6111"/>
                        <a14:foregroundMark x1="42500" y1="6111" x2="42500" y2="6111"/>
                        <a14:foregroundMark x1="46875" y1="6111" x2="30417" y2="7500"/>
                        <a14:foregroundMark x1="81042" y1="30556" x2="81042" y2="30556"/>
                        <a14:foregroundMark x1="78958" y1="26111" x2="78958" y2="26111"/>
                        <a14:foregroundMark x1="78958" y1="26111" x2="88958" y2="26111"/>
                        <a14:foregroundMark x1="77708" y1="36111" x2="77708" y2="36111"/>
                        <a14:foregroundMark x1="82708" y1="41389" x2="82708" y2="41389"/>
                        <a14:foregroundMark x1="86458" y1="43056" x2="86458" y2="43056"/>
                        <a14:foregroundMark x1="21042" y1="53611" x2="21042" y2="53611"/>
                        <a14:foregroundMark x1="46250" y1="833" x2="46250" y2="833"/>
                        <a14:backgroundMark x1="81250" y1="83056" x2="81250" y2="83056"/>
                        <a14:backgroundMark x1="88750" y1="78056" x2="88750" y2="78056"/>
                        <a14:backgroundMark x1="84583" y1="82778" x2="84583" y2="82778"/>
                        <a14:backgroundMark x1="40417" y1="1389" x2="40417" y2="1389"/>
                        <a14:backgroundMark x1="30833" y1="1389" x2="30833" y2="1389"/>
                        <a14:backgroundMark x1="78125" y1="52222" x2="78125" y2="52222"/>
                        <a14:backgroundMark x1="83333" y1="49167" x2="83333" y2="49167"/>
                        <a14:backgroundMark x1="16458" y1="60556" x2="16458" y2="60556"/>
                        <a14:backgroundMark x1="16667" y1="55278" x2="16667" y2="55278"/>
                        <a14:backgroundMark x1="76042" y1="83611" x2="76042" y2="83611"/>
                        <a14:backgroundMark x1="73125" y1="90000" x2="73125" y2="90000"/>
                        <a14:backgroundMark x1="76875" y1="53889" x2="76875" y2="53889"/>
                        <a14:backgroundMark x1="81667" y1="19167" x2="81667" y2="19167"/>
                        <a14:backgroundMark x1="44167" y1="1944" x2="44167" y2="1944"/>
                        <a14:backgroundMark x1="48125" y1="1944" x2="48125" y2="1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00148">
            <a:off x="-272108" y="3235733"/>
            <a:ext cx="4554779" cy="3416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81308" y1="67007" x2="81308" y2="67007"/>
                        <a14:foregroundMark x1="82944" y1="80952" x2="82944" y2="80952"/>
                        <a14:foregroundMark x1="39252" y1="20918" x2="39252" y2="20918"/>
                        <a14:foregroundMark x1="50935" y1="22109" x2="50935" y2="22109"/>
                        <a14:foregroundMark x1="46262" y1="41497" x2="46262" y2="41497"/>
                        <a14:foregroundMark x1="72897" y1="55272" x2="72897" y2="55272"/>
                        <a14:foregroundMark x1="24065" y1="74830" x2="24065" y2="74830"/>
                        <a14:foregroundMark x1="54673" y1="24830" x2="54673" y2="24830"/>
                        <a14:foregroundMark x1="53271" y1="23129" x2="53271" y2="23129"/>
                        <a14:foregroundMark x1="45561" y1="20408" x2="45561" y2="20408"/>
                        <a14:foregroundMark x1="47897" y1="21769" x2="47897" y2="21769"/>
                        <a14:backgroundMark x1="86449" y1="78231" x2="86449" y2="782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7748" y="3014345"/>
            <a:ext cx="2797763" cy="384365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95250" y="130175"/>
            <a:ext cx="8953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Enghreifftiau</a:t>
            </a:r>
            <a:endParaRPr lang="en-US" alt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33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95250" y="130175"/>
            <a:ext cx="8953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b="1" dirty="0" smtClean="0">
                <a:solidFill>
                  <a:schemeClr val="bg1"/>
                </a:solidFill>
                <a:cs typeface="Arial" panose="020B0604020202020204" pitchFamily="34" charset="0"/>
              </a:rPr>
              <a:t>I </a:t>
            </a:r>
            <a:r>
              <a:rPr lang="en-GB" altLang="en-US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ble</a:t>
            </a:r>
            <a:r>
              <a:rPr lang="en-GB" altLang="en-US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mae’r</a:t>
            </a:r>
            <a:r>
              <a:rPr lang="en-GB" altLang="en-US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dillad</a:t>
            </a:r>
            <a:r>
              <a:rPr lang="en-GB" altLang="en-US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sy’n</a:t>
            </a:r>
            <a:r>
              <a:rPr lang="en-GB" altLang="en-US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rhy</a:t>
            </a:r>
            <a:r>
              <a:rPr lang="en-GB" altLang="en-US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fach</a:t>
            </a:r>
            <a:r>
              <a:rPr lang="en-GB" altLang="en-US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i</a:t>
            </a:r>
            <a:r>
              <a:rPr lang="en-GB" altLang="en-US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ni</a:t>
            </a:r>
            <a:r>
              <a:rPr lang="en-GB" altLang="en-US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yn</a:t>
            </a:r>
            <a:r>
              <a:rPr lang="en-GB" altLang="en-US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mynd</a:t>
            </a:r>
            <a:r>
              <a:rPr lang="en-GB" altLang="en-US" b="1" dirty="0" smtClean="0">
                <a:solidFill>
                  <a:schemeClr val="bg1"/>
                </a:solidFill>
                <a:cs typeface="Arial" panose="020B0604020202020204" pitchFamily="34" charset="0"/>
              </a:rPr>
              <a:t>? </a:t>
            </a:r>
            <a:endParaRPr lang="en-US" alt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6" y="1251126"/>
            <a:ext cx="8551568" cy="4810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0766" y="6118623"/>
            <a:ext cx="6516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Ailgylchu</a:t>
            </a:r>
            <a:r>
              <a:rPr lang="en-GB" b="1" dirty="0"/>
              <a:t> </a:t>
            </a:r>
            <a:r>
              <a:rPr lang="en-GB" b="1" dirty="0" err="1" smtClean="0"/>
              <a:t>dillad</a:t>
            </a:r>
            <a:r>
              <a:rPr lang="en-GB" dirty="0"/>
              <a:t>: </a:t>
            </a:r>
            <a:r>
              <a:rPr lang="en-GB" dirty="0">
                <a:hlinkClick r:id="rId3"/>
              </a:rPr>
              <a:t>https://www.youtube.com/watch?v=Pz1055aHwsk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504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cy-GB" sz="20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Dydy plastig ddim yn pydru!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y-GB" sz="20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Er mwyn ailgylchu poteli pop 2 litr rydym eisiau adeiladu tŷ gwydr cynaliadwy.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y-GB" sz="20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Byddwn yn cynllunio</a:t>
            </a:r>
            <a:r>
              <a:rPr lang="cy-GB" altLang="ja-JP" sz="20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’</a:t>
            </a:r>
            <a:r>
              <a:rPr lang="cy-GB" altLang="ja-JP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r adeiledd - y waliau, y to a’r drws ac yn adeiladu</a:t>
            </a:r>
            <a:r>
              <a:rPr lang="cy-GB" altLang="ja-JP" sz="20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’</a:t>
            </a:r>
            <a:r>
              <a:rPr lang="cy-GB" altLang="ja-JP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r fframwaith o bren.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y-GB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Byddwn yn defnyddio</a:t>
            </a:r>
            <a:r>
              <a:rPr lang="cy-GB" altLang="ja-JP" sz="2000" dirty="0" smtClean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Geneva CY" charset="0"/>
              </a:rPr>
              <a:t>’</a:t>
            </a:r>
            <a:r>
              <a:rPr lang="cy-GB" altLang="ja-JP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r poteli plastig i greu’r waliau.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y-GB" sz="2000" dirty="0" smtClean="0">
                <a:latin typeface="Arial" panose="020B0604020202020204" pitchFamily="34" charset="0"/>
                <a:ea typeface="Geneva CY" charset="0"/>
                <a:cs typeface="Arial" panose="020B0604020202020204" pitchFamily="34" charset="0"/>
                <a:sym typeface="Geneva CY" charset="0"/>
              </a:rPr>
              <a:t>Bydd y tŷ gwydr yn cael ei ddefnyddio yn ein hysgol!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95250" y="130175"/>
            <a:ext cx="8953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Ailddefnyddio</a:t>
            </a:r>
            <a:endParaRPr lang="en-US" alt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62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013" y="2294309"/>
            <a:ext cx="41021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79" y="1200063"/>
            <a:ext cx="4473134" cy="335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2"/>
          <a:stretch/>
        </p:blipFill>
        <p:spPr bwMode="auto">
          <a:xfrm>
            <a:off x="335697" y="3684895"/>
            <a:ext cx="4523497" cy="293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95250" y="130175"/>
            <a:ext cx="8953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Ailddefnyddio</a:t>
            </a:r>
            <a:endParaRPr lang="en-US" alt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27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8"/>
          <a:stretch/>
        </p:blipFill>
        <p:spPr bwMode="auto">
          <a:xfrm>
            <a:off x="520128" y="1187354"/>
            <a:ext cx="3806212" cy="255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28" y="3739471"/>
            <a:ext cx="3806212" cy="285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8" t="8318" b="14952"/>
          <a:stretch/>
        </p:blipFill>
        <p:spPr bwMode="auto">
          <a:xfrm>
            <a:off x="4326340" y="2212055"/>
            <a:ext cx="4102100" cy="384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95250" y="130175"/>
            <a:ext cx="8953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Ailddefnyddio</a:t>
            </a:r>
            <a:endParaRPr lang="en-US" alt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35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95250" y="130175"/>
            <a:ext cx="8953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n-US" sz="22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Hefyd</a:t>
            </a:r>
            <a:r>
              <a:rPr lang="en-US" sz="22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, </a:t>
            </a:r>
            <a:r>
              <a:rPr lang="en-US" sz="22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gallwch</a:t>
            </a:r>
            <a:r>
              <a:rPr lang="en-US" sz="22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ddefnyddio</a:t>
            </a:r>
            <a:r>
              <a:rPr lang="en-US" sz="22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poteli</a:t>
            </a:r>
            <a:r>
              <a:rPr lang="en-US" sz="22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plastig</a:t>
            </a:r>
            <a:r>
              <a:rPr lang="en-US" sz="22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i</a:t>
            </a:r>
            <a:r>
              <a:rPr lang="en-US" sz="22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greu</a:t>
            </a:r>
            <a:r>
              <a:rPr lang="en-US" sz="22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bwyty</a:t>
            </a:r>
            <a:r>
              <a:rPr lang="en-US" sz="22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i’r</a:t>
            </a:r>
            <a:r>
              <a:rPr lang="en-US" sz="22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adar</a:t>
            </a:r>
            <a:r>
              <a:rPr lang="en-US" sz="2200" b="1" dirty="0">
                <a:solidFill>
                  <a:schemeClr val="bg1"/>
                </a:solidFill>
                <a:ea typeface="ＭＳ Ｐゴシック" charset="0"/>
                <a:cs typeface="Arial" panose="020B0604020202020204" pitchFamily="34" charset="0"/>
                <a:sym typeface="Geneva CY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9" t="6008" r="37395" b="35784"/>
          <a:stretch/>
        </p:blipFill>
        <p:spPr>
          <a:xfrm>
            <a:off x="327548" y="1446663"/>
            <a:ext cx="2668452" cy="48858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2" r="26275"/>
          <a:stretch/>
        </p:blipFill>
        <p:spPr>
          <a:xfrm>
            <a:off x="3125338" y="1446663"/>
            <a:ext cx="2039827" cy="4904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2" r="30293"/>
          <a:stretch/>
        </p:blipFill>
        <p:spPr>
          <a:xfrm>
            <a:off x="5294503" y="1446663"/>
            <a:ext cx="3492438" cy="488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161" y="1207006"/>
            <a:ext cx="5882624" cy="32127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sz="1800" dirty="0" smtClean="0">
                <a:latin typeface="Chalkboard"/>
                <a:ea typeface="ＭＳ Ｐゴシック" charset="0"/>
                <a:cs typeface="Chalkboard"/>
                <a:sym typeface="Geneva CY" charset="0"/>
              </a:rPr>
              <a:t>Beth am ddylunio a gwneud coeden Nadolig drwy ailddefnyddio defnyddiau gwahanol?</a:t>
            </a:r>
          </a:p>
          <a:p>
            <a:pPr marL="0" indent="0">
              <a:buNone/>
            </a:pPr>
            <a:endParaRPr lang="cy-GB" sz="1800" dirty="0" smtClean="0">
              <a:latin typeface="Chalkboard"/>
              <a:ea typeface="ＭＳ Ｐゴシック" charset="0"/>
              <a:cs typeface="Chalkboard"/>
              <a:sym typeface="Geneva CY" charset="0"/>
            </a:endParaRPr>
          </a:p>
          <a:p>
            <a:pPr marL="0" indent="0">
              <a:buNone/>
            </a:pPr>
            <a:r>
              <a:rPr lang="cy-GB" sz="1800" dirty="0" smtClean="0">
                <a:latin typeface="Chalkboard"/>
                <a:ea typeface="ＭＳ Ｐゴシック" charset="0"/>
                <a:cs typeface="Chalkboard"/>
                <a:sym typeface="Geneva CY" charset="0"/>
              </a:rPr>
              <a:t>Beth am ddylunio a gwneud coeden Nadolig o ddefnyddiau sydd wedi’u hailgylchu?</a:t>
            </a:r>
          </a:p>
          <a:p>
            <a:pPr marL="0" indent="0">
              <a:buNone/>
            </a:pPr>
            <a:r>
              <a:rPr lang="cy-GB" sz="1800" dirty="0" smtClean="0">
                <a:latin typeface="Chalkboard"/>
                <a:ea typeface="ＭＳ Ｐゴシック" charset="0"/>
                <a:cs typeface="Chalkboard"/>
                <a:sym typeface="Geneva CY" charset="0"/>
              </a:rPr>
              <a:t>Dyma rai syniadau! 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ea typeface="ＭＳ Ｐゴシック" charset="0"/>
              <a:sym typeface="Geneva CY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786" y="1392072"/>
            <a:ext cx="2928548" cy="5271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231" y="2824251"/>
            <a:ext cx="2559471" cy="3839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61" y="3196357"/>
            <a:ext cx="2997200" cy="34671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95250" y="130175"/>
            <a:ext cx="89535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Nadolig</a:t>
            </a:r>
            <a:r>
              <a:rPr lang="en-GB" altLang="en-US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3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Llawen</a:t>
            </a:r>
            <a:r>
              <a:rPr lang="en-GB" altLang="en-US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 O </a:t>
            </a:r>
            <a:r>
              <a:rPr lang="en-GB" altLang="en-US" sz="3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Goeden</a:t>
            </a:r>
            <a:r>
              <a:rPr lang="en-GB" altLang="en-US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3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Hardd</a:t>
            </a:r>
            <a:r>
              <a:rPr lang="en-GB" altLang="en-US" sz="3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endParaRPr lang="en-US" altLang="en-US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9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5041</TotalTime>
  <Words>352</Words>
  <Application>Microsoft Macintosh PowerPoint</Application>
  <PresentationFormat>On-screen Show (4:3)</PresentationFormat>
  <Paragraphs>44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Chalkboard</vt:lpstr>
      <vt:lpstr>Geneva CY</vt:lpstr>
      <vt:lpstr>ＭＳ Ｐゴシック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Beth sy’n digwydd i’r tuniau alwminiwm, y poteli plastig a’r holl bethau eraill sydd yn y bin ailgylchu?</vt:lpstr>
      <vt:lpstr>PowerPoint Presentation</vt:lpstr>
      <vt:lpstr>PowerPoint Presentation</vt:lpstr>
    </vt:vector>
  </TitlesOfParts>
  <Company>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Ynni Gwynt</dc:title>
  <dc:creator>Bethan Davies</dc:creator>
  <cp:lastModifiedBy>Microsoft Office User</cp:lastModifiedBy>
  <cp:revision>55</cp:revision>
  <dcterms:created xsi:type="dcterms:W3CDTF">2013-03-05T11:13:33Z</dcterms:created>
  <dcterms:modified xsi:type="dcterms:W3CDTF">2015-11-30T09:54:03Z</dcterms:modified>
</cp:coreProperties>
</file>