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57" r:id="rId4"/>
    <p:sldId id="258" r:id="rId5"/>
    <p:sldId id="260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91EF"/>
    <a:srgbClr val="BB89A0"/>
    <a:srgbClr val="FC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6911" autoAdjust="0"/>
  </p:normalViewPr>
  <p:slideViewPr>
    <p:cSldViewPr snapToGrid="0" snapToObjects="1">
      <p:cViewPr varScale="1">
        <p:scale>
          <a:sx n="149" d="100"/>
          <a:sy n="149" d="100"/>
        </p:scale>
        <p:origin x="1032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D3DF80D-ADC6-014A-BF3C-8F89E8F76BCE}" type="datetimeFigureOut">
              <a:rPr lang="en-US" smtClean="0"/>
              <a:pPr/>
              <a:t>11/26/15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8001A6A-9092-7F41-9E7D-6C91FEECF0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8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D1C-978F-B240-8233-FB97F689DE71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6A-D1FB-9146-A844-01E44F9B4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D1C-978F-B240-8233-FB97F689DE71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6A-D1FB-9146-A844-01E44F9B4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2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D1C-978F-B240-8233-FB97F689DE71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6A-D1FB-9146-A844-01E44F9B4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7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D1C-978F-B240-8233-FB97F689DE71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6A-D1FB-9146-A844-01E44F9B4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5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D1C-978F-B240-8233-FB97F689DE71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6A-D1FB-9146-A844-01E44F9B4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9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D1C-978F-B240-8233-FB97F689DE71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6A-D1FB-9146-A844-01E44F9B4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D1C-978F-B240-8233-FB97F689DE71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6A-D1FB-9146-A844-01E44F9B4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D1C-978F-B240-8233-FB97F689DE71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6A-D1FB-9146-A844-01E44F9B4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7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D1C-978F-B240-8233-FB97F689DE71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6A-D1FB-9146-A844-01E44F9B4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D1C-978F-B240-8233-FB97F689DE71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6A-D1FB-9146-A844-01E44F9B4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4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FD1C-978F-B240-8233-FB97F689DE71}" type="datetimeFigureOut">
              <a:rPr lang="en-US" smtClean="0"/>
              <a:t>11/26/15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5D6A-D1FB-9146-A844-01E44F9B4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3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062FD1C-978F-B240-8233-FB97F689DE71}" type="datetimeFigureOut">
              <a:rPr lang="en-US" smtClean="0"/>
              <a:pPr/>
              <a:t>11/26/15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5395D6A-D1FB-9146-A844-01E44F9B4E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3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welsh/hi/newsid_7600000/newsid_7607600/7607632.stm" TargetMode="External"/><Relationship Id="rId4" Type="http://schemas.openxmlformats.org/officeDocument/2006/relationships/hyperlink" Target="http://www.bbc.co.uk/newyddion/20032042" TargetMode="External"/><Relationship Id="rId5" Type="http://schemas.openxmlformats.org/officeDocument/2006/relationships/hyperlink" Target="http://www.bbc.co.uk/news/uk-politics-30569215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oeJ8epQeOzE" TargetMode="Externa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546" y="5221970"/>
            <a:ext cx="7065818" cy="1226270"/>
          </a:xfrm>
          <a:ln w="38100" cmpd="sng">
            <a:noFill/>
          </a:ln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eneva CY" charset="0"/>
              </a:rPr>
              <a:t>Beth </a:t>
            </a:r>
            <a:r>
              <a:rPr lang="en-GB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eneva CY" charset="0"/>
              </a:rPr>
              <a:t>yw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eneva CY" charset="0"/>
              </a:rPr>
              <a:t> YNNI AMGEN?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56317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Arial" charset="0"/>
                <a:ea typeface="Arial" charset="0"/>
                <a:cs typeface="Arial" charset="0"/>
              </a:rPr>
              <a:t>Beth </a:t>
            </a:r>
            <a:r>
              <a:rPr lang="en-GB" sz="3600" b="1" dirty="0" err="1">
                <a:latin typeface="Arial" charset="0"/>
                <a:ea typeface="Arial" charset="0"/>
                <a:cs typeface="Arial" charset="0"/>
              </a:rPr>
              <a:t>yw</a:t>
            </a:r>
            <a:r>
              <a:rPr lang="en-GB" sz="3600" b="1" dirty="0">
                <a:latin typeface="Arial" charset="0"/>
                <a:ea typeface="Arial" charset="0"/>
                <a:cs typeface="Arial" charset="0"/>
              </a:rPr>
              <a:t> Carbon </a:t>
            </a:r>
            <a:r>
              <a:rPr lang="en-GB" sz="3600" b="1" dirty="0" err="1">
                <a:latin typeface="Arial" charset="0"/>
                <a:ea typeface="Arial" charset="0"/>
                <a:cs typeface="Arial" charset="0"/>
              </a:rPr>
              <a:t>Deuocsid</a:t>
            </a:r>
            <a:r>
              <a:rPr lang="en-GB" sz="3600" b="1" dirty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100" y="1541411"/>
            <a:ext cx="45714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ogystal</a:t>
            </a:r>
            <a:r>
              <a:rPr lang="en-GB" sz="1600" dirty="0"/>
              <a:t> </a:t>
            </a:r>
            <a:r>
              <a:rPr lang="en-GB" sz="1600" dirty="0" err="1"/>
              <a:t>â</a:t>
            </a:r>
            <a:r>
              <a:rPr lang="en-GB" sz="1600" dirty="0"/>
              <a:t> bod </a:t>
            </a:r>
            <a:r>
              <a:rPr lang="en-GB" sz="1600" dirty="0" err="1"/>
              <a:t>yn</a:t>
            </a:r>
            <a:r>
              <a:rPr lang="en-GB" sz="1600" dirty="0"/>
              <a:t> un </a:t>
            </a:r>
            <a:r>
              <a:rPr lang="en-GB" sz="1600" dirty="0" err="1"/>
              <a:t>o’r</a:t>
            </a:r>
            <a:r>
              <a:rPr lang="en-GB" sz="1600" dirty="0"/>
              <a:t> </a:t>
            </a:r>
            <a:r>
              <a:rPr lang="en-GB" sz="1600" dirty="0" err="1"/>
              <a:t>nwyon</a:t>
            </a:r>
            <a:r>
              <a:rPr lang="en-GB" sz="1600" dirty="0"/>
              <a:t> </a:t>
            </a:r>
            <a:r>
              <a:rPr lang="en-GB" sz="1600" dirty="0" err="1"/>
              <a:t>tŷ</a:t>
            </a:r>
            <a:r>
              <a:rPr lang="en-GB" sz="1600" dirty="0"/>
              <a:t> </a:t>
            </a:r>
            <a:r>
              <a:rPr lang="en-GB" sz="1600" dirty="0" err="1"/>
              <a:t>gwydr</a:t>
            </a:r>
            <a:r>
              <a:rPr lang="en-GB" sz="1600" dirty="0"/>
              <a:t> </a:t>
            </a:r>
            <a:r>
              <a:rPr lang="en-GB" sz="1600" dirty="0" err="1"/>
              <a:t>pwysicaf</a:t>
            </a:r>
            <a:r>
              <a:rPr lang="en-GB" sz="1600" dirty="0"/>
              <a:t>, </a:t>
            </a:r>
            <a:r>
              <a:rPr lang="en-GB" sz="1600" dirty="0" err="1"/>
              <a:t>ceir</a:t>
            </a:r>
            <a:r>
              <a:rPr lang="en-GB" sz="1600" dirty="0"/>
              <a:t> </a:t>
            </a:r>
            <a:r>
              <a:rPr lang="en-GB" sz="1600" dirty="0" err="1"/>
              <a:t>hyd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garbon</a:t>
            </a:r>
            <a:r>
              <a:rPr lang="en-GB" sz="1600" dirty="0"/>
              <a:t> </a:t>
            </a:r>
            <a:r>
              <a:rPr lang="en-GB" sz="1600" dirty="0" err="1"/>
              <a:t>deuocsid</a:t>
            </a:r>
            <a:r>
              <a:rPr lang="en-GB" sz="1600" dirty="0"/>
              <a:t> </a:t>
            </a:r>
            <a:r>
              <a:rPr lang="en-GB" sz="1600" dirty="0" err="1"/>
              <a:t>ym</a:t>
            </a:r>
            <a:r>
              <a:rPr lang="en-GB" sz="1600" dirty="0"/>
              <a:t> </a:t>
            </a:r>
            <a:r>
              <a:rPr lang="en-GB" sz="1600" dirty="0" err="1"/>
              <a:t>mhobman</a:t>
            </a:r>
            <a:r>
              <a:rPr lang="en-GB" sz="1600" dirty="0"/>
              <a:t> </a:t>
            </a:r>
            <a:r>
              <a:rPr lang="en-GB" sz="1600" dirty="0" err="1"/>
              <a:t>o’n</a:t>
            </a:r>
            <a:r>
              <a:rPr lang="en-GB" sz="1600" dirty="0"/>
              <a:t> </a:t>
            </a:r>
            <a:r>
              <a:rPr lang="en-GB" sz="1600" dirty="0" err="1"/>
              <a:t>cwmpas</a:t>
            </a:r>
            <a:r>
              <a:rPr lang="en-GB" sz="1600" dirty="0"/>
              <a:t>: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yr</a:t>
            </a:r>
            <a:r>
              <a:rPr lang="en-GB" sz="1600" dirty="0"/>
              <a:t> </a:t>
            </a:r>
            <a:r>
              <a:rPr lang="en-GB" sz="1600" dirty="0" err="1"/>
              <a:t>aer</a:t>
            </a:r>
            <a:r>
              <a:rPr lang="en-GB" sz="1600" dirty="0"/>
              <a:t> a </a:t>
            </a:r>
            <a:r>
              <a:rPr lang="en-GB" sz="1600" dirty="0" err="1"/>
              <a:t>fewnanadlwn</a:t>
            </a:r>
            <a:r>
              <a:rPr lang="en-GB" sz="1600" dirty="0"/>
              <a:t>;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yr</a:t>
            </a:r>
            <a:r>
              <a:rPr lang="en-GB" sz="1600" dirty="0"/>
              <a:t> </a:t>
            </a:r>
            <a:r>
              <a:rPr lang="en-GB" sz="1600" dirty="0" err="1"/>
              <a:t>aer</a:t>
            </a:r>
            <a:r>
              <a:rPr lang="en-GB" sz="1600" dirty="0"/>
              <a:t> a </a:t>
            </a:r>
            <a:r>
              <a:rPr lang="en-GB" sz="1600" dirty="0" err="1"/>
              <a:t>anadlwn</a:t>
            </a:r>
            <a:r>
              <a:rPr lang="en-GB" sz="1600" dirty="0"/>
              <a:t> </a:t>
            </a:r>
            <a:r>
              <a:rPr lang="en-GB" sz="1600" dirty="0" err="1"/>
              <a:t>allan</a:t>
            </a:r>
            <a:r>
              <a:rPr lang="en-GB" sz="1600" dirty="0"/>
              <a:t>;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diodydd</a:t>
            </a:r>
            <a:r>
              <a:rPr lang="en-GB" sz="1600" dirty="0"/>
              <a:t> </a:t>
            </a:r>
            <a:r>
              <a:rPr lang="en-GB" sz="1600" dirty="0" err="1"/>
              <a:t>meddal</a:t>
            </a:r>
            <a:r>
              <a:rPr lang="en-GB" sz="1600" dirty="0"/>
              <a:t>;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cacennau</a:t>
            </a:r>
            <a:r>
              <a:rPr lang="en-GB" sz="1600" dirty="0"/>
              <a:t>, </a:t>
            </a:r>
            <a:r>
              <a:rPr lang="en-GB" sz="1600" dirty="0" err="1"/>
              <a:t>sy’n</a:t>
            </a:r>
            <a:r>
              <a:rPr lang="en-GB" sz="1600" dirty="0"/>
              <a:t> </a:t>
            </a:r>
            <a:r>
              <a:rPr lang="en-GB" sz="1600" dirty="0" err="1"/>
              <a:t>codi</a:t>
            </a:r>
            <a:r>
              <a:rPr lang="en-GB" sz="1600" dirty="0"/>
              <a:t> o </a:t>
            </a:r>
            <a:r>
              <a:rPr lang="en-GB" sz="1600" dirty="0" err="1"/>
              <a:t>ganlyniad</a:t>
            </a:r>
            <a:r>
              <a:rPr lang="en-GB" sz="1600" dirty="0"/>
              <a:t> </a:t>
            </a:r>
            <a:r>
              <a:rPr lang="en-GB" sz="1600" dirty="0" err="1"/>
              <a:t>i’r</a:t>
            </a:r>
            <a:r>
              <a:rPr lang="en-GB" sz="1600" dirty="0"/>
              <a:t> carbon </a:t>
            </a:r>
            <a:r>
              <a:rPr lang="en-GB" sz="1600" dirty="0" err="1"/>
              <a:t>deuocsid</a:t>
            </a:r>
            <a:r>
              <a:rPr lang="en-GB" sz="1600" dirty="0"/>
              <a:t> a </a:t>
            </a:r>
            <a:r>
              <a:rPr lang="en-GB" sz="1600" dirty="0" err="1"/>
              <a:t>gynhyrchir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</a:t>
            </a:r>
            <a:r>
              <a:rPr lang="en-GB" sz="1600" dirty="0" err="1"/>
              <a:t>bowdr</a:t>
            </a:r>
            <a:r>
              <a:rPr lang="en-GB" sz="1600" dirty="0"/>
              <a:t> </a:t>
            </a:r>
            <a:r>
              <a:rPr lang="en-GB" sz="1600" dirty="0" err="1"/>
              <a:t>pobi</a:t>
            </a:r>
            <a:r>
              <a:rPr lang="en-GB" sz="1600" dirty="0"/>
              <a:t>; a </a:t>
            </a:r>
            <a:r>
              <a:rPr lang="en-GB" sz="1600" dirty="0" err="1"/>
              <a:t>phan</a:t>
            </a:r>
            <a:r>
              <a:rPr lang="en-GB" sz="1600" dirty="0"/>
              <a:t> y </a:t>
            </a:r>
            <a:r>
              <a:rPr lang="en-GB" sz="1600" dirty="0" err="1"/>
              <a:t>caiff</a:t>
            </a:r>
            <a:r>
              <a:rPr lang="en-GB" sz="1600" dirty="0"/>
              <a:t> </a:t>
            </a:r>
            <a:r>
              <a:rPr lang="en-GB" sz="1600" dirty="0" err="1"/>
              <a:t>cyfansoddion</a:t>
            </a:r>
            <a:r>
              <a:rPr lang="en-GB" sz="1600" dirty="0"/>
              <a:t> </a:t>
            </a:r>
            <a:r>
              <a:rPr lang="en-GB" sz="1600" dirty="0" err="1"/>
              <a:t>organig</a:t>
            </a:r>
            <a:r>
              <a:rPr lang="en-GB" sz="1600" dirty="0"/>
              <a:t> </a:t>
            </a:r>
            <a:r>
              <a:rPr lang="en-GB" sz="1600" dirty="0" err="1"/>
              <a:t>megis</a:t>
            </a:r>
            <a:r>
              <a:rPr lang="en-GB" sz="1600" dirty="0"/>
              <a:t> paraffin, </a:t>
            </a:r>
            <a:r>
              <a:rPr lang="en-GB" sz="1600" dirty="0" err="1"/>
              <a:t>papur</a:t>
            </a:r>
            <a:r>
              <a:rPr lang="en-GB" sz="1600" dirty="0"/>
              <a:t>, </a:t>
            </a:r>
            <a:r>
              <a:rPr lang="en-GB" sz="1600" dirty="0" err="1"/>
              <a:t>pren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betrolewm</a:t>
            </a:r>
            <a:r>
              <a:rPr lang="en-GB" sz="1600" dirty="0"/>
              <a:t>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llosgi</a:t>
            </a:r>
            <a:r>
              <a:rPr lang="en-GB" sz="1600" dirty="0"/>
              <a:t>.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err="1" smtClean="0"/>
              <a:t>Caiff</a:t>
            </a:r>
            <a:r>
              <a:rPr lang="en-GB" sz="1600" dirty="0" smtClean="0"/>
              <a:t> </a:t>
            </a:r>
            <a:r>
              <a:rPr lang="en-GB" sz="1600" dirty="0" err="1"/>
              <a:t>hefyd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ddefnyddio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ffurf</a:t>
            </a:r>
            <a:r>
              <a:rPr lang="en-GB" sz="1600" dirty="0"/>
              <a:t> </a:t>
            </a:r>
            <a:r>
              <a:rPr lang="en-GB" sz="1600" dirty="0" err="1"/>
              <a:t>hylif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diffoddwyr</a:t>
            </a:r>
            <a:r>
              <a:rPr lang="en-GB" sz="1600" dirty="0"/>
              <a:t> </a:t>
            </a:r>
            <a:r>
              <a:rPr lang="en-GB" sz="1600" dirty="0" err="1"/>
              <a:t>tân</a:t>
            </a:r>
            <a:r>
              <a:rPr lang="en-GB" sz="1600" dirty="0"/>
              <a:t> ac </a:t>
            </a:r>
            <a:r>
              <a:rPr lang="en-GB" sz="1600" dirty="0" err="1"/>
              <a:t>fel</a:t>
            </a:r>
            <a:r>
              <a:rPr lang="en-GB" sz="1600" dirty="0"/>
              <a:t> </a:t>
            </a:r>
            <a:r>
              <a:rPr lang="en-GB" sz="1600" dirty="0" err="1"/>
              <a:t>oerydd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y </a:t>
            </a:r>
            <a:r>
              <a:rPr lang="en-GB" sz="1600" dirty="0" err="1"/>
              <a:t>diwydiant</a:t>
            </a:r>
            <a:r>
              <a:rPr lang="en-GB" sz="1600" dirty="0"/>
              <a:t> </a:t>
            </a:r>
            <a:r>
              <a:rPr lang="en-GB" sz="1600" dirty="0" err="1"/>
              <a:t>bwyd</a:t>
            </a:r>
            <a:r>
              <a:rPr lang="en-GB" sz="1600" dirty="0"/>
              <a:t> (</a:t>
            </a:r>
            <a:r>
              <a:rPr lang="en-GB" sz="1600" dirty="0" err="1"/>
              <a:t>er</a:t>
            </a:r>
            <a:r>
              <a:rPr lang="en-GB" sz="1600" dirty="0"/>
              <a:t> </a:t>
            </a:r>
            <a:r>
              <a:rPr lang="en-GB" sz="1600" dirty="0" err="1"/>
              <a:t>enghraifft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storio</a:t>
            </a:r>
            <a:r>
              <a:rPr lang="en-GB" sz="1600" dirty="0"/>
              <a:t> a </a:t>
            </a:r>
            <a:r>
              <a:rPr lang="en-GB" sz="1600" dirty="0" err="1"/>
              <a:t>chludo</a:t>
            </a:r>
            <a:r>
              <a:rPr lang="en-GB" sz="1600" dirty="0"/>
              <a:t> </a:t>
            </a:r>
            <a:r>
              <a:rPr lang="en-GB" sz="1600" dirty="0" err="1"/>
              <a:t>hufen</a:t>
            </a:r>
            <a:r>
              <a:rPr lang="en-GB" sz="1600" dirty="0"/>
              <a:t> </a:t>
            </a:r>
            <a:r>
              <a:rPr lang="en-GB" sz="1600" dirty="0" err="1"/>
              <a:t>iâ</a:t>
            </a:r>
            <a:r>
              <a:rPr lang="en-GB" sz="1600" dirty="0"/>
              <a:t>). </a:t>
            </a:r>
            <a:r>
              <a:rPr lang="en-GB" sz="1600" dirty="0" err="1"/>
              <a:t>Mewn</a:t>
            </a:r>
            <a:r>
              <a:rPr lang="en-GB" sz="1600" dirty="0"/>
              <a:t> </a:t>
            </a:r>
            <a:r>
              <a:rPr lang="en-GB" sz="1600" dirty="0" err="1"/>
              <a:t>crynodiadau</a:t>
            </a:r>
            <a:r>
              <a:rPr lang="en-GB" sz="1600" dirty="0"/>
              <a:t> </a:t>
            </a:r>
            <a:r>
              <a:rPr lang="en-GB" sz="1600" dirty="0" err="1"/>
              <a:t>uchel</a:t>
            </a:r>
            <a:r>
              <a:rPr lang="en-GB" sz="1600" dirty="0"/>
              <a:t>, gall CO2 </a:t>
            </a:r>
            <a:r>
              <a:rPr lang="en-GB" sz="1600" dirty="0" err="1"/>
              <a:t>fod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beryglus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ac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anifeiliaid</a:t>
            </a:r>
            <a:r>
              <a:rPr lang="en-GB" sz="1600" dirty="0"/>
              <a:t> </a:t>
            </a:r>
            <a:r>
              <a:rPr lang="en-GB" sz="1600" dirty="0" err="1"/>
              <a:t>eraill</a:t>
            </a:r>
            <a:r>
              <a:rPr lang="en-GB" sz="1600" dirty="0"/>
              <a:t>, </a:t>
            </a:r>
            <a:r>
              <a:rPr lang="en-GB" sz="1600" dirty="0" err="1"/>
              <a:t>ond</a:t>
            </a:r>
            <a:r>
              <a:rPr lang="en-GB" sz="1600" dirty="0"/>
              <a:t> </a:t>
            </a:r>
            <a:r>
              <a:rPr lang="en-GB" sz="1600" dirty="0" err="1"/>
              <a:t>dyma</a:t>
            </a:r>
            <a:r>
              <a:rPr lang="en-GB" sz="1600" dirty="0"/>
              <a:t> </a:t>
            </a:r>
            <a:r>
              <a:rPr lang="en-GB" sz="1600" dirty="0" err="1"/>
              <a:t>hefyd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ffynhonnell</a:t>
            </a:r>
            <a:r>
              <a:rPr lang="en-GB" sz="1600" dirty="0"/>
              <a:t> </a:t>
            </a:r>
            <a:r>
              <a:rPr lang="en-GB" sz="1600" dirty="0" err="1"/>
              <a:t>bywyd</a:t>
            </a:r>
            <a:r>
              <a:rPr lang="en-GB" sz="1600" dirty="0"/>
              <a:t>: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ystod</a:t>
            </a:r>
            <a:r>
              <a:rPr lang="en-GB" sz="1600" dirty="0"/>
              <a:t> </a:t>
            </a:r>
            <a:r>
              <a:rPr lang="en-GB" sz="1600" dirty="0" err="1"/>
              <a:t>ffotosynthesis</a:t>
            </a:r>
            <a:r>
              <a:rPr lang="en-GB" sz="1600" dirty="0"/>
              <a:t>, </a:t>
            </a:r>
            <a:r>
              <a:rPr lang="en-GB" sz="1600" dirty="0" err="1"/>
              <a:t>mae</a:t>
            </a:r>
            <a:r>
              <a:rPr lang="en-GB" sz="1600" dirty="0"/>
              <a:t> </a:t>
            </a:r>
            <a:r>
              <a:rPr lang="en-GB" sz="1600" dirty="0" err="1"/>
              <a:t>planhigion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defnyddio</a:t>
            </a:r>
            <a:r>
              <a:rPr lang="en-GB" sz="1600" dirty="0"/>
              <a:t> CO2 a </a:t>
            </a:r>
            <a:r>
              <a:rPr lang="en-GB" sz="1600" dirty="0" err="1"/>
              <a:t>golau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gynhyrchu</a:t>
            </a:r>
            <a:r>
              <a:rPr lang="en-GB" sz="1600" dirty="0"/>
              <a:t> </a:t>
            </a:r>
            <a:r>
              <a:rPr lang="en-GB" sz="1600" dirty="0" err="1"/>
              <a:t>siwgr</a:t>
            </a:r>
            <a:r>
              <a:rPr lang="en-GB" sz="1600" dirty="0"/>
              <a:t>, starts, </a:t>
            </a:r>
            <a:r>
              <a:rPr lang="en-GB" sz="1600" dirty="0" err="1"/>
              <a:t>braster</a:t>
            </a:r>
            <a:r>
              <a:rPr lang="en-GB" sz="1600" dirty="0"/>
              <a:t> a </a:t>
            </a:r>
            <a:r>
              <a:rPr lang="en-GB" sz="1600" dirty="0" err="1"/>
              <a:t>phroteinau</a:t>
            </a:r>
            <a:r>
              <a:rPr lang="en-GB" sz="1600" dirty="0"/>
              <a:t>,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ogystal</a:t>
            </a:r>
            <a:r>
              <a:rPr lang="en-GB" sz="1600" dirty="0"/>
              <a:t> </a:t>
            </a:r>
            <a:r>
              <a:rPr lang="en-GB" sz="1600" dirty="0" err="1"/>
              <a:t>â’r</a:t>
            </a:r>
            <a:r>
              <a:rPr lang="en-GB" sz="1600" dirty="0"/>
              <a:t> </a:t>
            </a:r>
            <a:r>
              <a:rPr lang="en-GB" sz="1600" dirty="0" err="1"/>
              <a:t>ocsigen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angen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oroesi</a:t>
            </a:r>
            <a:r>
              <a:rPr lang="en-GB" sz="1600" dirty="0"/>
              <a:t>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5" y="1313933"/>
            <a:ext cx="2881605" cy="52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1" y="325182"/>
            <a:ext cx="8229600" cy="1143000"/>
          </a:xfrm>
        </p:spPr>
        <p:txBody>
          <a:bodyPr>
            <a:noAutofit/>
          </a:bodyPr>
          <a:lstStyle/>
          <a:p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  <a:sym typeface="Geneva CY" charset="0"/>
              </a:rPr>
              <a:t>Mae</a:t>
            </a:r>
            <a:r>
              <a:rPr lang="cy-GB" sz="2400" dirty="0" smtClean="0">
                <a:latin typeface="Arial"/>
                <a:cs typeface="Arial" panose="020B0604020202020204" pitchFamily="34" charset="0"/>
                <a:sym typeface="Geneva CY" charset="0"/>
              </a:rPr>
              <a:t>’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  <a:sym typeface="Geneva CY" charset="0"/>
              </a:rPr>
              <a:t>r holl ynni rydym yn ei ddefnyddio yn ein cartrefi yn cyfrannu tuag at chwarter y carbon deuocsid sy</a:t>
            </a:r>
            <a:r>
              <a:rPr lang="cy-GB" sz="2400" dirty="0" smtClean="0">
                <a:latin typeface="Arial"/>
                <a:cs typeface="Arial" panose="020B0604020202020204" pitchFamily="34" charset="0"/>
                <a:sym typeface="Geneva CY" charset="0"/>
              </a:rPr>
              <a:t>’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  <a:sym typeface="Geneva CY" charset="0"/>
              </a:rPr>
              <a:t>n cael ei ryddhau ym </a:t>
            </a:r>
            <a:r>
              <a:rPr lang="cy-GB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Geneva CY" charset="0"/>
              </a:rPr>
              <a:t>Mhrydain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  <a:sym typeface="Geneva CY" charset="0"/>
              </a:rPr>
              <a:t>!</a:t>
            </a:r>
            <a:endParaRPr lang="cy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257"/>
            <a:ext cx="8229600" cy="445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Sut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rydym</a:t>
            </a:r>
            <a:r>
              <a:rPr lang="en-US" sz="2400" dirty="0" smtClean="0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yn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defnyddio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ynni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yn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ein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cartrefi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ＭＳ Ｐゴシック" charset="0"/>
                <a:sym typeface="Geneva CY" charset="0"/>
              </a:rPr>
              <a:t>?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527" y="2548648"/>
            <a:ext cx="6188229" cy="405257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45848"/>
              </p:ext>
            </p:extLst>
          </p:nvPr>
        </p:nvGraphicFramePr>
        <p:xfrm>
          <a:off x="1471087" y="2182888"/>
          <a:ext cx="6186109" cy="365760"/>
        </p:xfrm>
        <a:graphic>
          <a:graphicData uri="http://schemas.openxmlformats.org/drawingml/2006/table">
            <a:tbl>
              <a:tblPr/>
              <a:tblGrid>
                <a:gridCol w="2062036"/>
                <a:gridCol w="2062037"/>
                <a:gridCol w="20620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</a:rPr>
                        <a:t>Yn</a:t>
                      </a:r>
                      <a:r>
                        <a:rPr lang="en-US" dirty="0" smtClean="0">
                          <a:latin typeface="Arial" panose="020B0604020202020204" pitchFamily="34" charset="0"/>
                        </a:rPr>
                        <a:t> y </a:t>
                      </a:r>
                      <a:r>
                        <a:rPr lang="en-US" dirty="0" err="1" smtClean="0">
                          <a:latin typeface="Arial" panose="020B0604020202020204" pitchFamily="34" charset="0"/>
                        </a:rPr>
                        <a:t>gegin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</a:rPr>
                        <a:t>Yn</a:t>
                      </a:r>
                      <a:r>
                        <a:rPr lang="en-US" dirty="0" smtClean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</a:rPr>
                        <a:t>yr</a:t>
                      </a:r>
                      <a:r>
                        <a:rPr lang="en-US" dirty="0" smtClean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</a:rPr>
                        <a:t>ystafell</a:t>
                      </a:r>
                      <a:r>
                        <a:rPr lang="en-US" dirty="0" smtClean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</a:rPr>
                        <a:t>wely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</a:rPr>
                        <a:t>Yn</a:t>
                      </a:r>
                      <a:r>
                        <a:rPr lang="en-US" dirty="0" smtClean="0">
                          <a:latin typeface="Arial" panose="020B0604020202020204" pitchFamily="34" charset="0"/>
                        </a:rPr>
                        <a:t> y </a:t>
                      </a:r>
                      <a:r>
                        <a:rPr lang="en-US" dirty="0" err="1" smtClean="0">
                          <a:latin typeface="Arial" panose="020B0604020202020204" pitchFamily="34" charset="0"/>
                        </a:rPr>
                        <a:t>lolfa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A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3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" y="96373"/>
            <a:ext cx="8952932" cy="81701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Gwastraff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Llwyr</a:t>
            </a:r>
            <a:r>
              <a:rPr lang="en-US" sz="3600" b="1" dirty="0" smtClean="0">
                <a:solidFill>
                  <a:schemeClr val="bg1"/>
                </a:solidFill>
              </a:rPr>
              <a:t>!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74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Rhowch</a:t>
            </a:r>
            <a:r>
              <a:rPr lang="en-US" dirty="0" smtClean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gosodiadau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isod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yn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golofn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gywir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16574"/>
              </p:ext>
            </p:extLst>
          </p:nvPr>
        </p:nvGraphicFramePr>
        <p:xfrm>
          <a:off x="2502995" y="2052275"/>
          <a:ext cx="4136646" cy="365760"/>
        </p:xfrm>
        <a:graphic>
          <a:graphicData uri="http://schemas.openxmlformats.org/drawingml/2006/table">
            <a:tbl>
              <a:tblPr/>
              <a:tblGrid>
                <a:gridCol w="2074609"/>
                <a:gridCol w="206203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</a:rPr>
                        <a:t>Gwastraffu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</a:rPr>
                        <a:t>Arbed</a:t>
                      </a:r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367214"/>
              </p:ext>
            </p:extLst>
          </p:nvPr>
        </p:nvGraphicFramePr>
        <p:xfrm>
          <a:off x="2490421" y="2502392"/>
          <a:ext cx="4149219" cy="4074246"/>
        </p:xfrm>
        <a:graphic>
          <a:graphicData uri="http://schemas.openxmlformats.org/drawingml/2006/table">
            <a:tbl>
              <a:tblPr/>
              <a:tblGrid>
                <a:gridCol w="4149219"/>
              </a:tblGrid>
              <a:tr h="4074246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94720" y="2506189"/>
          <a:ext cx="2075154" cy="4071140"/>
        </p:xfrm>
        <a:graphic>
          <a:graphicData uri="http://schemas.openxmlformats.org/drawingml/2006/table">
            <a:tbl>
              <a:tblPr/>
              <a:tblGrid>
                <a:gridCol w="2075154"/>
              </a:tblGrid>
              <a:tr h="40711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9373" y="4002076"/>
            <a:ext cx="2038097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</a:rPr>
              <a:t>Llenwi’r</a:t>
            </a:r>
            <a:r>
              <a:rPr lang="en-US" sz="1600" dirty="0" smtClean="0">
                <a:latin typeface="Arial" panose="020B0604020202020204" pitchFamily="34" charset="0"/>
              </a:rPr>
              <a:t> bath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2060" y="2496139"/>
            <a:ext cx="2038097" cy="338554"/>
          </a:xfrm>
          <a:prstGeom prst="rect">
            <a:avLst/>
          </a:prstGeom>
          <a:solidFill>
            <a:srgbClr val="C8E89A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</a:rPr>
              <a:t>Cael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cawod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2060" y="3015130"/>
            <a:ext cx="2038096" cy="584775"/>
          </a:xfrm>
          <a:prstGeom prst="rect">
            <a:avLst/>
          </a:prstGeom>
          <a:solidFill>
            <a:srgbClr val="C8E89A"/>
          </a:solidFill>
          <a:ln>
            <a:solidFill>
              <a:srgbClr val="91D5E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</a:rPr>
              <a:t>Troi’r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gwres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canolog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i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lawr</a:t>
            </a:r>
            <a:r>
              <a:rPr lang="en-US" sz="1600" dirty="0" smtClean="0">
                <a:latin typeface="Arial" panose="020B0604020202020204" pitchFamily="34" charset="0"/>
              </a:rPr>
              <a:t> un </a:t>
            </a:r>
            <a:r>
              <a:rPr lang="en-US" sz="1600" dirty="0" err="1" smtClean="0">
                <a:latin typeface="Arial" panose="020B0604020202020204" pitchFamily="34" charset="0"/>
              </a:rPr>
              <a:t>radd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374" y="2502392"/>
            <a:ext cx="2038097" cy="584775"/>
          </a:xfrm>
          <a:prstGeom prst="rect">
            <a:avLst/>
          </a:prstGeom>
          <a:solidFill>
            <a:srgbClr val="C8E89A"/>
          </a:solidFill>
          <a:ln>
            <a:solidFill>
              <a:srgbClr val="91D5E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</a:rPr>
              <a:t>Cadw’r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cyfrifiadur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ymlaen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373" y="3252234"/>
            <a:ext cx="2038098" cy="584775"/>
          </a:xfrm>
          <a:prstGeom prst="rect">
            <a:avLst/>
          </a:prstGeom>
          <a:solidFill>
            <a:srgbClr val="C8E89A"/>
          </a:solidFill>
          <a:ln>
            <a:solidFill>
              <a:srgbClr val="91D5E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</a:rPr>
              <a:t>Diffodd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golau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wrth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adael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ystafell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2059" y="3780342"/>
            <a:ext cx="2038098" cy="830997"/>
          </a:xfrm>
          <a:prstGeom prst="rect">
            <a:avLst/>
          </a:prstGeom>
          <a:solidFill>
            <a:srgbClr val="C8E8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</a:rPr>
              <a:t>Gadael</a:t>
            </a:r>
            <a:r>
              <a:rPr lang="en-US" sz="1600" dirty="0" smtClean="0">
                <a:latin typeface="Arial" panose="020B0604020202020204" pitchFamily="34" charset="0"/>
              </a:rPr>
              <a:t> y </a:t>
            </a:r>
            <a:r>
              <a:rPr lang="en-US" sz="1600" dirty="0" err="1" smtClean="0">
                <a:latin typeface="Arial" panose="020B0604020202020204" pitchFamily="34" charset="0"/>
              </a:rPr>
              <a:t>teledu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yn</a:t>
            </a:r>
            <a:r>
              <a:rPr lang="en-US" sz="1600" dirty="0" smtClean="0">
                <a:latin typeface="Arial" panose="020B0604020202020204" pitchFamily="34" charset="0"/>
              </a:rPr>
              <a:t> y </a:t>
            </a:r>
            <a:r>
              <a:rPr lang="en-US" sz="1600" dirty="0" err="1" smtClean="0">
                <a:latin typeface="Arial" panose="020B0604020202020204" pitchFamily="34" charset="0"/>
              </a:rPr>
              <a:t>modd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segur</a:t>
            </a:r>
            <a:r>
              <a:rPr lang="en-US" sz="1600" dirty="0" smtClean="0">
                <a:latin typeface="Arial" panose="020B0604020202020204" pitchFamily="34" charset="0"/>
              </a:rPr>
              <a:t> (‘stand by’)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374" y="4499169"/>
            <a:ext cx="2038097" cy="584775"/>
          </a:xfrm>
          <a:prstGeom prst="rect">
            <a:avLst/>
          </a:prstGeom>
          <a:solidFill>
            <a:srgbClr val="C8E8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</a:rPr>
              <a:t>Defnyddio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bylbiau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arbed</a:t>
            </a:r>
            <a:r>
              <a:rPr lang="en-US" sz="1600" dirty="0" smtClean="0"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</a:rPr>
              <a:t>ynni</a:t>
            </a:r>
            <a:endParaRPr 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516818"/>
            <a:ext cx="9144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 smtClean="0">
                <a:latin typeface="Arial" panose="020B0604020202020204" pitchFamily="34" charset="0"/>
              </a:rPr>
              <a:t>Darllenwch</a:t>
            </a:r>
            <a:r>
              <a:rPr lang="en-GB" sz="2800" b="1" dirty="0" smtClean="0">
                <a:latin typeface="Arial" panose="020B0604020202020204" pitchFamily="34" charset="0"/>
              </a:rPr>
              <a:t> ac </a:t>
            </a:r>
            <a:r>
              <a:rPr lang="en-GB" sz="2800" b="1" dirty="0" err="1">
                <a:latin typeface="Arial" panose="020B0604020202020204" pitchFamily="34" charset="0"/>
              </a:rPr>
              <a:t>a</a:t>
            </a:r>
            <a:r>
              <a:rPr lang="en-GB" sz="2800" b="1" dirty="0" err="1" smtClean="0">
                <a:latin typeface="Arial" panose="020B0604020202020204" pitchFamily="34" charset="0"/>
              </a:rPr>
              <a:t>rgraffwch</a:t>
            </a:r>
            <a:r>
              <a:rPr lang="en-GB" sz="2800" b="1" dirty="0" smtClean="0">
                <a:latin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</a:rPr>
              <a:t>yr</a:t>
            </a:r>
            <a:r>
              <a:rPr lang="en-GB" sz="2800" b="1" dirty="0" smtClean="0">
                <a:latin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</a:rPr>
              <a:t>adroddiadau</a:t>
            </a:r>
            <a:r>
              <a:rPr lang="en-GB" sz="2800" b="1" dirty="0" smtClean="0">
                <a:latin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</a:rPr>
              <a:t>isod</a:t>
            </a:r>
            <a:r>
              <a:rPr lang="en-GB" sz="2800" dirty="0" smtClean="0"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</a:rPr>
            </a:br>
            <a:r>
              <a:rPr lang="en-GB" dirty="0" err="1" smtClean="0">
                <a:latin typeface="Arial" panose="020B0604020202020204" pitchFamily="34" charset="0"/>
              </a:rPr>
              <a:t>Lliwiwch</a:t>
            </a:r>
            <a:r>
              <a:rPr lang="en-GB" dirty="0" smtClean="0">
                <a:latin typeface="Arial" panose="020B0604020202020204" pitchFamily="34" charset="0"/>
              </a:rPr>
              <a:t> y </a:t>
            </a:r>
            <a:r>
              <a:rPr lang="en-GB" dirty="0" err="1" smtClean="0">
                <a:latin typeface="Arial" panose="020B0604020202020204" pitchFamily="34" charset="0"/>
              </a:rPr>
              <a:t>ffeithiau’n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goch</a:t>
            </a:r>
            <a:r>
              <a:rPr lang="en-GB" dirty="0" smtClean="0"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GB" dirty="0" err="1" smtClean="0">
                <a:latin typeface="Arial" panose="020B0604020202020204" pitchFamily="34" charset="0"/>
              </a:rPr>
              <a:t>Lliwiwch</a:t>
            </a:r>
            <a:r>
              <a:rPr lang="en-GB" dirty="0" smtClean="0">
                <a:latin typeface="Arial" panose="020B0604020202020204" pitchFamily="34" charset="0"/>
              </a:rPr>
              <a:t> barn </a:t>
            </a:r>
            <a:r>
              <a:rPr lang="en-GB" dirty="0" err="1" smtClean="0">
                <a:latin typeface="Arial" panose="020B0604020202020204" pitchFamily="34" charset="0"/>
              </a:rPr>
              <a:t>pobl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</a:rPr>
              <a:t>yn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wyrdd</a:t>
            </a:r>
            <a:r>
              <a:rPr lang="en-GB" dirty="0" smtClean="0">
                <a:latin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297" y="2358082"/>
            <a:ext cx="82778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Diffodd</a:t>
            </a:r>
            <a:r>
              <a:rPr lang="en-US" b="1" dirty="0"/>
              <a:t> </a:t>
            </a:r>
            <a:r>
              <a:rPr lang="en-US" b="1" dirty="0" err="1"/>
              <a:t>Golau</a:t>
            </a:r>
            <a:r>
              <a:rPr lang="en-US" b="1" dirty="0"/>
              <a:t> – Y </a:t>
            </a:r>
            <a:r>
              <a:rPr lang="en-US" b="1" dirty="0" err="1"/>
              <a:t>ffordd</a:t>
            </a:r>
            <a:r>
              <a:rPr lang="en-US" b="1" dirty="0"/>
              <a:t> </a:t>
            </a:r>
            <a:r>
              <a:rPr lang="en-US" b="1" dirty="0" err="1"/>
              <a:t>ymlaen</a:t>
            </a:r>
            <a:r>
              <a:rPr lang="en-US" b="1" dirty="0"/>
              <a:t>:</a:t>
            </a:r>
            <a:endParaRPr lang="en-US" dirty="0"/>
          </a:p>
          <a:p>
            <a:r>
              <a:rPr lang="en-US" i="1" dirty="0" smtClean="0"/>
              <a:t>10fed o </a:t>
            </a:r>
            <a:r>
              <a:rPr lang="en-US" i="1" dirty="0" err="1" smtClean="0"/>
              <a:t>Fedi</a:t>
            </a:r>
            <a:r>
              <a:rPr lang="en-US" i="1" dirty="0" smtClean="0"/>
              <a:t> 2008</a:t>
            </a:r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news.bbc.co.uk/welsh/hi/newsid_7600000/newsid_7607600/7607632.stm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Cynllun</a:t>
            </a:r>
            <a:r>
              <a:rPr lang="en-US" b="1" dirty="0" smtClean="0"/>
              <a:t> </a:t>
            </a:r>
            <a:r>
              <a:rPr lang="en-US" b="1" dirty="0" err="1"/>
              <a:t>i</a:t>
            </a:r>
            <a:r>
              <a:rPr lang="en-US" b="1" dirty="0"/>
              <a:t> Ail-</a:t>
            </a:r>
            <a:r>
              <a:rPr lang="en-US" b="1" dirty="0" err="1"/>
              <a:t>gynnau</a:t>
            </a:r>
            <a:r>
              <a:rPr lang="en-US" b="1" dirty="0"/>
              <a:t> </a:t>
            </a:r>
            <a:r>
              <a:rPr lang="en-US" b="1" dirty="0" err="1"/>
              <a:t>Goleuadau</a:t>
            </a:r>
            <a:r>
              <a:rPr lang="en-US" b="1" dirty="0"/>
              <a:t> </a:t>
            </a:r>
            <a:r>
              <a:rPr lang="en-US" b="1" dirty="0" err="1"/>
              <a:t>Stryd</a:t>
            </a:r>
            <a:r>
              <a:rPr lang="en-US" b="1" dirty="0"/>
              <a:t> </a:t>
            </a:r>
            <a:r>
              <a:rPr lang="en-US" b="1" dirty="0" err="1"/>
              <a:t>ym</a:t>
            </a:r>
            <a:r>
              <a:rPr lang="en-US" b="1" dirty="0"/>
              <a:t> </a:t>
            </a:r>
            <a:r>
              <a:rPr lang="en-US" b="1" dirty="0" err="1"/>
              <a:t>Mhowys</a:t>
            </a:r>
            <a:r>
              <a:rPr lang="en-US" b="1" dirty="0"/>
              <a:t>:</a:t>
            </a:r>
            <a:endParaRPr lang="en-US" dirty="0"/>
          </a:p>
          <a:p>
            <a:r>
              <a:rPr lang="en-US" i="1" dirty="0" smtClean="0"/>
              <a:t>24ain o </a:t>
            </a:r>
            <a:r>
              <a:rPr lang="en-US" i="1" dirty="0" err="1" smtClean="0"/>
              <a:t>Hydref</a:t>
            </a:r>
            <a:r>
              <a:rPr lang="en-US" i="1" dirty="0" smtClean="0"/>
              <a:t> 2012</a:t>
            </a:r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www.bbc.co.uk/newyddion/20032042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/>
              <a:t>Goleuadau</a:t>
            </a:r>
            <a:r>
              <a:rPr lang="en-US" b="1" dirty="0"/>
              <a:t> </a:t>
            </a:r>
            <a:r>
              <a:rPr lang="en-US" b="1" dirty="0" err="1"/>
              <a:t>stryd</a:t>
            </a:r>
            <a:r>
              <a:rPr lang="en-US" b="1" dirty="0"/>
              <a:t> ‘</a:t>
            </a:r>
            <a:r>
              <a:rPr lang="en-US" b="1" dirty="0" err="1"/>
              <a:t>wedi</a:t>
            </a:r>
            <a:r>
              <a:rPr lang="en-US" b="1" dirty="0"/>
              <a:t> </a:t>
            </a:r>
            <a:r>
              <a:rPr lang="en-US" b="1" dirty="0" err="1"/>
              <a:t>eu</a:t>
            </a:r>
            <a:r>
              <a:rPr lang="en-US" b="1" dirty="0"/>
              <a:t> </a:t>
            </a:r>
            <a:r>
              <a:rPr lang="en-US" b="1" dirty="0" err="1"/>
              <a:t>diffodd</a:t>
            </a:r>
            <a:r>
              <a:rPr lang="en-US" b="1" dirty="0"/>
              <a:t> </a:t>
            </a:r>
            <a:r>
              <a:rPr lang="en-US" b="1" dirty="0" err="1"/>
              <a:t>er</a:t>
            </a:r>
            <a:r>
              <a:rPr lang="en-US" b="1" dirty="0"/>
              <a:t> </a:t>
            </a:r>
            <a:r>
              <a:rPr lang="en-US" b="1" dirty="0" err="1"/>
              <a:t>mwyn</a:t>
            </a:r>
            <a:r>
              <a:rPr lang="en-US" b="1" dirty="0"/>
              <a:t> </a:t>
            </a:r>
            <a:r>
              <a:rPr lang="en-US" b="1" dirty="0" err="1"/>
              <a:t>arbed</a:t>
            </a:r>
            <a:r>
              <a:rPr lang="en-US" b="1" dirty="0"/>
              <a:t> </a:t>
            </a:r>
            <a:r>
              <a:rPr lang="en-US" b="1" dirty="0" err="1"/>
              <a:t>arian</a:t>
            </a:r>
            <a:r>
              <a:rPr lang="en-US" b="1" dirty="0"/>
              <a:t>’ </a:t>
            </a:r>
            <a:r>
              <a:rPr lang="en-US" b="1" dirty="0" err="1"/>
              <a:t>gan</a:t>
            </a:r>
            <a:r>
              <a:rPr lang="en-US" b="1" dirty="0"/>
              <a:t> </a:t>
            </a:r>
            <a:r>
              <a:rPr lang="en-US" b="1" dirty="0" err="1" smtClean="0"/>
              <a:t>gynghorau</a:t>
            </a:r>
            <a:endParaRPr lang="en-US" b="1" dirty="0" smtClean="0"/>
          </a:p>
          <a:p>
            <a:r>
              <a:rPr lang="en-GB" i="1" dirty="0" smtClean="0"/>
              <a:t>22 </a:t>
            </a:r>
            <a:r>
              <a:rPr lang="en-GB" i="1" dirty="0"/>
              <a:t>Dec 2014</a:t>
            </a:r>
          </a:p>
          <a:p>
            <a:r>
              <a:rPr lang="en-GB" dirty="0">
                <a:hlinkClick r:id="rId5"/>
              </a:rPr>
              <a:t>http://www.bbc.co.uk/news/uk-politics-30569215</a:t>
            </a:r>
            <a:r>
              <a:rPr lang="en-GB" dirty="0"/>
              <a:t> </a:t>
            </a:r>
          </a:p>
          <a:p>
            <a:endParaRPr lang="en-US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5534" y="150966"/>
            <a:ext cx="8952932" cy="6542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chemeClr val="bg1"/>
                </a:solidFill>
              </a:rPr>
              <a:t>Gwyliwch</a:t>
            </a:r>
            <a:r>
              <a:rPr lang="en-US" sz="3600" b="1" dirty="0" smtClean="0">
                <a:solidFill>
                  <a:schemeClr val="bg1"/>
                </a:solidFill>
              </a:rPr>
              <a:t> y </a:t>
            </a:r>
            <a:r>
              <a:rPr lang="en-US" sz="3600" b="1" dirty="0" err="1" smtClean="0">
                <a:solidFill>
                  <a:schemeClr val="bg1"/>
                </a:solidFill>
              </a:rPr>
              <a:t>ffilm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fer</a:t>
            </a:r>
            <a:r>
              <a:rPr lang="en-US" sz="3600" b="1" dirty="0" smtClean="0">
                <a:solidFill>
                  <a:schemeClr val="bg1"/>
                </a:solidFill>
              </a:rPr>
              <a:t> hon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1251895"/>
            <a:ext cx="8551568" cy="4810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0766" y="6139076"/>
            <a:ext cx="651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Diffodd</a:t>
            </a:r>
            <a:r>
              <a:rPr lang="en-GB" b="1" dirty="0"/>
              <a:t> </a:t>
            </a:r>
            <a:r>
              <a:rPr lang="en-GB" b="1" dirty="0" err="1" smtClean="0"/>
              <a:t>Golau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https://www.youtube.com/watch?v=oeJ8epQeOzE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0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6470" y="1871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3106" y="1871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8197" y="1871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80197" y="1871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6470" y="3903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93106" y="3903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8197" y="3903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80197" y="3903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534" y="150966"/>
            <a:ext cx="8952932" cy="6542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chemeClr val="bg1"/>
                </a:solidFill>
              </a:rPr>
              <a:t>Sut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gallwn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ni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fod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yn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fwy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gwyrdd</a:t>
            </a:r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95534" y="314742"/>
            <a:ext cx="8952932" cy="47683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Beth </a:t>
            </a:r>
            <a:r>
              <a:rPr lang="en-US" sz="3600" b="1" dirty="0" err="1" smtClean="0">
                <a:solidFill>
                  <a:schemeClr val="bg1"/>
                </a:solidFill>
              </a:rPr>
              <a:t>fydd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yn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digwydd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os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na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wnawn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ni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ddim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byd</a:t>
            </a:r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6470" y="1871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93106" y="1871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48197" y="1871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80197" y="1871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6470" y="3903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3106" y="3903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48197" y="3903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680197" y="3903523"/>
            <a:ext cx="1874982" cy="1874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340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Geneva CY</vt:lpstr>
      <vt:lpstr>ＭＳ Ｐゴシック</vt:lpstr>
      <vt:lpstr>Arial</vt:lpstr>
      <vt:lpstr>Office Theme</vt:lpstr>
      <vt:lpstr>Beth yw YNNI AMGEN?</vt:lpstr>
      <vt:lpstr>PowerPoint Presentation</vt:lpstr>
      <vt:lpstr>Mae’r holl ynni rydym yn ei ddefnyddio yn ein cartrefi yn cyfrannu tuag at chwarter y carbon deuocsid sy’n cael ei ryddhau ym Mhrydain!</vt:lpstr>
      <vt:lpstr>Gwastraff Llwyr!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Ynni Gwynt</dc:title>
  <dc:creator>Bethan Davies</dc:creator>
  <cp:lastModifiedBy>Microsoft Office User</cp:lastModifiedBy>
  <cp:revision>25</cp:revision>
  <dcterms:created xsi:type="dcterms:W3CDTF">2013-03-05T11:13:33Z</dcterms:created>
  <dcterms:modified xsi:type="dcterms:W3CDTF">2015-11-26T15:53:54Z</dcterms:modified>
</cp:coreProperties>
</file>