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040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5502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791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4846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9204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6013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3292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4683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5486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069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7320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09/07/2014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8870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://www.youtube.com/watch?v=TRUpdzCF-H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hyperlink" Target="http://www.offtheleash.c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94049"/>
            <a:ext cx="7772400" cy="1010543"/>
          </a:xfrm>
        </p:spPr>
        <p:txBody>
          <a:bodyPr/>
          <a:lstStyle/>
          <a:p>
            <a:pPr algn="ctr"/>
            <a:r>
              <a:rPr lang="en-GB" dirty="0" smtClean="0"/>
              <a:t>DAN Y WENALLT</a:t>
            </a:r>
            <a:endParaRPr lang="cy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576" y="3188568"/>
            <a:ext cx="6400800" cy="1752600"/>
          </a:xfrm>
        </p:spPr>
        <p:txBody>
          <a:bodyPr/>
          <a:lstStyle/>
          <a:p>
            <a:r>
              <a:rPr lang="en-GB" dirty="0" smtClean="0"/>
              <a:t>Drama ‘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</a:t>
            </a:r>
            <a:r>
              <a:rPr lang="en-GB" dirty="0" err="1" smtClean="0"/>
              <a:t>lleisiau</a:t>
            </a:r>
            <a:r>
              <a:rPr lang="en-GB" dirty="0" smtClean="0"/>
              <a:t>’ </a:t>
            </a:r>
            <a:r>
              <a:rPr lang="en-GB" dirty="0" err="1" smtClean="0"/>
              <a:t>gan</a:t>
            </a:r>
            <a:r>
              <a:rPr lang="en-GB" dirty="0" smtClean="0"/>
              <a:t> Dylan Thomas</a:t>
            </a:r>
            <a:endParaRPr lang="cy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824"/>
            <a:ext cx="8382000" cy="762000"/>
          </a:xfrm>
        </p:spPr>
        <p:txBody>
          <a:bodyPr/>
          <a:lstStyle/>
          <a:p>
            <a:r>
              <a:rPr lang="en-GB" dirty="0" smtClean="0"/>
              <a:t>Y </a:t>
            </a:r>
            <a:r>
              <a:rPr lang="en-GB" dirty="0" err="1" smtClean="0"/>
              <a:t>Dref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60240"/>
            <a:ext cx="8153400" cy="2836912"/>
          </a:xfrm>
        </p:spPr>
        <p:txBody>
          <a:bodyPr>
            <a:normAutofit fontScale="92500" lnSpcReduction="10000"/>
          </a:bodyPr>
          <a:lstStyle/>
          <a:p>
            <a:r>
              <a:rPr lang="cy-GB" dirty="0" smtClean="0"/>
              <a:t>Mae’r ddrama wedi’i gosod mewn tref fach glan y môr o’r enw </a:t>
            </a:r>
            <a:r>
              <a:rPr lang="cy-GB" dirty="0" err="1" smtClean="0"/>
              <a:t>Llaregyb</a:t>
            </a:r>
            <a:r>
              <a:rPr lang="cy-GB" dirty="0" smtClean="0"/>
              <a:t> – neu ‘</a:t>
            </a:r>
            <a:r>
              <a:rPr lang="cy-GB" dirty="0" err="1" smtClean="0"/>
              <a:t>Llareggub</a:t>
            </a:r>
            <a:r>
              <a:rPr lang="cy-GB" dirty="0" smtClean="0"/>
              <a:t>’ yn Saesneg (darllenwch e am yn ôl!)</a:t>
            </a:r>
          </a:p>
          <a:p>
            <a:r>
              <a:rPr lang="cy-GB" dirty="0" smtClean="0"/>
              <a:t>Mae llawer yn credu bod y dref wedi’i seilio ar dref Talacharn yn Sir </a:t>
            </a:r>
            <a:r>
              <a:rPr lang="cy-GB" dirty="0" err="1" smtClean="0"/>
              <a:t>Gaerfyrddin</a:t>
            </a:r>
            <a:r>
              <a:rPr lang="cy-GB" dirty="0" smtClean="0"/>
              <a:t>, a Chei Newydd yng </a:t>
            </a:r>
            <a:r>
              <a:rPr lang="cy-GB" dirty="0" err="1" smtClean="0"/>
              <a:t>Ngheredigion</a:t>
            </a:r>
            <a:r>
              <a:rPr lang="cy-GB" dirty="0" smtClean="0"/>
              <a:t> oherwydd i Dylan dreulio cyfnodau hapus yno.</a:t>
            </a:r>
            <a:endParaRPr lang="cy-GB" dirty="0"/>
          </a:p>
        </p:txBody>
      </p:sp>
      <p:pic>
        <p:nvPicPr>
          <p:cNvPr id="35842" name="Picture 2" descr="http://ts3.mm.bing.net/th?id=H.4819379715639170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233432" cy="1675074"/>
          </a:xfrm>
          <a:prstGeom prst="rect">
            <a:avLst/>
          </a:prstGeom>
          <a:noFill/>
        </p:spPr>
      </p:pic>
      <p:pic>
        <p:nvPicPr>
          <p:cNvPr id="35846" name="Picture 6" descr="The Corner of Wogan Stre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81128"/>
            <a:ext cx="2534387" cy="16909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517232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Chwith</a:t>
            </a:r>
            <a:r>
              <a:rPr lang="en-GB" sz="1000" dirty="0" smtClean="0"/>
              <a:t>: </a:t>
            </a:r>
            <a:r>
              <a:rPr lang="en-GB" sz="1000" dirty="0" err="1" smtClean="0"/>
              <a:t>Llun</a:t>
            </a:r>
            <a:r>
              <a:rPr lang="en-GB" sz="1000" dirty="0" smtClean="0"/>
              <a:t> o </a:t>
            </a:r>
            <a:r>
              <a:rPr lang="en-GB" sz="1000" dirty="0" err="1" smtClean="0"/>
              <a:t>Dalacharn</a:t>
            </a:r>
            <a:r>
              <a:rPr lang="en-GB" sz="1000" dirty="0" smtClean="0"/>
              <a:t> </a:t>
            </a:r>
            <a:r>
              <a:rPr lang="en-GB" sz="1000" dirty="0" err="1" smtClean="0"/>
              <a:t>gan</a:t>
            </a:r>
            <a:r>
              <a:rPr lang="en-GB" sz="1000" dirty="0" smtClean="0"/>
              <a:t> Stuart Logan.</a:t>
            </a:r>
          </a:p>
          <a:p>
            <a:r>
              <a:rPr lang="en-GB" sz="1000" dirty="0" err="1" smtClean="0"/>
              <a:t>Dde</a:t>
            </a:r>
            <a:r>
              <a:rPr lang="en-GB" sz="1000" dirty="0" smtClean="0"/>
              <a:t>: </a:t>
            </a:r>
            <a:r>
              <a:rPr lang="en-GB" sz="1000" dirty="0" err="1" smtClean="0"/>
              <a:t>Llun</a:t>
            </a:r>
            <a:r>
              <a:rPr lang="en-GB" sz="1000" dirty="0" smtClean="0"/>
              <a:t> o </a:t>
            </a:r>
            <a:r>
              <a:rPr lang="en-GB" sz="1000" dirty="0" err="1" smtClean="0"/>
              <a:t>Gei</a:t>
            </a:r>
            <a:r>
              <a:rPr lang="en-GB" sz="1000" dirty="0" smtClean="0"/>
              <a:t> </a:t>
            </a:r>
            <a:r>
              <a:rPr lang="en-GB" sz="1000" dirty="0" err="1" smtClean="0"/>
              <a:t>Newydd</a:t>
            </a:r>
            <a:r>
              <a:rPr lang="en-GB" sz="1000" dirty="0" smtClean="0"/>
              <a:t> </a:t>
            </a:r>
            <a:r>
              <a:rPr lang="en-GB" sz="1000" dirty="0" err="1" smtClean="0"/>
              <a:t>gan</a:t>
            </a:r>
            <a:r>
              <a:rPr lang="en-GB" sz="1000" dirty="0" smtClean="0"/>
              <a:t> Ruth Jowett.</a:t>
            </a:r>
          </a:p>
          <a:p>
            <a:r>
              <a:rPr lang="en-GB" sz="1000" dirty="0" smtClean="0"/>
              <a:t>www.geograph.org.uk</a:t>
            </a:r>
            <a:endParaRPr lang="cy-GB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832"/>
            <a:ext cx="8382000" cy="762000"/>
          </a:xfrm>
        </p:spPr>
        <p:txBody>
          <a:bodyPr/>
          <a:lstStyle/>
          <a:p>
            <a:r>
              <a:rPr lang="en-GB" dirty="0" smtClean="0"/>
              <a:t>Y </a:t>
            </a:r>
            <a:r>
              <a:rPr lang="en-GB" dirty="0" err="1" smtClean="0"/>
              <a:t>Cymeriadau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27981"/>
            <a:ext cx="8229600" cy="4297363"/>
          </a:xfrm>
        </p:spPr>
        <p:txBody>
          <a:bodyPr>
            <a:normAutofit/>
          </a:bodyPr>
          <a:lstStyle/>
          <a:p>
            <a:r>
              <a:rPr lang="cy-GB" dirty="0" smtClean="0"/>
              <a:t>Mae’r ddrama’n agor gyda’r nos dawel a phawb yn cysgu wrth i’r wawr dorri. Mae pawb yn deffro yn araf a chawn weld amrywiaeth o gymeriadau Llaregyb wrth eu mynd a dod dyddiol.</a:t>
            </a:r>
          </a:p>
          <a:p>
            <a:endParaRPr lang="cy-GB" dirty="0" smtClean="0"/>
          </a:p>
          <a:p>
            <a:r>
              <a:rPr lang="cy-GB" dirty="0" smtClean="0"/>
              <a:t>Mae’r hen Gapten Cat dall yn gymeriad canolog sy’n gweld ei hen ffrindiau marw yn ei freuddwydion.</a:t>
            </a:r>
            <a:endParaRPr lang="cy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cy-GB" dirty="0" smtClean="0"/>
              <a:t>Mae’r ddrama’n ein gwahodd i wrando ar eu breuddwydion, eu cyfrinachau a’u hatgofion.</a:t>
            </a:r>
          </a:p>
          <a:p>
            <a:endParaRPr lang="cy-GB" dirty="0" smtClean="0"/>
          </a:p>
          <a:p>
            <a:r>
              <a:rPr lang="cy-GB" dirty="0" smtClean="0"/>
              <a:t>Mae tipyn o hiwmor yn y ddrama, yn eu perthynas â’i gilydd ac yn yr iaith lafar.</a:t>
            </a:r>
          </a:p>
          <a:p>
            <a:endParaRPr lang="cy-GB" dirty="0" smtClean="0"/>
          </a:p>
          <a:p>
            <a:r>
              <a:rPr lang="cy-GB" dirty="0" smtClean="0"/>
              <a:t>Wrth drosi’r ddrama i’r Gymraeg, fe ddewisodd T. James Jones ddefnyddio iaith lafar gogledd sir </a:t>
            </a:r>
            <a:r>
              <a:rPr lang="cy-GB" dirty="0" err="1" smtClean="0"/>
              <a:t>Gaerfyrddin</a:t>
            </a:r>
            <a:r>
              <a:rPr lang="cy-GB" dirty="0" smtClean="0"/>
              <a:t> i roi naws gartrefol i fywyd y pentrefwyr.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56184"/>
            <a:ext cx="8153400" cy="3484984"/>
          </a:xfrm>
        </p:spPr>
        <p:txBody>
          <a:bodyPr>
            <a:normAutofit/>
          </a:bodyPr>
          <a:lstStyle/>
          <a:p>
            <a:r>
              <a:rPr lang="cy-GB" dirty="0" smtClean="0"/>
              <a:t>Ffilmiwyd fersiwn o’r ddrama yn Abergwaun gyda Richard Burton a Ryan Davies yn y prif rannau.</a:t>
            </a:r>
          </a:p>
          <a:p>
            <a:endParaRPr lang="cy-GB" dirty="0" smtClean="0"/>
          </a:p>
          <a:p>
            <a:r>
              <a:rPr lang="cy-GB" dirty="0" smtClean="0"/>
              <a:t>Mae ‘Dan y </a:t>
            </a:r>
            <a:r>
              <a:rPr lang="cy-GB" dirty="0" err="1" smtClean="0"/>
              <a:t>Wenallt</a:t>
            </a:r>
            <a:r>
              <a:rPr lang="cy-GB" dirty="0" smtClean="0"/>
              <a:t>’ yn ysbrydoli pob math o </a:t>
            </a:r>
            <a:r>
              <a:rPr lang="cy-GB" dirty="0"/>
              <a:t>g</a:t>
            </a:r>
            <a:r>
              <a:rPr lang="cy-GB" dirty="0" smtClean="0"/>
              <a:t>elfyddyd newydd o hyd.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9916" y="4653136"/>
            <a:ext cx="6084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dirty="0" smtClean="0">
                <a:solidFill>
                  <a:srgbClr val="000000"/>
                </a:solidFill>
                <a:hlinkClick r:id="rId3"/>
              </a:rPr>
              <a:t>Dyma ddarn o waith ar y gweill sydd ar y we</a:t>
            </a:r>
            <a:endParaRPr lang="cy-GB" dirty="0" smtClean="0">
              <a:solidFill>
                <a:srgbClr val="000000"/>
              </a:solidFill>
            </a:endParaRPr>
          </a:p>
          <a:p>
            <a:pPr algn="ctr"/>
            <a:endParaRPr lang="cy-GB" dirty="0" smtClean="0">
              <a:solidFill>
                <a:srgbClr val="000000"/>
              </a:solidFill>
            </a:endParaRPr>
          </a:p>
          <a:p>
            <a:pPr algn="ctr"/>
            <a:r>
              <a:rPr lang="en-GB" dirty="0" err="1" smtClean="0">
                <a:solidFill>
                  <a:srgbClr val="000000"/>
                </a:solidFill>
              </a:rPr>
              <a:t>Animeiddiad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gan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Youtubydd</a:t>
            </a:r>
            <a:r>
              <a:rPr lang="en-GB" dirty="0" smtClean="0">
                <a:solidFill>
                  <a:srgbClr val="000000"/>
                </a:solidFill>
              </a:rPr>
              <a:t> Jessica </a:t>
            </a:r>
            <a:r>
              <a:rPr lang="en-GB" dirty="0" err="1" smtClean="0">
                <a:solidFill>
                  <a:srgbClr val="000000"/>
                </a:solidFill>
              </a:rPr>
              <a:t>xyl</a:t>
            </a:r>
            <a:endParaRPr lang="en-GB" dirty="0" smtClean="0">
              <a:solidFill>
                <a:srgbClr val="000000"/>
              </a:solidFill>
            </a:endParaRPr>
          </a:p>
          <a:p>
            <a:pPr algn="ctr"/>
            <a:r>
              <a:rPr lang="en-GB" dirty="0" err="1" smtClean="0">
                <a:solidFill>
                  <a:srgbClr val="000000"/>
                </a:solidFill>
              </a:rPr>
              <a:t>Llais</a:t>
            </a:r>
            <a:r>
              <a:rPr lang="en-GB" dirty="0" smtClean="0">
                <a:solidFill>
                  <a:srgbClr val="000000"/>
                </a:solidFill>
              </a:rPr>
              <a:t> Anthony Hopkins</a:t>
            </a:r>
            <a:endParaRPr lang="cy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8848"/>
            <a:ext cx="8382000" cy="762000"/>
          </a:xfrm>
        </p:spPr>
        <p:txBody>
          <a:bodyPr/>
          <a:lstStyle/>
          <a:p>
            <a:r>
              <a:rPr lang="en-GB" dirty="0" smtClean="0"/>
              <a:t>DAN Y WENALLT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4297363"/>
          </a:xfrm>
        </p:spPr>
        <p:txBody>
          <a:bodyPr/>
          <a:lstStyle/>
          <a:p>
            <a:r>
              <a:rPr lang="cy-GB" dirty="0" smtClean="0"/>
              <a:t>Gorffennodd y bardd, Dylan Thomas, ysgrifennu’r ddrama ar ei ymweliad olaf ag Efrog Newydd yn 1953, wedi gweithio arni am flynyddoedd.</a:t>
            </a:r>
          </a:p>
          <a:p>
            <a:pPr marL="0" indent="0">
              <a:buNone/>
            </a:pPr>
            <a:endParaRPr lang="cy-GB" dirty="0" smtClean="0"/>
          </a:p>
          <a:p>
            <a:r>
              <a:rPr lang="cy-GB" dirty="0" smtClean="0"/>
              <a:t>Perfformiwyd hi gyntaf ar y BBC ym mis Ionawr 1954</a:t>
            </a:r>
            <a:r>
              <a:rPr lang="en-GB" dirty="0" smtClean="0"/>
              <a:t>.</a:t>
            </a:r>
            <a:endParaRPr lang="cy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772400" cy="1362075"/>
          </a:xfrm>
        </p:spPr>
        <p:txBody>
          <a:bodyPr/>
          <a:lstStyle/>
          <a:p>
            <a:r>
              <a:rPr lang="en-GB" dirty="0" err="1" smtClean="0"/>
              <a:t>Tasg</a:t>
            </a:r>
            <a:endParaRPr lang="cy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9552" y="2564904"/>
            <a:ext cx="7992888" cy="3062064"/>
          </a:xfrm>
        </p:spPr>
        <p:txBody>
          <a:bodyPr>
            <a:noAutofit/>
          </a:bodyPr>
          <a:lstStyle/>
          <a:p>
            <a:r>
              <a:rPr lang="cy-GB" sz="3200" dirty="0" smtClean="0">
                <a:solidFill>
                  <a:srgbClr val="000000"/>
                </a:solidFill>
              </a:rPr>
              <a:t>Edrychwch ar y posteri canlynol ar gyfer perfformiadau o ‘Dan y Wenallt’.</a:t>
            </a:r>
          </a:p>
          <a:p>
            <a:r>
              <a:rPr lang="cy-GB" sz="3200" dirty="0" smtClean="0">
                <a:solidFill>
                  <a:srgbClr val="000000"/>
                </a:solidFill>
              </a:rPr>
              <a:t>O edrych ar y lluniau, am beth rydych </a:t>
            </a:r>
            <a:r>
              <a:rPr lang="cy-GB" sz="3200" dirty="0" err="1" smtClean="0">
                <a:solidFill>
                  <a:srgbClr val="000000"/>
                </a:solidFill>
              </a:rPr>
              <a:t>chi’n</a:t>
            </a:r>
            <a:r>
              <a:rPr lang="cy-GB" sz="3200" dirty="0" smtClean="0">
                <a:solidFill>
                  <a:srgbClr val="000000"/>
                </a:solidFill>
              </a:rPr>
              <a:t> credu y  </a:t>
            </a:r>
            <a:r>
              <a:rPr lang="cy-GB" sz="3200" dirty="0" err="1" smtClean="0">
                <a:solidFill>
                  <a:srgbClr val="000000"/>
                </a:solidFill>
              </a:rPr>
              <a:t>gallai’r</a:t>
            </a:r>
            <a:r>
              <a:rPr lang="cy-GB" sz="3200" dirty="0" smtClean="0">
                <a:solidFill>
                  <a:srgbClr val="000000"/>
                </a:solidFill>
              </a:rPr>
              <a:t> ddrama fod?</a:t>
            </a:r>
          </a:p>
          <a:p>
            <a:r>
              <a:rPr lang="cy-GB" sz="3200" dirty="0" smtClean="0">
                <a:solidFill>
                  <a:srgbClr val="000000"/>
                </a:solidFill>
              </a:rPr>
              <a:t>Edrychwch yn ofalus ar y lleoliad, yr amser a’r cymeriadau.</a:t>
            </a:r>
            <a:endParaRPr lang="cy-GB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milywallis.com/wp-content/uploads/2011/09/Under-Milk-Wood-Illustrat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4608512" cy="65253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6012160" y="2998693"/>
            <a:ext cx="2234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Credit: Emily Wallis</a:t>
            </a:r>
          </a:p>
          <a:p>
            <a:pPr algn="ctr"/>
            <a:r>
              <a:rPr lang="en-US" u="sng" dirty="0" err="1" smtClean="0">
                <a:solidFill>
                  <a:schemeClr val="bg1"/>
                </a:solidFill>
              </a:rPr>
              <a:t>www.emilywallis.com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s.filmaffinity.com/Under_Milk_Wood-129554232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028" y="260648"/>
            <a:ext cx="4451945" cy="634481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6611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ovie-roulette.com/posters_new/under-milk-wood.jpg"/>
          <p:cNvPicPr>
            <a:picLocks noChangeAspect="1" noChangeArrowheads="1"/>
          </p:cNvPicPr>
          <p:nvPr/>
        </p:nvPicPr>
        <p:blipFill>
          <a:blip r:embed="rId2" cstate="print"/>
          <a:srcRect l="6452" t="3797" r="4839" b="3898"/>
          <a:stretch>
            <a:fillRect/>
          </a:stretch>
        </p:blipFill>
        <p:spPr bwMode="auto">
          <a:xfrm>
            <a:off x="2591780" y="260648"/>
            <a:ext cx="3960440" cy="633670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5587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0"/>
            <a:ext cx="4848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3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47" y="0"/>
            <a:ext cx="44712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8144" y="2998693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Credit - </a:t>
            </a:r>
            <a:r>
              <a:rPr lang="en-GB" b="1" dirty="0">
                <a:solidFill>
                  <a:srgbClr val="FFFFFF"/>
                </a:solidFill>
              </a:rPr>
              <a:t>Poster Design by Simon J. Webb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b="1" dirty="0">
                <a:solidFill>
                  <a:srgbClr val="FFFFFF"/>
                </a:solidFill>
              </a:rPr>
              <a:t>for Off The Leash Creative Ltd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u="sng" dirty="0">
                <a:solidFill>
                  <a:srgbClr val="FFFFFF"/>
                </a:solidFill>
                <a:hlinkClick r:id="rId3"/>
              </a:rPr>
              <a:t>www.offtheleash.ca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7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9" y="-21013"/>
            <a:ext cx="4880376" cy="68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9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LAN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DYLANTEST.thmx</Template>
  <TotalTime>484</TotalTime>
  <Words>363</Words>
  <Application>Microsoft Macintosh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DYLANTEST</vt:lpstr>
      <vt:lpstr>DAN Y WENALLT</vt:lpstr>
      <vt:lpstr>DAN Y WENALLT</vt:lpstr>
      <vt:lpstr>Tasg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 Dref</vt:lpstr>
      <vt:lpstr>Y Cymeriadau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Mei</dc:creator>
  <cp:lastModifiedBy>Matt Barry</cp:lastModifiedBy>
  <cp:revision>37</cp:revision>
  <dcterms:created xsi:type="dcterms:W3CDTF">2014-01-25T13:12:35Z</dcterms:created>
  <dcterms:modified xsi:type="dcterms:W3CDTF">2014-07-09T15:09:49Z</dcterms:modified>
</cp:coreProperties>
</file>