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60" r:id="rId3"/>
    <p:sldId id="262" r:id="rId4"/>
    <p:sldId id="257" r:id="rId5"/>
    <p:sldId id="258" r:id="rId6"/>
    <p:sldId id="265" r:id="rId7"/>
    <p:sldId id="266" r:id="rId8"/>
    <p:sldId id="261" r:id="rId9"/>
    <p:sldId id="274" r:id="rId10"/>
    <p:sldId id="264" r:id="rId11"/>
    <p:sldId id="263" r:id="rId12"/>
    <p:sldId id="267" r:id="rId13"/>
    <p:sldId id="269" r:id="rId14"/>
    <p:sldId id="272" r:id="rId15"/>
    <p:sldId id="270" r:id="rId16"/>
    <p:sldId id="273" r:id="rId1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107" d="100"/>
          <a:sy n="107" d="100"/>
        </p:scale>
        <p:origin x="-2040" y="-137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viewProps" Target="viewProps.xml"/><Relationship Id="rId21" Type="http://schemas.openxmlformats.org/officeDocument/2006/relationships/theme" Target="theme/theme1.xml"/><Relationship Id="rId2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printerSettings" Target="printerSettings/printerSettings1.bin"/><Relationship Id="rId19" Type="http://schemas.openxmlformats.org/officeDocument/2006/relationships/presProps" Target="pres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523D32E-D8F7-4F91-A508-28D047A86DC6}" type="datetimeFigureOut">
              <a:rPr lang="en-GB" smtClean="0"/>
              <a:pPr/>
              <a:t>08/07/2014</a:t>
            </a:fld>
            <a:endParaRPr lang="en-GB"/>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176F085C-B5D7-42CE-803D-28A75973C401}" type="slidenum">
              <a:rPr lang="en-GB" smtClean="0"/>
              <a:pPr/>
              <a:t>‹#›</a:t>
            </a:fld>
            <a:endParaRPr lang="en-GB"/>
          </a:p>
        </p:txBody>
      </p:sp>
    </p:spTree>
    <p:extLst>
      <p:ext uri="{BB962C8B-B14F-4D97-AF65-F5344CB8AC3E}">
        <p14:creationId xmlns:p14="http://schemas.microsoft.com/office/powerpoint/2010/main" val="29550223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523D32E-D8F7-4F91-A508-28D047A86DC6}" type="datetimeFigureOut">
              <a:rPr lang="en-GB" smtClean="0"/>
              <a:pPr/>
              <a:t>08/07/2014</a:t>
            </a:fld>
            <a:endParaRPr lang="en-GB"/>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176F085C-B5D7-42CE-803D-28A75973C401}" type="slidenum">
              <a:rPr lang="en-GB" smtClean="0"/>
              <a:pPr/>
              <a:t>‹#›</a:t>
            </a:fld>
            <a:endParaRPr lang="en-GB"/>
          </a:p>
        </p:txBody>
      </p:sp>
    </p:spTree>
    <p:extLst>
      <p:ext uri="{BB962C8B-B14F-4D97-AF65-F5344CB8AC3E}">
        <p14:creationId xmlns:p14="http://schemas.microsoft.com/office/powerpoint/2010/main" val="29791490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523D32E-D8F7-4F91-A508-28D047A86DC6}" type="datetimeFigureOut">
              <a:rPr lang="en-GB" smtClean="0"/>
              <a:pPr/>
              <a:t>08/07/2014</a:t>
            </a:fld>
            <a:endParaRPr lang="en-GB"/>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176F085C-B5D7-42CE-803D-28A75973C401}" type="slidenum">
              <a:rPr lang="en-GB" smtClean="0"/>
              <a:pPr/>
              <a:t>‹#›</a:t>
            </a:fld>
            <a:endParaRPr lang="en-GB"/>
          </a:p>
        </p:txBody>
      </p:sp>
    </p:spTree>
    <p:extLst>
      <p:ext uri="{BB962C8B-B14F-4D97-AF65-F5344CB8AC3E}">
        <p14:creationId xmlns:p14="http://schemas.microsoft.com/office/powerpoint/2010/main" val="21484626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523D32E-D8F7-4F91-A508-28D047A86DC6}" type="datetimeFigureOut">
              <a:rPr lang="en-GB" smtClean="0"/>
              <a:pPr/>
              <a:t>08/07/2014</a:t>
            </a:fld>
            <a:endParaRPr lang="en-GB"/>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176F085C-B5D7-42CE-803D-28A75973C401}" type="slidenum">
              <a:rPr lang="en-GB" smtClean="0"/>
              <a:pPr/>
              <a:t>‹#›</a:t>
            </a:fld>
            <a:endParaRPr lang="en-GB"/>
          </a:p>
        </p:txBody>
      </p:sp>
    </p:spTree>
    <p:extLst>
      <p:ext uri="{BB962C8B-B14F-4D97-AF65-F5344CB8AC3E}">
        <p14:creationId xmlns:p14="http://schemas.microsoft.com/office/powerpoint/2010/main" val="13920470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523D32E-D8F7-4F91-A508-28D047A86DC6}" type="datetimeFigureOut">
              <a:rPr lang="en-GB" smtClean="0"/>
              <a:pPr/>
              <a:t>08/07/2014</a:t>
            </a:fld>
            <a:endParaRPr lang="en-GB"/>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176F085C-B5D7-42CE-803D-28A75973C401}" type="slidenum">
              <a:rPr lang="en-GB" smtClean="0"/>
              <a:pPr/>
              <a:t>‹#›</a:t>
            </a:fld>
            <a:endParaRPr lang="en-GB"/>
          </a:p>
        </p:txBody>
      </p:sp>
    </p:spTree>
    <p:extLst>
      <p:ext uri="{BB962C8B-B14F-4D97-AF65-F5344CB8AC3E}">
        <p14:creationId xmlns:p14="http://schemas.microsoft.com/office/powerpoint/2010/main" val="33601320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9523D32E-D8F7-4F91-A508-28D047A86DC6}" type="datetimeFigureOut">
              <a:rPr lang="en-GB" smtClean="0"/>
              <a:pPr/>
              <a:t>08/07/2014</a:t>
            </a:fld>
            <a:endParaRPr lang="en-GB"/>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176F085C-B5D7-42CE-803D-28A75973C401}" type="slidenum">
              <a:rPr lang="en-GB" smtClean="0"/>
              <a:pPr/>
              <a:t>‹#›</a:t>
            </a:fld>
            <a:endParaRPr lang="en-GB"/>
          </a:p>
        </p:txBody>
      </p:sp>
    </p:spTree>
    <p:extLst>
      <p:ext uri="{BB962C8B-B14F-4D97-AF65-F5344CB8AC3E}">
        <p14:creationId xmlns:p14="http://schemas.microsoft.com/office/powerpoint/2010/main" val="42329285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9523D32E-D8F7-4F91-A508-28D047A86DC6}" type="datetimeFigureOut">
              <a:rPr lang="en-GB" smtClean="0"/>
              <a:pPr/>
              <a:t>08/07/2014</a:t>
            </a:fld>
            <a:endParaRPr lang="en-GB"/>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176F085C-B5D7-42CE-803D-28A75973C401}" type="slidenum">
              <a:rPr lang="en-GB" smtClean="0"/>
              <a:pPr/>
              <a:t>‹#›</a:t>
            </a:fld>
            <a:endParaRPr lang="en-GB"/>
          </a:p>
        </p:txBody>
      </p:sp>
    </p:spTree>
    <p:extLst>
      <p:ext uri="{BB962C8B-B14F-4D97-AF65-F5344CB8AC3E}">
        <p14:creationId xmlns:p14="http://schemas.microsoft.com/office/powerpoint/2010/main" val="40468359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9523D32E-D8F7-4F91-A508-28D047A86DC6}" type="datetimeFigureOut">
              <a:rPr lang="en-GB" smtClean="0"/>
              <a:pPr/>
              <a:t>08/07/2014</a:t>
            </a:fld>
            <a:endParaRPr lang="en-GB"/>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176F085C-B5D7-42CE-803D-28A75973C401}" type="slidenum">
              <a:rPr lang="en-GB" smtClean="0"/>
              <a:pPr/>
              <a:t>‹#›</a:t>
            </a:fld>
            <a:endParaRPr lang="en-GB"/>
          </a:p>
        </p:txBody>
      </p:sp>
    </p:spTree>
    <p:extLst>
      <p:ext uri="{BB962C8B-B14F-4D97-AF65-F5344CB8AC3E}">
        <p14:creationId xmlns:p14="http://schemas.microsoft.com/office/powerpoint/2010/main" val="13548652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9523D32E-D8F7-4F91-A508-28D047A86DC6}" type="datetimeFigureOut">
              <a:rPr lang="en-GB" smtClean="0"/>
              <a:pPr/>
              <a:t>08/07/2014</a:t>
            </a:fld>
            <a:endParaRPr lang="en-GB"/>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176F085C-B5D7-42CE-803D-28A75973C401}" type="slidenum">
              <a:rPr lang="en-GB" smtClean="0"/>
              <a:pPr/>
              <a:t>‹#›</a:t>
            </a:fld>
            <a:endParaRPr lang="en-GB"/>
          </a:p>
        </p:txBody>
      </p:sp>
    </p:spTree>
    <p:extLst>
      <p:ext uri="{BB962C8B-B14F-4D97-AF65-F5344CB8AC3E}">
        <p14:creationId xmlns:p14="http://schemas.microsoft.com/office/powerpoint/2010/main" val="31069024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9523D32E-D8F7-4F91-A508-28D047A86DC6}" type="datetimeFigureOut">
              <a:rPr lang="en-GB" smtClean="0"/>
              <a:pPr/>
              <a:t>08/07/2014</a:t>
            </a:fld>
            <a:endParaRPr lang="en-GB"/>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176F085C-B5D7-42CE-803D-28A75973C401}" type="slidenum">
              <a:rPr lang="en-GB" smtClean="0"/>
              <a:pPr/>
              <a:t>‹#›</a:t>
            </a:fld>
            <a:endParaRPr lang="en-GB"/>
          </a:p>
        </p:txBody>
      </p:sp>
    </p:spTree>
    <p:extLst>
      <p:ext uri="{BB962C8B-B14F-4D97-AF65-F5344CB8AC3E}">
        <p14:creationId xmlns:p14="http://schemas.microsoft.com/office/powerpoint/2010/main" val="11732090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9523D32E-D8F7-4F91-A508-28D047A86DC6}" type="datetimeFigureOut">
              <a:rPr lang="en-GB" smtClean="0"/>
              <a:pPr/>
              <a:t>08/07/2014</a:t>
            </a:fld>
            <a:endParaRPr lang="en-GB"/>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176F085C-B5D7-42CE-803D-28A75973C401}" type="slidenum">
              <a:rPr lang="en-GB" smtClean="0"/>
              <a:pPr/>
              <a:t>‹#›</a:t>
            </a:fld>
            <a:endParaRPr lang="en-GB"/>
          </a:p>
        </p:txBody>
      </p:sp>
    </p:spTree>
    <p:extLst>
      <p:ext uri="{BB962C8B-B14F-4D97-AF65-F5344CB8AC3E}">
        <p14:creationId xmlns:p14="http://schemas.microsoft.com/office/powerpoint/2010/main" val="188709212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914400"/>
            <a:ext cx="8382000" cy="762000"/>
          </a:xfrm>
          <a:prstGeom prst="rect">
            <a:avLst/>
          </a:prstGeom>
        </p:spPr>
        <p:txBody>
          <a:bodyPr vert="horz" lIns="91440" tIns="45720" rIns="91440" bIns="45720" rtlCol="0" anchor="ctr">
            <a:normAutofit/>
          </a:bodyPr>
          <a:lstStyle/>
          <a:p>
            <a:r>
              <a:rPr lang="en-GB" smtClean="0"/>
              <a:t>Click to edit Master title style</a:t>
            </a:r>
            <a:endParaRPr lang="en-US" dirty="0"/>
          </a:p>
        </p:txBody>
      </p:sp>
      <p:sp>
        <p:nvSpPr>
          <p:cNvPr id="3" name="Text Placeholder 2"/>
          <p:cNvSpPr>
            <a:spLocks noGrp="1"/>
          </p:cNvSpPr>
          <p:nvPr>
            <p:ph type="body" idx="1"/>
          </p:nvPr>
        </p:nvSpPr>
        <p:spPr>
          <a:xfrm>
            <a:off x="457200" y="1828800"/>
            <a:ext cx="8229600" cy="42973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Tree>
    <p:extLst>
      <p:ext uri="{BB962C8B-B14F-4D97-AF65-F5344CB8AC3E}">
        <p14:creationId xmlns:p14="http://schemas.microsoft.com/office/powerpoint/2010/main" val="380629364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457200" rtl="0" eaLnBrk="1" latinLnBrk="0" hangingPunct="1">
        <a:spcBef>
          <a:spcPct val="0"/>
        </a:spcBef>
        <a:buNone/>
        <a:defRPr sz="3600" b="1" i="0" kern="1200">
          <a:solidFill>
            <a:schemeClr val="tx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28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google.co.uk/url?sa=i&amp;rct=j&amp;q=&amp;esrc=s&amp;frm=1&amp;source=images&amp;cd=&amp;docid=ciPEQJF7cNtWwM&amp;tbnid=6mMdzRtvIcDMAM:&amp;ved=0CAUQjRw&amp;url=http://tobiasmastgrave.wordpress.com/2012/04/12/imagery-in-poetry-predator/&amp;ei=RF_FUpHQDeO70QWypYGoDw&amp;bvm=bv.58187178,d.ZG4&amp;psig=AFQjCNFfBpek_E5MUaSoBSW-CswPgyqePw&amp;ust=1388752684626250" TargetMode="External"/><Relationship Id="rId3" Type="http://schemas.openxmlformats.org/officeDocument/2006/relationships/image" Target="../media/image9.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 Id="rId3"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11560" y="2130425"/>
            <a:ext cx="7772400" cy="1470025"/>
          </a:xfrm>
        </p:spPr>
        <p:txBody>
          <a:bodyPr/>
          <a:lstStyle/>
          <a:p>
            <a:pPr algn="ctr"/>
            <a:r>
              <a:rPr lang="en-GB" dirty="0" smtClean="0"/>
              <a:t>The Hunchback in the Park</a:t>
            </a:r>
            <a:endParaRPr lang="en-GB" dirty="0"/>
          </a:p>
        </p:txBody>
      </p:sp>
      <p:sp>
        <p:nvSpPr>
          <p:cNvPr id="3" name="Subtitle 2"/>
          <p:cNvSpPr>
            <a:spLocks noGrp="1"/>
          </p:cNvSpPr>
          <p:nvPr>
            <p:ph type="subTitle" idx="1"/>
          </p:nvPr>
        </p:nvSpPr>
        <p:spPr>
          <a:xfrm>
            <a:off x="1259632" y="3140968"/>
            <a:ext cx="6400800" cy="1752600"/>
          </a:xfrm>
        </p:spPr>
        <p:txBody>
          <a:bodyPr/>
          <a:lstStyle/>
          <a:p>
            <a:r>
              <a:rPr lang="en-GB" dirty="0" smtClean="0"/>
              <a:t>Dylan Thomas</a:t>
            </a:r>
            <a:endParaRPr lang="en-GB" dirty="0"/>
          </a:p>
        </p:txBody>
      </p:sp>
    </p:spTree>
    <p:extLst>
      <p:ext uri="{BB962C8B-B14F-4D97-AF65-F5344CB8AC3E}">
        <p14:creationId xmlns:p14="http://schemas.microsoft.com/office/powerpoint/2010/main" val="1030614583"/>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836712"/>
            <a:ext cx="8363272" cy="2880320"/>
          </a:xfrm>
        </p:spPr>
        <p:txBody>
          <a:bodyPr>
            <a:normAutofit/>
          </a:bodyPr>
          <a:lstStyle/>
          <a:p>
            <a:pPr algn="just"/>
            <a:r>
              <a:rPr lang="en-GB" sz="2400" cap="none" dirty="0"/>
              <a:t/>
            </a:r>
            <a:br>
              <a:rPr lang="en-GB" sz="2400" cap="none" dirty="0"/>
            </a:br>
            <a:r>
              <a:rPr lang="en-GB" sz="2400" cap="none" dirty="0"/>
              <a:t> </a:t>
            </a:r>
            <a:br>
              <a:rPr lang="en-GB" sz="2400" cap="none" dirty="0"/>
            </a:br>
            <a:r>
              <a:rPr lang="en-GB" sz="2000" b="0" cap="none" dirty="0"/>
              <a:t>‘The Hunchback in the Park’ </a:t>
            </a:r>
            <a:r>
              <a:rPr lang="en-GB" sz="2000" b="0" cap="none" dirty="0" smtClean="0"/>
              <a:t>was heavily </a:t>
            </a:r>
            <a:r>
              <a:rPr lang="en-GB" sz="2000" b="0" cap="none" dirty="0"/>
              <a:t>influenced by Dylan Thomas’s experiences of </a:t>
            </a:r>
            <a:r>
              <a:rPr lang="en-GB" sz="2000" b="0" cap="none" dirty="0" err="1"/>
              <a:t>Cwmdonkin</a:t>
            </a:r>
            <a:r>
              <a:rPr lang="en-GB" sz="2000" b="0" cap="none" dirty="0"/>
              <a:t> Park in Swansea, which was </a:t>
            </a:r>
            <a:r>
              <a:rPr lang="en-GB" sz="2000" b="0" cap="none" dirty="0" smtClean="0"/>
              <a:t>close to the house where he was raised. </a:t>
            </a:r>
            <a:r>
              <a:rPr lang="en-GB" sz="2000" b="0" cap="none" dirty="0"/>
              <a:t>In a BBC broadcast Thomas spoke about how he </a:t>
            </a:r>
            <a:r>
              <a:rPr lang="en-GB" sz="2000" b="0" cap="none" dirty="0" smtClean="0"/>
              <a:t>viewed the </a:t>
            </a:r>
            <a:r>
              <a:rPr lang="en-GB" sz="2000" b="0" cap="none" dirty="0"/>
              <a:t>park a magical space where </a:t>
            </a:r>
            <a:r>
              <a:rPr lang="en-GB" sz="2000" b="0" cap="none" dirty="0" smtClean="0"/>
              <a:t>his imagination would be set free:</a:t>
            </a:r>
            <a:endParaRPr lang="en-GB" sz="2000" b="0" cap="none" dirty="0"/>
          </a:p>
        </p:txBody>
      </p:sp>
      <p:sp>
        <p:nvSpPr>
          <p:cNvPr id="3" name="Content Placeholder 2"/>
          <p:cNvSpPr>
            <a:spLocks noGrp="1"/>
          </p:cNvSpPr>
          <p:nvPr>
            <p:ph idx="1"/>
          </p:nvPr>
        </p:nvSpPr>
        <p:spPr>
          <a:xfrm>
            <a:off x="1403648" y="3789040"/>
            <a:ext cx="6161112" cy="2304256"/>
          </a:xfrm>
        </p:spPr>
        <p:txBody>
          <a:bodyPr>
            <a:normAutofit fontScale="85000" lnSpcReduction="20000"/>
          </a:bodyPr>
          <a:lstStyle/>
          <a:p>
            <a:pPr marL="0" indent="0" algn="just">
              <a:buNone/>
            </a:pPr>
            <a:r>
              <a:rPr lang="en-GB" dirty="0" smtClean="0">
                <a:solidFill>
                  <a:srgbClr val="FF0000"/>
                </a:solidFill>
              </a:rPr>
              <a:t>“That </a:t>
            </a:r>
            <a:r>
              <a:rPr lang="en-GB" dirty="0">
                <a:solidFill>
                  <a:srgbClr val="FF0000"/>
                </a:solidFill>
              </a:rPr>
              <a:t>small world widened as I learned its secrets and boundaries, as I discovered new refuges and ambushes in its woods and jungles, hidden homes and lairs for the multitudes of imagination, for cowboys and Indians and the tall, terrible half-people who rode on nightmares through my bedroom</a:t>
            </a:r>
            <a:r>
              <a:rPr lang="en-GB" dirty="0" smtClean="0">
                <a:solidFill>
                  <a:srgbClr val="FF0000"/>
                </a:solidFill>
              </a:rPr>
              <a:t>.”</a:t>
            </a:r>
            <a:endParaRPr lang="en-GB" dirty="0">
              <a:solidFill>
                <a:srgbClr val="FF0000"/>
              </a:solidFill>
            </a:endParaRPr>
          </a:p>
          <a:p>
            <a:pPr algn="just"/>
            <a:endParaRPr lang="en-GB" dirty="0"/>
          </a:p>
        </p:txBody>
      </p:sp>
      <p:sp>
        <p:nvSpPr>
          <p:cNvPr id="4" name="Title 1"/>
          <p:cNvSpPr txBox="1">
            <a:spLocks/>
          </p:cNvSpPr>
          <p:nvPr/>
        </p:nvSpPr>
        <p:spPr>
          <a:xfrm>
            <a:off x="323528" y="831850"/>
            <a:ext cx="8352928" cy="724942"/>
          </a:xfrm>
          <a:prstGeom prst="rect">
            <a:avLst/>
          </a:prstGeom>
        </p:spPr>
        <p:txBody>
          <a:bodyPr vert="horz" anchor="b">
            <a:norm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r>
              <a:rPr lang="en-GB" b="1" dirty="0" err="1" smtClean="0">
                <a:solidFill>
                  <a:srgbClr val="000000"/>
                </a:solidFill>
                <a:latin typeface="Arial"/>
                <a:cs typeface="Arial"/>
              </a:rPr>
              <a:t>Cwmdonkin</a:t>
            </a:r>
            <a:r>
              <a:rPr lang="en-GB" b="1" dirty="0" smtClean="0">
                <a:solidFill>
                  <a:srgbClr val="000000"/>
                </a:solidFill>
                <a:latin typeface="Arial"/>
                <a:cs typeface="Arial"/>
              </a:rPr>
              <a:t> Park: Thomas’s imaginary world</a:t>
            </a:r>
            <a:endParaRPr lang="en-GB" b="1" dirty="0">
              <a:solidFill>
                <a:srgbClr val="000000"/>
              </a:solidFill>
              <a:latin typeface="Arial"/>
              <a:cs typeface="Arial"/>
            </a:endParaRPr>
          </a:p>
        </p:txBody>
      </p:sp>
    </p:spTree>
    <p:extLst>
      <p:ext uri="{BB962C8B-B14F-4D97-AF65-F5344CB8AC3E}">
        <p14:creationId xmlns:p14="http://schemas.microsoft.com/office/powerpoint/2010/main" val="4034875187"/>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68760"/>
            <a:ext cx="8382000" cy="762000"/>
          </a:xfrm>
        </p:spPr>
        <p:txBody>
          <a:bodyPr>
            <a:normAutofit fontScale="90000"/>
          </a:bodyPr>
          <a:lstStyle/>
          <a:p>
            <a:r>
              <a:rPr lang="en-GB" dirty="0" smtClean="0"/>
              <a:t>Think ~ Pair ~ Share</a:t>
            </a:r>
            <a:br>
              <a:rPr lang="en-GB" dirty="0" smtClean="0"/>
            </a:br>
            <a:r>
              <a:rPr lang="en-GB" dirty="0" smtClean="0"/>
              <a:t>What is imagery?</a:t>
            </a:r>
            <a:endParaRPr lang="en-GB" dirty="0"/>
          </a:p>
        </p:txBody>
      </p:sp>
      <p:sp>
        <p:nvSpPr>
          <p:cNvPr id="4" name="Content Placeholder 2"/>
          <p:cNvSpPr>
            <a:spLocks noGrp="1"/>
          </p:cNvSpPr>
          <p:nvPr>
            <p:ph idx="1"/>
          </p:nvPr>
        </p:nvSpPr>
        <p:spPr>
          <a:xfrm>
            <a:off x="467544" y="2348880"/>
            <a:ext cx="8136904" cy="936104"/>
          </a:xfrm>
        </p:spPr>
        <p:txBody>
          <a:bodyPr>
            <a:normAutofit/>
          </a:bodyPr>
          <a:lstStyle/>
          <a:p>
            <a:pPr marL="0" indent="0">
              <a:buNone/>
            </a:pPr>
            <a:r>
              <a:rPr lang="en-GB" sz="2400" dirty="0" smtClean="0"/>
              <a:t>Individually: Consider the term ‘imagery’ and what you believe it means.</a:t>
            </a:r>
            <a:endParaRPr lang="en-GB" sz="2400" u="sng" dirty="0" smtClean="0"/>
          </a:p>
        </p:txBody>
      </p:sp>
      <p:sp>
        <p:nvSpPr>
          <p:cNvPr id="6" name="Content Placeholder 2"/>
          <p:cNvSpPr txBox="1">
            <a:spLocks/>
          </p:cNvSpPr>
          <p:nvPr/>
        </p:nvSpPr>
        <p:spPr>
          <a:xfrm>
            <a:off x="2000944" y="3429000"/>
            <a:ext cx="6747520" cy="1944216"/>
          </a:xfrm>
          <a:prstGeom prst="rect">
            <a:avLst/>
          </a:prstGeom>
        </p:spPr>
        <p:txBody>
          <a:bodyPr vert="horz">
            <a:normAutofit/>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marL="0" indent="0">
              <a:buFont typeface="Wingdings"/>
              <a:buNone/>
            </a:pPr>
            <a:r>
              <a:rPr lang="en-GB" dirty="0" smtClean="0"/>
              <a:t>In Pairs:</a:t>
            </a:r>
          </a:p>
          <a:p>
            <a:pPr>
              <a:buFontTx/>
              <a:buChar char="-"/>
            </a:pPr>
            <a:r>
              <a:rPr lang="en-GB" dirty="0" smtClean="0"/>
              <a:t>Discuss the term with your partner.</a:t>
            </a:r>
          </a:p>
          <a:p>
            <a:pPr>
              <a:buFontTx/>
              <a:buChar char="-"/>
            </a:pPr>
            <a:r>
              <a:rPr lang="en-GB" dirty="0" smtClean="0"/>
              <a:t>Read through the poem and find an example of Thomas’s use of sensory description.</a:t>
            </a:r>
            <a:endParaRPr lang="en-GB" dirty="0"/>
          </a:p>
        </p:txBody>
      </p:sp>
      <p:pic>
        <p:nvPicPr>
          <p:cNvPr id="6148" name="Picture 4" descr="https://encrypted-tbn0.gstatic.com/images?q=tbn:ANd9GcTW6ddICIQnxIjN-XYAjHqmyM4Ma-LxLSO31dk4iuMNilT9u8U-"/>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4581128"/>
            <a:ext cx="1584176" cy="1268603"/>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txBox="1">
            <a:spLocks/>
          </p:cNvSpPr>
          <p:nvPr/>
        </p:nvSpPr>
        <p:spPr>
          <a:xfrm>
            <a:off x="2216968" y="5373216"/>
            <a:ext cx="6963544" cy="571500"/>
          </a:xfrm>
          <a:prstGeom prst="rect">
            <a:avLst/>
          </a:prstGeom>
        </p:spPr>
        <p:txBody>
          <a:bodyPr vert="horz" anchor="b">
            <a:norm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r>
              <a:rPr lang="en-GB" dirty="0" smtClean="0">
                <a:solidFill>
                  <a:srgbClr val="000000"/>
                </a:solidFill>
              </a:rPr>
              <a:t>Share your findings as a class</a:t>
            </a:r>
            <a:endParaRPr lang="en-GB" dirty="0">
              <a:solidFill>
                <a:srgbClr val="000000"/>
              </a:solidFill>
            </a:endParaRPr>
          </a:p>
        </p:txBody>
      </p:sp>
    </p:spTree>
    <p:extLst>
      <p:ext uri="{BB962C8B-B14F-4D97-AF65-F5344CB8AC3E}">
        <p14:creationId xmlns:p14="http://schemas.microsoft.com/office/powerpoint/2010/main" val="2850829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tobiasmastgrave.files.wordpress.com/2012/04/imagery2.jpg">
            <a:hlinkClick r:id="rId2"/>
          </p:cNvPr>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691680" y="1844824"/>
            <a:ext cx="5760640" cy="336656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95536" y="5406315"/>
            <a:ext cx="8424936" cy="830997"/>
          </a:xfrm>
          <a:prstGeom prst="rect">
            <a:avLst/>
          </a:prstGeom>
        </p:spPr>
        <p:txBody>
          <a:bodyPr wrap="square">
            <a:spAutoFit/>
          </a:bodyPr>
          <a:lstStyle/>
          <a:p>
            <a:pPr algn="ctr"/>
            <a:r>
              <a:rPr lang="en-GB" sz="2400" dirty="0" smtClean="0"/>
              <a:t>Imagery is the author’s use of language that appeals to the five senses in order to help the reader imagine what being described.</a:t>
            </a:r>
            <a:endParaRPr lang="en-GB" sz="2400" dirty="0"/>
          </a:p>
        </p:txBody>
      </p:sp>
      <p:sp>
        <p:nvSpPr>
          <p:cNvPr id="2" name="Title 1"/>
          <p:cNvSpPr>
            <a:spLocks noGrp="1"/>
          </p:cNvSpPr>
          <p:nvPr>
            <p:ph type="title"/>
          </p:nvPr>
        </p:nvSpPr>
        <p:spPr>
          <a:xfrm>
            <a:off x="343031" y="917848"/>
            <a:ext cx="7467600" cy="854968"/>
          </a:xfrm>
        </p:spPr>
        <p:txBody>
          <a:bodyPr/>
          <a:lstStyle/>
          <a:p>
            <a:r>
              <a:rPr lang="en-GB" b="1" dirty="0" smtClean="0"/>
              <a:t>The five senses:</a:t>
            </a:r>
            <a:endParaRPr lang="en-GB" b="1" dirty="0"/>
          </a:p>
        </p:txBody>
      </p:sp>
    </p:spTree>
    <p:extLst>
      <p:ext uri="{BB962C8B-B14F-4D97-AF65-F5344CB8AC3E}">
        <p14:creationId xmlns:p14="http://schemas.microsoft.com/office/powerpoint/2010/main" val="683435295"/>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Task: Worksheet 2</a:t>
            </a:r>
            <a:endParaRPr lang="en-GB" dirty="0"/>
          </a:p>
        </p:txBody>
      </p:sp>
      <p:sp>
        <p:nvSpPr>
          <p:cNvPr id="3" name="Content Placeholder 2"/>
          <p:cNvSpPr>
            <a:spLocks noGrp="1"/>
          </p:cNvSpPr>
          <p:nvPr>
            <p:ph idx="1"/>
          </p:nvPr>
        </p:nvSpPr>
        <p:spPr>
          <a:xfrm>
            <a:off x="457200" y="1772816"/>
            <a:ext cx="8229600" cy="4297363"/>
          </a:xfrm>
        </p:spPr>
        <p:txBody>
          <a:bodyPr/>
          <a:lstStyle/>
          <a:p>
            <a:r>
              <a:rPr lang="en-GB" dirty="0" smtClean="0"/>
              <a:t>Complete the tasks on ‘Worksheet 2’</a:t>
            </a:r>
            <a:endParaRPr lang="en-GB" dirty="0"/>
          </a:p>
        </p:txBody>
      </p:sp>
      <p:pic>
        <p:nvPicPr>
          <p:cNvPr id="5" name="Picture 4"/>
          <p:cNvPicPr/>
          <p:nvPr/>
        </p:nvPicPr>
        <p:blipFill rotWithShape="1">
          <a:blip r:embed="rId2" cstate="print"/>
          <a:srcRect l="20458" t="21007" r="21328" b="7692"/>
          <a:stretch/>
        </p:blipFill>
        <p:spPr bwMode="auto">
          <a:xfrm>
            <a:off x="1475656" y="2636912"/>
            <a:ext cx="5904656" cy="3600400"/>
          </a:xfrm>
          <a:prstGeom prst="rect">
            <a:avLst/>
          </a:prstGeom>
          <a:ln>
            <a:solidFill>
              <a:schemeClr val="tx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995550743"/>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54832"/>
            <a:ext cx="8382000" cy="762000"/>
          </a:xfrm>
        </p:spPr>
        <p:txBody>
          <a:bodyPr>
            <a:normAutofit/>
          </a:bodyPr>
          <a:lstStyle/>
          <a:p>
            <a:r>
              <a:rPr lang="en-GB" dirty="0" smtClean="0"/>
              <a:t>Lessons 3 and 4 Task: Workbook</a:t>
            </a:r>
            <a:endParaRPr lang="en-GB" dirty="0"/>
          </a:p>
        </p:txBody>
      </p:sp>
      <p:sp>
        <p:nvSpPr>
          <p:cNvPr id="3" name="Content Placeholder 2"/>
          <p:cNvSpPr>
            <a:spLocks noGrp="1"/>
          </p:cNvSpPr>
          <p:nvPr>
            <p:ph idx="1"/>
          </p:nvPr>
        </p:nvSpPr>
        <p:spPr>
          <a:xfrm>
            <a:off x="457200" y="2248272"/>
            <a:ext cx="7467600" cy="676672"/>
          </a:xfrm>
        </p:spPr>
        <p:txBody>
          <a:bodyPr>
            <a:normAutofit fontScale="85000" lnSpcReduction="10000"/>
          </a:bodyPr>
          <a:lstStyle/>
          <a:p>
            <a:r>
              <a:rPr lang="en-GB" dirty="0" smtClean="0"/>
              <a:t>Complete the tasks in the workbook on the poem.</a:t>
            </a:r>
            <a:endParaRPr lang="en-GB" dirty="0"/>
          </a:p>
        </p:txBody>
      </p:sp>
      <p:sp>
        <p:nvSpPr>
          <p:cNvPr id="6" name="Title 1"/>
          <p:cNvSpPr txBox="1">
            <a:spLocks/>
          </p:cNvSpPr>
          <p:nvPr/>
        </p:nvSpPr>
        <p:spPr>
          <a:xfrm>
            <a:off x="467544" y="2636912"/>
            <a:ext cx="7467600" cy="1080120"/>
          </a:xfrm>
          <a:prstGeom prst="rect">
            <a:avLst/>
          </a:prstGeom>
        </p:spPr>
        <p:txBody>
          <a:bodyPr vert="horz" anchor="b">
            <a:norm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r>
              <a:rPr lang="en-GB" sz="3600" b="1" dirty="0" smtClean="0">
                <a:solidFill>
                  <a:srgbClr val="000000"/>
                </a:solidFill>
                <a:latin typeface="Arial"/>
                <a:cs typeface="Arial"/>
              </a:rPr>
              <a:t>Lesson 5 Task: Annotation</a:t>
            </a:r>
            <a:endParaRPr lang="en-GB" sz="3600" b="1" dirty="0">
              <a:solidFill>
                <a:srgbClr val="000000"/>
              </a:solidFill>
              <a:latin typeface="Arial"/>
              <a:cs typeface="Arial"/>
            </a:endParaRPr>
          </a:p>
        </p:txBody>
      </p:sp>
      <p:sp>
        <p:nvSpPr>
          <p:cNvPr id="7" name="Content Placeholder 2"/>
          <p:cNvSpPr txBox="1">
            <a:spLocks/>
          </p:cNvSpPr>
          <p:nvPr/>
        </p:nvSpPr>
        <p:spPr>
          <a:xfrm>
            <a:off x="473549" y="4048472"/>
            <a:ext cx="7467600" cy="676672"/>
          </a:xfrm>
          <a:prstGeom prst="rect">
            <a:avLst/>
          </a:prstGeom>
        </p:spPr>
        <p:txBody>
          <a:bodyPr vert="horz">
            <a:normAutofit/>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buFont typeface="Arial"/>
              <a:buChar char="•"/>
            </a:pPr>
            <a:r>
              <a:rPr lang="en-GB" dirty="0" smtClean="0">
                <a:solidFill>
                  <a:srgbClr val="000000"/>
                </a:solidFill>
              </a:rPr>
              <a:t>Class reading and annotation of the poem.</a:t>
            </a:r>
            <a:endParaRPr lang="en-GB" dirty="0">
              <a:solidFill>
                <a:srgbClr val="000000"/>
              </a:solidFill>
            </a:endParaRPr>
          </a:p>
        </p:txBody>
      </p:sp>
    </p:spTree>
    <p:extLst>
      <p:ext uri="{BB962C8B-B14F-4D97-AF65-F5344CB8AC3E}">
        <p14:creationId xmlns:p14="http://schemas.microsoft.com/office/powerpoint/2010/main" val="32781148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764704"/>
            <a:ext cx="8352928" cy="1052736"/>
          </a:xfrm>
        </p:spPr>
        <p:txBody>
          <a:bodyPr>
            <a:normAutofit/>
          </a:bodyPr>
          <a:lstStyle/>
          <a:p>
            <a:r>
              <a:rPr lang="en-GB" sz="2400" dirty="0" smtClean="0"/>
              <a:t>Lesson 6: Preparing for main activity</a:t>
            </a:r>
            <a:endParaRPr lang="en-GB" sz="2400" dirty="0"/>
          </a:p>
        </p:txBody>
      </p:sp>
      <p:sp>
        <p:nvSpPr>
          <p:cNvPr id="9" name="Content Placeholder 2"/>
          <p:cNvSpPr>
            <a:spLocks noGrp="1"/>
          </p:cNvSpPr>
          <p:nvPr>
            <p:ph idx="1"/>
          </p:nvPr>
        </p:nvSpPr>
        <p:spPr>
          <a:xfrm>
            <a:off x="395536" y="5589240"/>
            <a:ext cx="7632848" cy="792088"/>
          </a:xfrm>
        </p:spPr>
        <p:txBody>
          <a:bodyPr>
            <a:normAutofit/>
          </a:bodyPr>
          <a:lstStyle/>
          <a:p>
            <a:pPr marL="0" indent="0">
              <a:buNone/>
            </a:pPr>
            <a:r>
              <a:rPr lang="en-GB" sz="1800" dirty="0" smtClean="0"/>
              <a:t>Copy the table into your exercise books and complete it by finding quotations to support  each point.</a:t>
            </a:r>
          </a:p>
        </p:txBody>
      </p:sp>
      <p:graphicFrame>
        <p:nvGraphicFramePr>
          <p:cNvPr id="7" name="Table 6"/>
          <p:cNvGraphicFramePr>
            <a:graphicFrameLocks noGrp="1"/>
          </p:cNvGraphicFramePr>
          <p:nvPr>
            <p:extLst>
              <p:ext uri="{D42A27DB-BD31-4B8C-83A1-F6EECF244321}">
                <p14:modId xmlns:p14="http://schemas.microsoft.com/office/powerpoint/2010/main" val="2108684685"/>
              </p:ext>
            </p:extLst>
          </p:nvPr>
        </p:nvGraphicFramePr>
        <p:xfrm>
          <a:off x="395536" y="2636914"/>
          <a:ext cx="8280920" cy="2880318"/>
        </p:xfrm>
        <a:graphic>
          <a:graphicData uri="http://schemas.openxmlformats.org/drawingml/2006/table">
            <a:tbl>
              <a:tblPr firstRow="1" bandRow="1">
                <a:tableStyleId>{5C22544A-7EE6-4342-B048-85BDC9FD1C3A}</a:tableStyleId>
              </a:tblPr>
              <a:tblGrid>
                <a:gridCol w="1786724"/>
                <a:gridCol w="3082087"/>
                <a:gridCol w="3412109"/>
              </a:tblGrid>
              <a:tr h="480053">
                <a:tc>
                  <a:txBody>
                    <a:bodyPr/>
                    <a:lstStyle/>
                    <a:p>
                      <a:r>
                        <a:rPr lang="en-GB" dirty="0" smtClean="0"/>
                        <a:t>Point</a:t>
                      </a:r>
                      <a:endParaRPr lang="en-GB" dirty="0"/>
                    </a:p>
                  </a:txBody>
                  <a:tcPr/>
                </a:tc>
                <a:tc>
                  <a:txBody>
                    <a:bodyPr/>
                    <a:lstStyle/>
                    <a:p>
                      <a:r>
                        <a:rPr lang="en-GB" dirty="0" smtClean="0"/>
                        <a:t>Evidence</a:t>
                      </a:r>
                      <a:endParaRPr lang="en-GB" dirty="0"/>
                    </a:p>
                  </a:txBody>
                  <a:tcPr/>
                </a:tc>
                <a:tc>
                  <a:txBody>
                    <a:bodyPr/>
                    <a:lstStyle/>
                    <a:p>
                      <a:r>
                        <a:rPr lang="en-GB" dirty="0" smtClean="0"/>
                        <a:t>Explanation</a:t>
                      </a:r>
                      <a:endParaRPr lang="en-GB" dirty="0"/>
                    </a:p>
                  </a:txBody>
                  <a:tcPr/>
                </a:tc>
              </a:tr>
              <a:tr h="480053">
                <a:tc>
                  <a:txBody>
                    <a:bodyPr/>
                    <a:lstStyle/>
                    <a:p>
                      <a:r>
                        <a:rPr lang="en-GB" dirty="0" smtClean="0"/>
                        <a:t>Helpless</a:t>
                      </a:r>
                      <a:endParaRPr lang="en-GB" dirty="0"/>
                    </a:p>
                  </a:txBody>
                  <a:tcPr/>
                </a:tc>
                <a:tc>
                  <a:txBody>
                    <a:bodyPr/>
                    <a:lstStyle/>
                    <a:p>
                      <a:endParaRPr lang="en-GB" dirty="0"/>
                    </a:p>
                  </a:txBody>
                  <a:tcPr/>
                </a:tc>
                <a:tc>
                  <a:txBody>
                    <a:bodyPr/>
                    <a:lstStyle/>
                    <a:p>
                      <a:endParaRPr lang="en-GB"/>
                    </a:p>
                  </a:txBody>
                  <a:tcPr/>
                </a:tc>
              </a:tr>
              <a:tr h="480053">
                <a:tc>
                  <a:txBody>
                    <a:bodyPr/>
                    <a:lstStyle/>
                    <a:p>
                      <a:r>
                        <a:rPr lang="en-GB" dirty="0" smtClean="0"/>
                        <a:t>Lonely</a:t>
                      </a:r>
                      <a:endParaRPr lang="en-GB" dirty="0"/>
                    </a:p>
                  </a:txBody>
                  <a:tcPr/>
                </a:tc>
                <a:tc>
                  <a:txBody>
                    <a:bodyPr/>
                    <a:lstStyle/>
                    <a:p>
                      <a:endParaRPr lang="en-GB" dirty="0"/>
                    </a:p>
                  </a:txBody>
                  <a:tcPr/>
                </a:tc>
                <a:tc>
                  <a:txBody>
                    <a:bodyPr/>
                    <a:lstStyle/>
                    <a:p>
                      <a:endParaRPr lang="en-GB"/>
                    </a:p>
                  </a:txBody>
                  <a:tcPr/>
                </a:tc>
              </a:tr>
              <a:tr h="480053">
                <a:tc>
                  <a:txBody>
                    <a:bodyPr/>
                    <a:lstStyle/>
                    <a:p>
                      <a:r>
                        <a:rPr lang="en-GB" dirty="0" smtClean="0"/>
                        <a:t>Proud</a:t>
                      </a:r>
                      <a:endParaRPr lang="en-GB" dirty="0"/>
                    </a:p>
                  </a:txBody>
                  <a:tcPr/>
                </a:tc>
                <a:tc>
                  <a:txBody>
                    <a:bodyPr/>
                    <a:lstStyle/>
                    <a:p>
                      <a:endParaRPr lang="en-GB" dirty="0"/>
                    </a:p>
                  </a:txBody>
                  <a:tcPr/>
                </a:tc>
                <a:tc>
                  <a:txBody>
                    <a:bodyPr/>
                    <a:lstStyle/>
                    <a:p>
                      <a:endParaRPr lang="en-GB"/>
                    </a:p>
                  </a:txBody>
                  <a:tcPr/>
                </a:tc>
              </a:tr>
              <a:tr h="480053">
                <a:tc>
                  <a:txBody>
                    <a:bodyPr/>
                    <a:lstStyle/>
                    <a:p>
                      <a:r>
                        <a:rPr lang="en-GB" dirty="0" smtClean="0"/>
                        <a:t>Neglected</a:t>
                      </a:r>
                      <a:endParaRPr lang="en-GB" dirty="0"/>
                    </a:p>
                  </a:txBody>
                  <a:tcPr/>
                </a:tc>
                <a:tc>
                  <a:txBody>
                    <a:bodyPr/>
                    <a:lstStyle/>
                    <a:p>
                      <a:endParaRPr lang="en-GB"/>
                    </a:p>
                  </a:txBody>
                  <a:tcPr/>
                </a:tc>
                <a:tc>
                  <a:txBody>
                    <a:bodyPr/>
                    <a:lstStyle/>
                    <a:p>
                      <a:endParaRPr lang="en-GB"/>
                    </a:p>
                  </a:txBody>
                  <a:tcPr/>
                </a:tc>
              </a:tr>
              <a:tr h="480053">
                <a:tc>
                  <a:txBody>
                    <a:bodyPr/>
                    <a:lstStyle/>
                    <a:p>
                      <a:r>
                        <a:rPr lang="en-GB" dirty="0" smtClean="0"/>
                        <a:t>Isolated</a:t>
                      </a:r>
                      <a:endParaRPr lang="en-GB" dirty="0"/>
                    </a:p>
                  </a:txBody>
                  <a:tcPr/>
                </a:tc>
                <a:tc>
                  <a:txBody>
                    <a:bodyPr/>
                    <a:lstStyle/>
                    <a:p>
                      <a:endParaRPr lang="en-GB" dirty="0"/>
                    </a:p>
                  </a:txBody>
                  <a:tcPr/>
                </a:tc>
                <a:tc>
                  <a:txBody>
                    <a:bodyPr/>
                    <a:lstStyle/>
                    <a:p>
                      <a:endParaRPr lang="en-GB" dirty="0"/>
                    </a:p>
                  </a:txBody>
                  <a:tcPr/>
                </a:tc>
              </a:tr>
            </a:tbl>
          </a:graphicData>
        </a:graphic>
      </p:graphicFrame>
      <p:sp>
        <p:nvSpPr>
          <p:cNvPr id="10" name="Content Placeholder 2"/>
          <p:cNvSpPr txBox="1">
            <a:spLocks/>
          </p:cNvSpPr>
          <p:nvPr/>
        </p:nvSpPr>
        <p:spPr>
          <a:xfrm>
            <a:off x="467544" y="1556792"/>
            <a:ext cx="7632848" cy="1008112"/>
          </a:xfrm>
          <a:prstGeom prst="rect">
            <a:avLst/>
          </a:prstGeom>
        </p:spPr>
        <p:txBody>
          <a:bodyPr vert="horz">
            <a:normAutofit/>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marL="0" indent="0">
              <a:buFont typeface="Wingdings"/>
              <a:buNone/>
            </a:pPr>
            <a:endParaRPr lang="en-GB" dirty="0" smtClean="0"/>
          </a:p>
        </p:txBody>
      </p:sp>
      <p:sp>
        <p:nvSpPr>
          <p:cNvPr id="11" name="Content Placeholder 2"/>
          <p:cNvSpPr txBox="1">
            <a:spLocks/>
          </p:cNvSpPr>
          <p:nvPr/>
        </p:nvSpPr>
        <p:spPr>
          <a:xfrm>
            <a:off x="467544" y="1412776"/>
            <a:ext cx="7632848" cy="792088"/>
          </a:xfrm>
          <a:prstGeom prst="rect">
            <a:avLst/>
          </a:prstGeom>
        </p:spPr>
        <p:txBody>
          <a:bodyPr vert="horz">
            <a:normAutofit/>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marL="0" indent="0">
              <a:buFont typeface="Wingdings"/>
              <a:buNone/>
            </a:pPr>
            <a:endParaRPr lang="en-GB" dirty="0" smtClean="0"/>
          </a:p>
        </p:txBody>
      </p:sp>
      <p:sp>
        <p:nvSpPr>
          <p:cNvPr id="12" name="Content Placeholder 2"/>
          <p:cNvSpPr txBox="1">
            <a:spLocks/>
          </p:cNvSpPr>
          <p:nvPr/>
        </p:nvSpPr>
        <p:spPr>
          <a:xfrm>
            <a:off x="395536" y="1556792"/>
            <a:ext cx="8424936" cy="1080120"/>
          </a:xfrm>
          <a:prstGeom prst="rect">
            <a:avLst/>
          </a:prstGeom>
        </p:spPr>
        <p:txBody>
          <a:bodyPr vert="horz">
            <a:noAutofit/>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marL="0" indent="0" algn="just" fontAlgn="base">
              <a:buNone/>
            </a:pPr>
            <a:r>
              <a:rPr lang="en-GB" sz="1800" dirty="0" smtClean="0"/>
              <a:t>What </a:t>
            </a:r>
            <a:r>
              <a:rPr lang="en-GB" sz="1800" dirty="0"/>
              <a:t>is your response to the way the hunchback is presented in the poem? Do you feel sympathy towards him? Discuss the way that Thomas presents him using evidence from the text to support your view.</a:t>
            </a:r>
          </a:p>
          <a:p>
            <a:pPr marL="0" indent="0">
              <a:buNone/>
            </a:pPr>
            <a:r>
              <a:rPr lang="en-GB" sz="1800" dirty="0"/>
              <a:t> </a:t>
            </a:r>
          </a:p>
          <a:p>
            <a:pPr marL="0" indent="0">
              <a:buFont typeface="Wingdings"/>
              <a:buNone/>
            </a:pPr>
            <a:endParaRPr lang="en-GB" sz="1800" dirty="0" smtClean="0"/>
          </a:p>
        </p:txBody>
      </p:sp>
    </p:spTree>
    <p:extLst>
      <p:ext uri="{BB962C8B-B14F-4D97-AF65-F5344CB8AC3E}">
        <p14:creationId xmlns:p14="http://schemas.microsoft.com/office/powerpoint/2010/main" val="37370341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Success Criteria</a:t>
            </a:r>
            <a:endParaRPr lang="en-GB" dirty="0"/>
          </a:p>
        </p:txBody>
      </p:sp>
      <p:sp>
        <p:nvSpPr>
          <p:cNvPr id="3" name="Content Placeholder 2"/>
          <p:cNvSpPr>
            <a:spLocks noGrp="1"/>
          </p:cNvSpPr>
          <p:nvPr>
            <p:ph idx="1"/>
          </p:nvPr>
        </p:nvSpPr>
        <p:spPr/>
        <p:txBody>
          <a:bodyPr>
            <a:normAutofit fontScale="70000" lnSpcReduction="20000"/>
          </a:bodyPr>
          <a:lstStyle/>
          <a:p>
            <a:r>
              <a:rPr lang="en-GB" b="1" u="sng" dirty="0"/>
              <a:t>Success Criteria</a:t>
            </a:r>
            <a:endParaRPr lang="en-GB" dirty="0"/>
          </a:p>
          <a:p>
            <a:r>
              <a:rPr lang="en-GB" dirty="0"/>
              <a:t>(PEE) PEE;</a:t>
            </a:r>
          </a:p>
          <a:p>
            <a:r>
              <a:rPr lang="en-GB" dirty="0"/>
              <a:t>(AN) Analyse the poem in detail;</a:t>
            </a:r>
          </a:p>
          <a:p>
            <a:r>
              <a:rPr lang="en-GB" dirty="0"/>
              <a:t>(QU) Select relevant </a:t>
            </a:r>
            <a:r>
              <a:rPr lang="en-GB" dirty="0" smtClean="0"/>
              <a:t>quotes;</a:t>
            </a:r>
            <a:endParaRPr lang="en-GB" dirty="0"/>
          </a:p>
          <a:p>
            <a:r>
              <a:rPr lang="en-GB" dirty="0"/>
              <a:t>(IM) Analyse imagery;</a:t>
            </a:r>
          </a:p>
          <a:p>
            <a:pPr lvl="0"/>
            <a:r>
              <a:rPr lang="en-GB" dirty="0" smtClean="0"/>
              <a:t>(SS) Vary </a:t>
            </a:r>
            <a:r>
              <a:rPr lang="en-GB" dirty="0"/>
              <a:t>your sentences;</a:t>
            </a:r>
          </a:p>
          <a:p>
            <a:r>
              <a:rPr lang="en-GB" dirty="0"/>
              <a:t>(EX) Develop your explanations;</a:t>
            </a:r>
          </a:p>
          <a:p>
            <a:r>
              <a:rPr lang="en-GB" dirty="0"/>
              <a:t>(KW) Use the keywords given;</a:t>
            </a:r>
          </a:p>
          <a:p>
            <a:r>
              <a:rPr lang="en-GB" dirty="0"/>
              <a:t>(WP) Refer to specific words and phrases;</a:t>
            </a:r>
          </a:p>
          <a:p>
            <a:pPr lvl="0"/>
            <a:r>
              <a:rPr lang="en-GB" dirty="0" smtClean="0"/>
              <a:t>(CX) Put </a:t>
            </a:r>
            <a:r>
              <a:rPr lang="en-GB" dirty="0"/>
              <a:t>the poem in context of background;</a:t>
            </a:r>
          </a:p>
          <a:p>
            <a:r>
              <a:rPr lang="en-GB" dirty="0"/>
              <a:t>(ST) Structure your essay logically.</a:t>
            </a:r>
          </a:p>
          <a:p>
            <a:pPr marL="0" indent="0">
              <a:buNone/>
            </a:pPr>
            <a:endParaRPr lang="en-GB" dirty="0"/>
          </a:p>
          <a:p>
            <a:r>
              <a:rPr lang="en-GB" dirty="0"/>
              <a:t>Note: </a:t>
            </a:r>
            <a:r>
              <a:rPr lang="en-GB" b="1" dirty="0"/>
              <a:t>Lines are </a:t>
            </a:r>
            <a:r>
              <a:rPr lang="en-GB" b="1" u="sng" dirty="0"/>
              <a:t>never</a:t>
            </a:r>
            <a:r>
              <a:rPr lang="en-GB" b="1" dirty="0"/>
              <a:t> sentences</a:t>
            </a:r>
            <a:r>
              <a:rPr lang="en-GB" dirty="0"/>
              <a:t> and </a:t>
            </a:r>
            <a:r>
              <a:rPr lang="en-GB" b="1" dirty="0"/>
              <a:t>stanzas/ verses are </a:t>
            </a:r>
            <a:r>
              <a:rPr lang="en-GB" b="1" u="sng" dirty="0"/>
              <a:t>never</a:t>
            </a:r>
            <a:r>
              <a:rPr lang="en-GB" b="1" dirty="0"/>
              <a:t> paragraphs</a:t>
            </a:r>
            <a:r>
              <a:rPr lang="en-GB" dirty="0"/>
              <a:t> in poetry.</a:t>
            </a:r>
          </a:p>
          <a:p>
            <a:endParaRPr lang="en-GB" dirty="0"/>
          </a:p>
        </p:txBody>
      </p:sp>
    </p:spTree>
    <p:extLst>
      <p:ext uri="{BB962C8B-B14F-4D97-AF65-F5344CB8AC3E}">
        <p14:creationId xmlns:p14="http://schemas.microsoft.com/office/powerpoint/2010/main" val="23796874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95860"/>
            <a:ext cx="7467600" cy="4381412"/>
          </a:xfrm>
        </p:spPr>
        <p:txBody>
          <a:bodyPr>
            <a:normAutofit lnSpcReduction="10000"/>
          </a:bodyPr>
          <a:lstStyle/>
          <a:p>
            <a:endParaRPr lang="en-GB" dirty="0" smtClean="0"/>
          </a:p>
          <a:p>
            <a:pPr marL="0" indent="0">
              <a:buNone/>
            </a:pPr>
            <a:endParaRPr lang="en-GB" dirty="0" smtClean="0"/>
          </a:p>
          <a:p>
            <a:r>
              <a:rPr lang="en-GB" u="sng" dirty="0" smtClean="0"/>
              <a:t>Learning Objectives</a:t>
            </a:r>
          </a:p>
          <a:p>
            <a:endParaRPr lang="en-GB" dirty="0"/>
          </a:p>
          <a:p>
            <a:pPr marL="0" indent="0">
              <a:buNone/>
            </a:pPr>
            <a:r>
              <a:rPr lang="en-GB" dirty="0" smtClean="0"/>
              <a:t>By the end of the lesson I will:</a:t>
            </a:r>
          </a:p>
          <a:p>
            <a:pPr marL="0" indent="0">
              <a:buNone/>
            </a:pPr>
            <a:endParaRPr lang="en-GB" dirty="0" smtClean="0"/>
          </a:p>
          <a:p>
            <a:pPr>
              <a:buFontTx/>
              <a:buChar char="-"/>
            </a:pPr>
            <a:r>
              <a:rPr lang="en-GB" dirty="0" smtClean="0"/>
              <a:t>have made suitable annotations and considered the presentation of the hunchback</a:t>
            </a:r>
            <a:endParaRPr lang="en-GB" dirty="0"/>
          </a:p>
        </p:txBody>
      </p:sp>
      <p:sp>
        <p:nvSpPr>
          <p:cNvPr id="4" name="Title 1"/>
          <p:cNvSpPr txBox="1">
            <a:spLocks/>
          </p:cNvSpPr>
          <p:nvPr/>
        </p:nvSpPr>
        <p:spPr>
          <a:xfrm>
            <a:off x="450954" y="548679"/>
            <a:ext cx="8225502" cy="1296145"/>
          </a:xfrm>
          <a:prstGeom prst="rect">
            <a:avLst/>
          </a:prstGeom>
        </p:spPr>
        <p:txBody>
          <a:bodyPr vert="horz" anchor="b">
            <a:norm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r>
              <a:rPr lang="en-GB" sz="3600" b="1" dirty="0" smtClean="0">
                <a:solidFill>
                  <a:schemeClr val="tx1"/>
                </a:solidFill>
                <a:latin typeface="Arial"/>
                <a:cs typeface="Arial"/>
              </a:rPr>
              <a:t>Lesson 1: The </a:t>
            </a:r>
            <a:r>
              <a:rPr lang="en-GB" sz="3200" b="1" dirty="0" smtClean="0">
                <a:solidFill>
                  <a:schemeClr val="tx1"/>
                </a:solidFill>
                <a:latin typeface="Arial"/>
                <a:cs typeface="Arial"/>
              </a:rPr>
              <a:t>Hunchback</a:t>
            </a:r>
            <a:r>
              <a:rPr lang="en-GB" sz="3600" b="1" dirty="0" smtClean="0">
                <a:solidFill>
                  <a:schemeClr val="tx1"/>
                </a:solidFill>
                <a:latin typeface="Arial"/>
                <a:cs typeface="Arial"/>
              </a:rPr>
              <a:t> in the Park</a:t>
            </a:r>
            <a:endParaRPr lang="en-GB" sz="3600" b="1" dirty="0">
              <a:solidFill>
                <a:schemeClr val="tx1"/>
              </a:solidFill>
              <a:latin typeface="Arial"/>
              <a:cs typeface="Arial"/>
            </a:endParaRPr>
          </a:p>
        </p:txBody>
      </p:sp>
    </p:spTree>
    <p:extLst>
      <p:ext uri="{BB962C8B-B14F-4D97-AF65-F5344CB8AC3E}">
        <p14:creationId xmlns:p14="http://schemas.microsoft.com/office/powerpoint/2010/main" val="48857333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1047874"/>
            <a:ext cx="6305128" cy="652934"/>
          </a:xfrm>
        </p:spPr>
        <p:txBody>
          <a:bodyPr>
            <a:normAutofit/>
          </a:bodyPr>
          <a:lstStyle/>
          <a:p>
            <a:r>
              <a:rPr lang="en-GB" dirty="0" smtClean="0"/>
              <a:t>Class reading of the poem</a:t>
            </a:r>
            <a:endParaRPr lang="en-GB" dirty="0"/>
          </a:p>
        </p:txBody>
      </p:sp>
      <p:sp>
        <p:nvSpPr>
          <p:cNvPr id="3" name="Content Placeholder 2"/>
          <p:cNvSpPr>
            <a:spLocks noGrp="1"/>
          </p:cNvSpPr>
          <p:nvPr>
            <p:ph idx="1"/>
          </p:nvPr>
        </p:nvSpPr>
        <p:spPr>
          <a:xfrm>
            <a:off x="457200" y="1939949"/>
            <a:ext cx="8229600" cy="4297363"/>
          </a:xfrm>
        </p:spPr>
        <p:txBody>
          <a:bodyPr>
            <a:normAutofit fontScale="92500" lnSpcReduction="20000"/>
          </a:bodyPr>
          <a:lstStyle/>
          <a:p>
            <a:pPr>
              <a:buNone/>
            </a:pPr>
            <a:r>
              <a:rPr lang="en-GB" b="1" dirty="0" smtClean="0"/>
              <a:t>Task 1: Discuss in pairs</a:t>
            </a:r>
          </a:p>
          <a:p>
            <a:pPr>
              <a:buNone/>
            </a:pPr>
            <a:endParaRPr lang="en-GB" b="1" dirty="0" smtClean="0"/>
          </a:p>
          <a:p>
            <a:pPr>
              <a:buNone/>
            </a:pPr>
            <a:r>
              <a:rPr lang="en-GB" b="1" dirty="0" smtClean="0"/>
              <a:t>	Identify </a:t>
            </a:r>
            <a:r>
              <a:rPr lang="en-GB" b="1" dirty="0"/>
              <a:t>the perspective of the </a:t>
            </a:r>
            <a:r>
              <a:rPr lang="en-GB" b="1" dirty="0" smtClean="0"/>
              <a:t>poem- whose voice </a:t>
            </a:r>
            <a:r>
              <a:rPr lang="en-GB" b="1" dirty="0"/>
              <a:t>is it</a:t>
            </a:r>
            <a:r>
              <a:rPr lang="en-GB" b="1" dirty="0" smtClean="0"/>
              <a:t>?</a:t>
            </a:r>
          </a:p>
          <a:p>
            <a:pPr>
              <a:buNone/>
            </a:pPr>
            <a:endParaRPr lang="en-GB" b="1" dirty="0"/>
          </a:p>
          <a:p>
            <a:r>
              <a:rPr lang="en-GB" dirty="0"/>
              <a:t>the hunchback’s</a:t>
            </a:r>
            <a:endParaRPr lang="en-GB" sz="2000" dirty="0"/>
          </a:p>
          <a:p>
            <a:r>
              <a:rPr lang="en-GB" dirty="0"/>
              <a:t>a schoolboy’s</a:t>
            </a:r>
            <a:endParaRPr lang="en-GB" sz="2000" dirty="0"/>
          </a:p>
          <a:p>
            <a:r>
              <a:rPr lang="en-GB" dirty="0"/>
              <a:t>the park </a:t>
            </a:r>
            <a:r>
              <a:rPr lang="en-GB" dirty="0" smtClean="0"/>
              <a:t>keeper’s</a:t>
            </a:r>
          </a:p>
          <a:p>
            <a:r>
              <a:rPr lang="en-GB" dirty="0" smtClean="0"/>
              <a:t>a different character/persona</a:t>
            </a:r>
          </a:p>
          <a:p>
            <a:pPr marL="0" indent="0">
              <a:buNone/>
            </a:pPr>
            <a:endParaRPr lang="en-GB" sz="2000" dirty="0"/>
          </a:p>
          <a:p>
            <a:pPr marL="0" indent="0">
              <a:buNone/>
            </a:pPr>
            <a:r>
              <a:rPr lang="en-GB" dirty="0" smtClean="0"/>
              <a:t>Why do you think this?</a:t>
            </a:r>
            <a:endParaRPr lang="en-GB" dirty="0"/>
          </a:p>
        </p:txBody>
      </p:sp>
    </p:spTree>
    <p:extLst>
      <p:ext uri="{BB962C8B-B14F-4D97-AF65-F5344CB8AC3E}">
        <p14:creationId xmlns:p14="http://schemas.microsoft.com/office/powerpoint/2010/main" val="2955103324"/>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4144" y="845840"/>
            <a:ext cx="8342312" cy="782960"/>
          </a:xfrm>
        </p:spPr>
        <p:txBody>
          <a:bodyPr>
            <a:normAutofit/>
          </a:bodyPr>
          <a:lstStyle/>
          <a:p>
            <a:r>
              <a:rPr lang="en-GB" b="1" dirty="0" smtClean="0"/>
              <a:t>Setting:</a:t>
            </a:r>
            <a:r>
              <a:rPr lang="en-GB" dirty="0"/>
              <a:t> </a:t>
            </a:r>
            <a:r>
              <a:rPr lang="en-GB" dirty="0" smtClean="0"/>
              <a:t>Look at the images below:</a:t>
            </a:r>
            <a:endParaRPr lang="en-GB" dirty="0"/>
          </a:p>
        </p:txBody>
      </p:sp>
      <p:sp>
        <p:nvSpPr>
          <p:cNvPr id="4" name="TextBox 3"/>
          <p:cNvSpPr txBox="1"/>
          <p:nvPr/>
        </p:nvSpPr>
        <p:spPr>
          <a:xfrm>
            <a:off x="467544" y="5877272"/>
            <a:ext cx="7200800" cy="369332"/>
          </a:xfrm>
          <a:prstGeom prst="rect">
            <a:avLst/>
          </a:prstGeom>
          <a:noFill/>
        </p:spPr>
        <p:txBody>
          <a:bodyPr wrap="square" rtlCol="0">
            <a:spAutoFit/>
          </a:bodyPr>
          <a:lstStyle/>
          <a:p>
            <a:r>
              <a:rPr lang="en-GB" dirty="0" smtClean="0">
                <a:solidFill>
                  <a:srgbClr val="000000"/>
                </a:solidFill>
              </a:rPr>
              <a:t>In Pairs: Discuss what type of person you think is presented in the images.</a:t>
            </a:r>
            <a:endParaRPr lang="en-GB" dirty="0">
              <a:solidFill>
                <a:srgbClr val="000000"/>
              </a:solidFill>
            </a:endParaRPr>
          </a:p>
        </p:txBody>
      </p:sp>
      <p:pic>
        <p:nvPicPr>
          <p:cNvPr id="5" name="Picture 4"/>
          <p:cNvPicPr>
            <a:picLocks noChangeAspect="1"/>
          </p:cNvPicPr>
          <p:nvPr/>
        </p:nvPicPr>
        <p:blipFill rotWithShape="1">
          <a:blip r:embed="rId2"/>
          <a:srcRect l="30375" t="23539" r="25751" b="11900"/>
          <a:stretch/>
        </p:blipFill>
        <p:spPr>
          <a:xfrm>
            <a:off x="827584" y="1988839"/>
            <a:ext cx="3131889" cy="3456384"/>
          </a:xfrm>
          <a:prstGeom prst="rect">
            <a:avLst/>
          </a:prstGeom>
        </p:spPr>
      </p:pic>
      <p:pic>
        <p:nvPicPr>
          <p:cNvPr id="6" name="Picture 5"/>
          <p:cNvPicPr>
            <a:picLocks noChangeAspect="1"/>
          </p:cNvPicPr>
          <p:nvPr/>
        </p:nvPicPr>
        <p:blipFill>
          <a:blip r:embed="rId3"/>
          <a:stretch>
            <a:fillRect/>
          </a:stretch>
        </p:blipFill>
        <p:spPr>
          <a:xfrm>
            <a:off x="4129332" y="1988840"/>
            <a:ext cx="4039723" cy="3456384"/>
          </a:xfrm>
          <a:prstGeom prst="rect">
            <a:avLst/>
          </a:prstGeom>
        </p:spPr>
      </p:pic>
    </p:spTree>
    <p:extLst>
      <p:ext uri="{BB962C8B-B14F-4D97-AF65-F5344CB8AC3E}">
        <p14:creationId xmlns:p14="http://schemas.microsoft.com/office/powerpoint/2010/main" val="355200776"/>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836712"/>
            <a:ext cx="7467600" cy="724942"/>
          </a:xfrm>
        </p:spPr>
        <p:txBody>
          <a:bodyPr/>
          <a:lstStyle/>
          <a:p>
            <a:r>
              <a:rPr lang="en-GB" dirty="0" smtClean="0"/>
              <a:t>What is a hunchback?</a:t>
            </a:r>
            <a:endParaRPr lang="en-GB" dirty="0"/>
          </a:p>
        </p:txBody>
      </p:sp>
      <p:sp>
        <p:nvSpPr>
          <p:cNvPr id="3" name="Content Placeholder 2"/>
          <p:cNvSpPr>
            <a:spLocks noGrp="1"/>
          </p:cNvSpPr>
          <p:nvPr>
            <p:ph idx="1"/>
          </p:nvPr>
        </p:nvSpPr>
        <p:spPr>
          <a:xfrm>
            <a:off x="395536" y="1340768"/>
            <a:ext cx="8280920" cy="4824536"/>
          </a:xfrm>
        </p:spPr>
        <p:txBody>
          <a:bodyPr>
            <a:normAutofit fontScale="77500" lnSpcReduction="20000"/>
          </a:bodyPr>
          <a:lstStyle/>
          <a:p>
            <a:pPr marL="0" indent="0">
              <a:buNone/>
            </a:pPr>
            <a:endParaRPr lang="en-GB" u="sng" dirty="0" smtClean="0">
              <a:solidFill>
                <a:srgbClr val="000000"/>
              </a:solidFill>
            </a:endParaRPr>
          </a:p>
          <a:p>
            <a:pPr marL="0" indent="0">
              <a:buNone/>
            </a:pPr>
            <a:r>
              <a:rPr lang="en-GB" u="sng" dirty="0" smtClean="0">
                <a:solidFill>
                  <a:srgbClr val="000000"/>
                </a:solidFill>
              </a:rPr>
              <a:t>Definition:</a:t>
            </a:r>
            <a:endParaRPr lang="en-GB" u="sng" dirty="0">
              <a:solidFill>
                <a:srgbClr val="000000"/>
              </a:solidFill>
            </a:endParaRPr>
          </a:p>
          <a:p>
            <a:pPr marL="0" indent="0">
              <a:buNone/>
            </a:pPr>
            <a:r>
              <a:rPr lang="en-GB" i="1" dirty="0" smtClean="0">
                <a:solidFill>
                  <a:srgbClr val="000000"/>
                </a:solidFill>
              </a:rPr>
              <a:t>“A </a:t>
            </a:r>
            <a:r>
              <a:rPr lang="en-GB" i="1" dirty="0">
                <a:solidFill>
                  <a:srgbClr val="000000"/>
                </a:solidFill>
              </a:rPr>
              <a:t>back deformed by a sharp forward angle, forming a hump, typically caused by collapse of a vertebra</a:t>
            </a:r>
            <a:r>
              <a:rPr lang="en-GB" i="1" dirty="0" smtClean="0">
                <a:solidFill>
                  <a:srgbClr val="000000"/>
                </a:solidFill>
              </a:rPr>
              <a:t>.”</a:t>
            </a:r>
            <a:endParaRPr lang="en-GB" i="1" dirty="0">
              <a:solidFill>
                <a:srgbClr val="000000"/>
              </a:solidFill>
            </a:endParaRPr>
          </a:p>
          <a:p>
            <a:pPr marL="0" indent="0">
              <a:buNone/>
            </a:pPr>
            <a:endParaRPr lang="en-GB" dirty="0" smtClean="0">
              <a:solidFill>
                <a:srgbClr val="000000"/>
              </a:solidFill>
            </a:endParaRPr>
          </a:p>
          <a:p>
            <a:r>
              <a:rPr lang="en-GB" dirty="0" smtClean="0">
                <a:solidFill>
                  <a:srgbClr val="000000"/>
                </a:solidFill>
              </a:rPr>
              <a:t>Re-read the poem</a:t>
            </a:r>
          </a:p>
          <a:p>
            <a:pPr marL="0" indent="0">
              <a:buNone/>
            </a:pPr>
            <a:endParaRPr lang="en-GB" dirty="0" smtClean="0">
              <a:solidFill>
                <a:srgbClr val="000000"/>
              </a:solidFill>
            </a:endParaRPr>
          </a:p>
          <a:p>
            <a:pPr marL="0" indent="0">
              <a:buNone/>
            </a:pPr>
            <a:r>
              <a:rPr lang="en-GB" dirty="0" smtClean="0">
                <a:solidFill>
                  <a:srgbClr val="000000"/>
                </a:solidFill>
              </a:rPr>
              <a:t>Discussion </a:t>
            </a:r>
            <a:r>
              <a:rPr lang="en-GB" dirty="0">
                <a:solidFill>
                  <a:srgbClr val="000000"/>
                </a:solidFill>
              </a:rPr>
              <a:t>Questions:</a:t>
            </a:r>
          </a:p>
          <a:p>
            <a:pPr marL="0" indent="0">
              <a:buNone/>
            </a:pPr>
            <a:endParaRPr lang="en-GB" dirty="0" smtClean="0">
              <a:solidFill>
                <a:srgbClr val="000000"/>
              </a:solidFill>
            </a:endParaRPr>
          </a:p>
          <a:p>
            <a:r>
              <a:rPr lang="en-GB" dirty="0" smtClean="0">
                <a:solidFill>
                  <a:srgbClr val="000000"/>
                </a:solidFill>
              </a:rPr>
              <a:t>Why do you think Thomas chose for his protagonist to be a ‘hunchback’?</a:t>
            </a:r>
          </a:p>
          <a:p>
            <a:r>
              <a:rPr lang="en-GB" dirty="0" smtClean="0">
                <a:solidFill>
                  <a:srgbClr val="000000"/>
                </a:solidFill>
              </a:rPr>
              <a:t>What impact do you think this has on the message of the poem?</a:t>
            </a:r>
          </a:p>
          <a:p>
            <a:r>
              <a:rPr lang="en-GB" dirty="0" smtClean="0">
                <a:solidFill>
                  <a:srgbClr val="000000"/>
                </a:solidFill>
              </a:rPr>
              <a:t>To what extent do you think Thomas is trying to reflect the views of society here?</a:t>
            </a:r>
            <a:endParaRPr lang="en-GB" dirty="0">
              <a:solidFill>
                <a:srgbClr val="000000"/>
              </a:solidFill>
            </a:endParaRPr>
          </a:p>
        </p:txBody>
      </p:sp>
    </p:spTree>
    <p:extLst>
      <p:ext uri="{BB962C8B-B14F-4D97-AF65-F5344CB8AC3E}">
        <p14:creationId xmlns:p14="http://schemas.microsoft.com/office/powerpoint/2010/main" val="3117555732"/>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Task: Worksheet 1</a:t>
            </a:r>
            <a:endParaRPr lang="en-GB" dirty="0"/>
          </a:p>
        </p:txBody>
      </p:sp>
      <p:sp>
        <p:nvSpPr>
          <p:cNvPr id="3" name="Content Placeholder 2"/>
          <p:cNvSpPr>
            <a:spLocks noGrp="1"/>
          </p:cNvSpPr>
          <p:nvPr>
            <p:ph idx="1"/>
          </p:nvPr>
        </p:nvSpPr>
        <p:spPr>
          <a:xfrm>
            <a:off x="457200" y="1723925"/>
            <a:ext cx="8229600" cy="4297363"/>
          </a:xfrm>
        </p:spPr>
        <p:txBody>
          <a:bodyPr/>
          <a:lstStyle/>
          <a:p>
            <a:r>
              <a:rPr lang="en-GB" dirty="0" smtClean="0"/>
              <a:t>Complete the tasks on ‘Worksheet 1’</a:t>
            </a:r>
            <a:endParaRPr lang="en-GB" dirty="0"/>
          </a:p>
        </p:txBody>
      </p:sp>
      <p:pic>
        <p:nvPicPr>
          <p:cNvPr id="512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0226" t="17966" r="21381" b="9088"/>
          <a:stretch/>
        </p:blipFill>
        <p:spPr bwMode="auto">
          <a:xfrm>
            <a:off x="1785989" y="2492896"/>
            <a:ext cx="5306291" cy="372687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47797324"/>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87212"/>
            <a:ext cx="7467600" cy="5410140"/>
          </a:xfrm>
        </p:spPr>
        <p:txBody>
          <a:bodyPr/>
          <a:lstStyle/>
          <a:p>
            <a:endParaRPr lang="en-GB" dirty="0" smtClean="0"/>
          </a:p>
          <a:p>
            <a:pPr marL="0" indent="0">
              <a:buNone/>
            </a:pPr>
            <a:endParaRPr lang="en-GB" dirty="0" smtClean="0"/>
          </a:p>
          <a:p>
            <a:r>
              <a:rPr lang="en-GB" u="sng" dirty="0" smtClean="0"/>
              <a:t>Learning Objectives</a:t>
            </a:r>
          </a:p>
          <a:p>
            <a:endParaRPr lang="en-GB" dirty="0"/>
          </a:p>
          <a:p>
            <a:pPr marL="0" indent="0">
              <a:buNone/>
            </a:pPr>
            <a:r>
              <a:rPr lang="en-GB" dirty="0" smtClean="0"/>
              <a:t>By the end of the lesson I will:</a:t>
            </a:r>
          </a:p>
          <a:p>
            <a:pPr marL="0" indent="0">
              <a:buNone/>
            </a:pPr>
            <a:r>
              <a:rPr lang="en-GB" dirty="0" smtClean="0"/>
              <a:t>- have a better understanding of the term ‘imagery’ and be able to apply this knowledge in my discussion of the poem.</a:t>
            </a:r>
            <a:endParaRPr lang="en-GB" dirty="0"/>
          </a:p>
        </p:txBody>
      </p:sp>
      <p:sp>
        <p:nvSpPr>
          <p:cNvPr id="4" name="Title 1"/>
          <p:cNvSpPr txBox="1">
            <a:spLocks/>
          </p:cNvSpPr>
          <p:nvPr/>
        </p:nvSpPr>
        <p:spPr>
          <a:xfrm>
            <a:off x="450954" y="476671"/>
            <a:ext cx="8153494" cy="1296145"/>
          </a:xfrm>
          <a:prstGeom prst="rect">
            <a:avLst/>
          </a:prstGeom>
        </p:spPr>
        <p:txBody>
          <a:bodyPr vert="horz" anchor="b">
            <a:norm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r>
              <a:rPr lang="en-GB" sz="3200" b="1" dirty="0" smtClean="0">
                <a:solidFill>
                  <a:srgbClr val="000000"/>
                </a:solidFill>
                <a:latin typeface="Arial"/>
                <a:cs typeface="Arial"/>
              </a:rPr>
              <a:t>Lesson 2: The Hunchback in the Park</a:t>
            </a:r>
            <a:endParaRPr lang="en-GB" sz="3200" b="1" dirty="0">
              <a:solidFill>
                <a:srgbClr val="000000"/>
              </a:solidFill>
              <a:latin typeface="Arial"/>
              <a:cs typeface="Arial"/>
            </a:endParaRPr>
          </a:p>
        </p:txBody>
      </p:sp>
    </p:spTree>
    <p:extLst>
      <p:ext uri="{BB962C8B-B14F-4D97-AF65-F5344CB8AC3E}">
        <p14:creationId xmlns:p14="http://schemas.microsoft.com/office/powerpoint/2010/main" val="1319466557"/>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60040" y="1772816"/>
            <a:ext cx="7129232" cy="4477864"/>
          </a:xfrm>
          <a:prstGeom prst="rect">
            <a:avLst/>
          </a:prstGeom>
        </p:spPr>
      </p:pic>
      <p:sp>
        <p:nvSpPr>
          <p:cNvPr id="2" name="Title 1"/>
          <p:cNvSpPr>
            <a:spLocks noGrp="1"/>
          </p:cNvSpPr>
          <p:nvPr>
            <p:ph type="title"/>
          </p:nvPr>
        </p:nvSpPr>
        <p:spPr>
          <a:xfrm>
            <a:off x="416768" y="962472"/>
            <a:ext cx="7467600" cy="666328"/>
          </a:xfrm>
        </p:spPr>
        <p:txBody>
          <a:bodyPr/>
          <a:lstStyle/>
          <a:p>
            <a:r>
              <a:rPr lang="en-GB" dirty="0" err="1" smtClean="0"/>
              <a:t>Cwmdonkin</a:t>
            </a:r>
            <a:r>
              <a:rPr lang="en-GB" dirty="0" smtClean="0"/>
              <a:t> Park</a:t>
            </a:r>
            <a:endParaRPr lang="en-GB" dirty="0"/>
          </a:p>
        </p:txBody>
      </p:sp>
      <p:pic>
        <p:nvPicPr>
          <p:cNvPr id="2050" name="Picture 2" descr="https://www.google.co.uk/maps/vt/data=VLHX1wd2Cgu8wR6jwyh-km8JBWAkEzU4,-xssxYHpyh5vv_61AFe93DJiN5aNJNH4qYEb8re6Z6Ryfkxco-i-_US8RgpIn7WPB-88yw6vkINBR81BBXfzMSCArL8MDteFAzs3jpt2VrjHNNtt7c7wcCDjrgI"/>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99992" y="1412776"/>
            <a:ext cx="4324350" cy="1524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811697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6768" y="962472"/>
            <a:ext cx="7467600" cy="666328"/>
          </a:xfrm>
        </p:spPr>
        <p:txBody>
          <a:bodyPr/>
          <a:lstStyle/>
          <a:p>
            <a:r>
              <a:rPr lang="en-GB" dirty="0" err="1" smtClean="0"/>
              <a:t>Cwmdonkin</a:t>
            </a:r>
            <a:r>
              <a:rPr lang="en-GB" dirty="0" smtClean="0"/>
              <a:t> Park</a:t>
            </a:r>
            <a:endParaRPr lang="en-GB" dirty="0"/>
          </a:p>
        </p:txBody>
      </p:sp>
      <p:pic>
        <p:nvPicPr>
          <p:cNvPr id="4" name="Picture 3"/>
          <p:cNvPicPr>
            <a:picLocks noChangeAspect="1"/>
          </p:cNvPicPr>
          <p:nvPr/>
        </p:nvPicPr>
        <p:blipFill>
          <a:blip r:embed="rId2"/>
          <a:stretch>
            <a:fillRect/>
          </a:stretch>
        </p:blipFill>
        <p:spPr>
          <a:xfrm>
            <a:off x="1043608" y="1844824"/>
            <a:ext cx="7019005" cy="4392488"/>
          </a:xfrm>
          <a:prstGeom prst="rect">
            <a:avLst/>
          </a:prstGeom>
        </p:spPr>
      </p:pic>
    </p:spTree>
    <p:extLst>
      <p:ext uri="{BB962C8B-B14F-4D97-AF65-F5344CB8AC3E}">
        <p14:creationId xmlns:p14="http://schemas.microsoft.com/office/powerpoint/2010/main" val="3460549277"/>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DYLANTES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DYLANTEST.thmx</Template>
  <TotalTime>32</TotalTime>
  <Words>571</Words>
  <Application>Microsoft Macintosh PowerPoint</Application>
  <PresentationFormat>On-screen Show (4:3)</PresentationFormat>
  <Paragraphs>89</Paragraphs>
  <Slides>16</Slides>
  <Notes>0</Notes>
  <HiddenSlides>0</HiddenSlides>
  <MMClips>0</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DYLANTEST</vt:lpstr>
      <vt:lpstr>The Hunchback in the Park</vt:lpstr>
      <vt:lpstr>PowerPoint Presentation</vt:lpstr>
      <vt:lpstr>Class reading of the poem</vt:lpstr>
      <vt:lpstr>Setting: Look at the images below:</vt:lpstr>
      <vt:lpstr>What is a hunchback?</vt:lpstr>
      <vt:lpstr>Task: Worksheet 1</vt:lpstr>
      <vt:lpstr>PowerPoint Presentation</vt:lpstr>
      <vt:lpstr>Cwmdonkin Park</vt:lpstr>
      <vt:lpstr>Cwmdonkin Park</vt:lpstr>
      <vt:lpstr>   ‘The Hunchback in the Park’ was heavily influenced by Dylan Thomas’s experiences of Cwmdonkin Park in Swansea, which was close to the house where he was raised. In a BBC broadcast Thomas spoke about how he viewed the park a magical space where his imagination would be set free:</vt:lpstr>
      <vt:lpstr>Think ~ Pair ~ Share What is imagery?</vt:lpstr>
      <vt:lpstr>The five senses:</vt:lpstr>
      <vt:lpstr>Task: Worksheet 2</vt:lpstr>
      <vt:lpstr>Lessons 3 and 4 Task: Workbook</vt:lpstr>
      <vt:lpstr>Lesson 6: Preparing for main activity</vt:lpstr>
      <vt:lpstr>Success Criteria</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Hunchback in the Park</dc:title>
  <dc:creator>Kathy</dc:creator>
  <cp:lastModifiedBy>Matt Barry</cp:lastModifiedBy>
  <cp:revision>21</cp:revision>
  <dcterms:created xsi:type="dcterms:W3CDTF">2014-01-03T09:37:22Z</dcterms:created>
  <dcterms:modified xsi:type="dcterms:W3CDTF">2014-07-08T15:28:02Z</dcterms:modified>
</cp:coreProperties>
</file>