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4" r:id="rId3"/>
    <p:sldId id="256" r:id="rId4"/>
    <p:sldId id="257" r:id="rId5"/>
    <p:sldId id="268" r:id="rId6"/>
    <p:sldId id="265" r:id="rId7"/>
    <p:sldId id="260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040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6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4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3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2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0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08/07/2014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9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8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9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382000" cy="762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‘A Refusal to Mourn the Death, by Fire, of a Child in London’ by Dylan Thomas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03860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Lesson </a:t>
            </a:r>
            <a:r>
              <a:rPr lang="en-GB" b="1" dirty="0" smtClean="0"/>
              <a:t>6 Overview:</a:t>
            </a:r>
          </a:p>
          <a:p>
            <a:pPr marL="0" indent="0">
              <a:buNone/>
            </a:pPr>
            <a:endParaRPr lang="en-GB" b="1" dirty="0"/>
          </a:p>
          <a:p>
            <a:pPr marL="0" lvl="0" indent="0">
              <a:buNone/>
            </a:pPr>
            <a:r>
              <a:rPr lang="en-GB" dirty="0"/>
              <a:t>By the end of this lesson, I will:</a:t>
            </a:r>
          </a:p>
          <a:p>
            <a:pPr marL="0" lvl="0" indent="0">
              <a:buNone/>
            </a:pPr>
            <a:endParaRPr lang="en-GB" dirty="0"/>
          </a:p>
          <a:p>
            <a:pPr lvl="0"/>
            <a:r>
              <a:rPr lang="en-GB" dirty="0" smtClean="0"/>
              <a:t>Form my own opinion about the poem</a:t>
            </a:r>
          </a:p>
          <a:p>
            <a:pPr lvl="0"/>
            <a:r>
              <a:rPr lang="en-GB" dirty="0" smtClean="0"/>
              <a:t>Understand the main theme of the poem and how it is discussed.</a:t>
            </a:r>
          </a:p>
          <a:p>
            <a:pPr marL="0" lv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391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382000" cy="762000"/>
          </a:xfrm>
        </p:spPr>
        <p:txBody>
          <a:bodyPr/>
          <a:lstStyle/>
          <a:p>
            <a:r>
              <a:rPr lang="en-GB" b="1" dirty="0"/>
              <a:t>Lesson 6 </a:t>
            </a:r>
            <a:r>
              <a:rPr lang="en-GB" b="1" dirty="0" smtClean="0"/>
              <a:t>Resource Sheet Task </a:t>
            </a:r>
            <a:r>
              <a:rPr lang="en-GB" b="1" dirty="0"/>
              <a:t>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GB" b="1" dirty="0" smtClean="0"/>
              <a:t>Class discussion </a:t>
            </a:r>
            <a:r>
              <a:rPr lang="en-GB" dirty="0" smtClean="0"/>
              <a:t>– personal response to the poem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Complete Task 1 on Resource sheet.</a:t>
            </a:r>
            <a:br>
              <a:rPr lang="en-GB" dirty="0" smtClean="0"/>
            </a:b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030897"/>
              </p:ext>
            </p:extLst>
          </p:nvPr>
        </p:nvGraphicFramePr>
        <p:xfrm>
          <a:off x="533400" y="4572000"/>
          <a:ext cx="800100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0500"/>
                <a:gridCol w="4000500"/>
              </a:tblGrid>
              <a:tr h="12192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We liked… </a:t>
                      </a:r>
                      <a:endParaRPr lang="en-GB" sz="2000" dirty="0" smtClean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The poem’s strengths 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We disliked…  </a:t>
                      </a:r>
                      <a:endParaRPr lang="en-GB" sz="2000" dirty="0" smtClean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The poem’s weaknesses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47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96975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Lesson 6 Resource Sheet Task 2 – Classwork 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0"/>
            <a:ext cx="8153400" cy="335280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Consider </a:t>
            </a:r>
            <a:r>
              <a:rPr lang="en-GB" dirty="0">
                <a:solidFill>
                  <a:schemeClr val="tx1"/>
                </a:solidFill>
              </a:rPr>
              <a:t>what are the </a:t>
            </a:r>
            <a:r>
              <a:rPr lang="en-GB" b="1" dirty="0">
                <a:solidFill>
                  <a:schemeClr val="tx1"/>
                </a:solidFill>
              </a:rPr>
              <a:t>main themes </a:t>
            </a:r>
            <a:r>
              <a:rPr lang="en-GB" dirty="0">
                <a:solidFill>
                  <a:schemeClr val="tx1"/>
                </a:solidFill>
              </a:rPr>
              <a:t>of this poem. </a:t>
            </a:r>
            <a:endParaRPr lang="en-GB" dirty="0" smtClean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Which of these themes is the most important, in your opinion?</a:t>
            </a:r>
          </a:p>
          <a:p>
            <a:pPr lvl="0" algn="l"/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6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305800" cy="144780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Dylan Thomas and the theme of death (1)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4876800" cy="30480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Death is a theme which is central to many of Dylan Thomas’s poems.</a:t>
            </a:r>
          </a:p>
          <a:p>
            <a:endParaRPr lang="en-GB" dirty="0" smtClean="0"/>
          </a:p>
          <a:p>
            <a:r>
              <a:rPr lang="en-GB" dirty="0" smtClean="0"/>
              <a:t>His health was poor and he also had an unhealthy lifestyle – drinking and smoking.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133600"/>
            <a:ext cx="3344610" cy="39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9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382000" cy="762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Dylan Thomas and the theme of </a:t>
            </a:r>
            <a:r>
              <a:rPr lang="en-GB" sz="3600" b="1" dirty="0" smtClean="0"/>
              <a:t>death (2)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4800600" cy="4038600"/>
          </a:xfrm>
        </p:spPr>
        <p:txBody>
          <a:bodyPr>
            <a:normAutofit/>
          </a:bodyPr>
          <a:lstStyle/>
          <a:p>
            <a:r>
              <a:rPr lang="en-GB" sz="2400" dirty="0"/>
              <a:t>His father had always said that he would die before he was forty. In fact, Dylan Thomas died when he was 39 years </a:t>
            </a:r>
            <a:r>
              <a:rPr lang="en-GB" sz="2400" dirty="0" smtClean="0"/>
              <a:t>old.</a:t>
            </a:r>
            <a:br>
              <a:rPr lang="en-GB" sz="2400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45383"/>
            <a:ext cx="2928607" cy="41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3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762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Dylan Thomas and the theme of </a:t>
            </a:r>
            <a:r>
              <a:rPr lang="en-GB" sz="3600" b="1" dirty="0" smtClean="0"/>
              <a:t>death (2)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0386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Although </a:t>
            </a:r>
            <a:r>
              <a:rPr lang="en-GB" sz="2400" dirty="0"/>
              <a:t>Dylan Thomas was afraid of death, his poems often had a </a:t>
            </a:r>
            <a:r>
              <a:rPr lang="en-GB" sz="2400" b="1" dirty="0"/>
              <a:t>positive</a:t>
            </a:r>
            <a:r>
              <a:rPr lang="en-GB" sz="2400" dirty="0"/>
              <a:t> attitude towards it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GB" sz="2400" dirty="0" smtClean="0"/>
          </a:p>
          <a:p>
            <a:r>
              <a:rPr lang="en-GB" sz="2400" dirty="0" smtClean="0"/>
              <a:t>His most famous poems on the theme of death include: ‘Do not go gentle into that good night’ and ‘And Death Shall Have </a:t>
            </a:r>
            <a:r>
              <a:rPr lang="en-GB" sz="2400" dirty="0"/>
              <a:t>N</a:t>
            </a:r>
            <a:r>
              <a:rPr lang="en-GB" sz="2400" dirty="0" smtClean="0"/>
              <a:t>o </a:t>
            </a:r>
            <a:r>
              <a:rPr lang="en-GB" sz="2400" dirty="0"/>
              <a:t>D</a:t>
            </a:r>
            <a:r>
              <a:rPr lang="en-GB" sz="2400" dirty="0" smtClean="0"/>
              <a:t>ominion’.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38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Lesson 6 Resource Sheet Task 3 – Pair work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296127"/>
              </p:ext>
            </p:extLst>
          </p:nvPr>
        </p:nvGraphicFramePr>
        <p:xfrm>
          <a:off x="381001" y="2581656"/>
          <a:ext cx="8381999" cy="3438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3395"/>
                <a:gridCol w="2794302"/>
                <a:gridCol w="2794302"/>
              </a:tblGrid>
              <a:tr h="573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Point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Evidence – a few quotations from the poem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Explanation  – How? Why?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51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200" dirty="0">
                          <a:effectLst/>
                        </a:rPr>
                        <a:t>Dylan Thomas refuses to mourn the child’s death as people usually do. 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76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10600" cy="762000"/>
          </a:xfrm>
        </p:spPr>
        <p:txBody>
          <a:bodyPr>
            <a:noAutofit/>
          </a:bodyPr>
          <a:lstStyle/>
          <a:p>
            <a:r>
              <a:rPr lang="en-GB" sz="2000" b="1" dirty="0"/>
              <a:t>Lesson 6 Resource Sheet Task 3 – </a:t>
            </a:r>
            <a:r>
              <a:rPr lang="en-GB" sz="2000" b="1" dirty="0" smtClean="0"/>
              <a:t>Pair work – Exemplar Answer Q.3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763000" cy="4953000"/>
          </a:xfrm>
        </p:spPr>
        <p:txBody>
          <a:bodyPr>
            <a:normAutofit fontScale="32500" lnSpcReduction="20000"/>
          </a:bodyPr>
          <a:lstStyle/>
          <a:p>
            <a:pPr marL="0" lvl="0" indent="0">
              <a:buNone/>
            </a:pPr>
            <a:r>
              <a:rPr lang="en-GB" sz="4500" b="1" dirty="0" smtClean="0"/>
              <a:t>Point</a:t>
            </a:r>
            <a:r>
              <a:rPr lang="en-GB" sz="4500" dirty="0" smtClean="0"/>
              <a:t>: </a:t>
            </a:r>
            <a:r>
              <a:rPr lang="en-GB" sz="4500" b="1" dirty="0" smtClean="0"/>
              <a:t>The </a:t>
            </a:r>
            <a:r>
              <a:rPr lang="en-GB" sz="4500" b="1" dirty="0"/>
              <a:t>poet sees the child’s death as something important, or even sacred. </a:t>
            </a:r>
            <a:endParaRPr lang="en-GB" sz="4500" b="1" dirty="0" smtClean="0"/>
          </a:p>
          <a:p>
            <a:pPr marL="0" lvl="0" indent="0">
              <a:buNone/>
            </a:pPr>
            <a:endParaRPr lang="en-GB" sz="4500" b="1" dirty="0"/>
          </a:p>
          <a:p>
            <a:pPr marL="0" indent="0">
              <a:buNone/>
            </a:pPr>
            <a:r>
              <a:rPr lang="en-GB" sz="4500" b="1" dirty="0" smtClean="0"/>
              <a:t>Evidence: </a:t>
            </a:r>
            <a:br>
              <a:rPr lang="en-GB" sz="4500" b="1" dirty="0" smtClean="0"/>
            </a:br>
            <a:endParaRPr lang="en-GB" sz="4500" b="1" dirty="0" smtClean="0"/>
          </a:p>
          <a:p>
            <a:pPr marL="0" indent="0">
              <a:buNone/>
            </a:pPr>
            <a:r>
              <a:rPr lang="en-GB" sz="4500" dirty="0" smtClean="0"/>
              <a:t>1. Thomas refuses to mourn the child’s death, as the poem’s title affirms. </a:t>
            </a:r>
          </a:p>
          <a:p>
            <a:pPr marL="0" indent="0">
              <a:buNone/>
            </a:pPr>
            <a:r>
              <a:rPr lang="en-GB" sz="4500" b="1" dirty="0" smtClean="0"/>
              <a:t/>
            </a:r>
            <a:br>
              <a:rPr lang="en-GB" sz="4500" b="1" dirty="0" smtClean="0"/>
            </a:br>
            <a:r>
              <a:rPr lang="en-GB" sz="4500" b="1" dirty="0" smtClean="0"/>
              <a:t/>
            </a:r>
            <a:br>
              <a:rPr lang="en-GB" sz="4500" b="1" dirty="0" smtClean="0"/>
            </a:br>
            <a:r>
              <a:rPr lang="en-GB" sz="4500" b="1" dirty="0" smtClean="0"/>
              <a:t>Explanation:</a:t>
            </a:r>
          </a:p>
          <a:p>
            <a:pPr marL="0" indent="0">
              <a:buNone/>
            </a:pPr>
            <a:r>
              <a:rPr lang="en-GB" sz="4500" dirty="0"/>
              <a:t>For the poet, the child is not just another war casualty and he elevates her death, giving it special importance .</a:t>
            </a:r>
            <a:r>
              <a:rPr lang="en-GB" sz="4500" dirty="0" smtClean="0"/>
              <a:t> </a:t>
            </a:r>
            <a:r>
              <a:rPr lang="en-GB" sz="4500" dirty="0"/>
              <a:t>Therefore, mourning the child’s death would </a:t>
            </a:r>
            <a:r>
              <a:rPr lang="en-GB" sz="4500" dirty="0" smtClean="0"/>
              <a:t>make it seem </a:t>
            </a:r>
            <a:r>
              <a:rPr lang="en-GB" sz="4500" dirty="0"/>
              <a:t>banal and trivial.</a:t>
            </a:r>
            <a:endParaRPr lang="en-GB" sz="4500" dirty="0" smtClean="0"/>
          </a:p>
          <a:p>
            <a:pPr marL="0" indent="0">
              <a:buNone/>
            </a:pPr>
            <a:endParaRPr lang="en-GB" sz="4500" b="1" dirty="0" smtClean="0"/>
          </a:p>
          <a:p>
            <a:pPr marL="0" indent="0">
              <a:buNone/>
            </a:pPr>
            <a:r>
              <a:rPr lang="en-GB" sz="4500" b="1" dirty="0"/>
              <a:t>Evidence: </a:t>
            </a:r>
            <a:r>
              <a:rPr lang="en-GB" sz="4500" b="1" dirty="0" smtClean="0"/>
              <a:t/>
            </a:r>
            <a:br>
              <a:rPr lang="en-GB" sz="4500" b="1" dirty="0" smtClean="0"/>
            </a:br>
            <a:endParaRPr lang="en-GB" sz="4500" b="1" dirty="0"/>
          </a:p>
          <a:p>
            <a:pPr marL="0" indent="0">
              <a:buNone/>
            </a:pPr>
            <a:r>
              <a:rPr lang="en-GB" sz="4500" dirty="0" smtClean="0"/>
              <a:t>2. Thomas refers to ‘</a:t>
            </a:r>
            <a:r>
              <a:rPr lang="en-GB" sz="4500" b="1" dirty="0" smtClean="0"/>
              <a:t>The majesty and burning of the child’s death’.</a:t>
            </a:r>
            <a:r>
              <a:rPr lang="en-GB" sz="4500" dirty="0" smtClean="0"/>
              <a:t> </a:t>
            </a:r>
          </a:p>
          <a:p>
            <a:pPr marL="0" indent="0">
              <a:buNone/>
            </a:pPr>
            <a:r>
              <a:rPr lang="en-GB" sz="4500" b="1" dirty="0" smtClean="0"/>
              <a:t/>
            </a:r>
            <a:br>
              <a:rPr lang="en-GB" sz="4500" b="1" dirty="0" smtClean="0"/>
            </a:br>
            <a:r>
              <a:rPr lang="en-GB" sz="4500" b="1" dirty="0" smtClean="0"/>
              <a:t>Explanation:</a:t>
            </a:r>
            <a:br>
              <a:rPr lang="en-GB" sz="4500" b="1" dirty="0" smtClean="0"/>
            </a:br>
            <a:endParaRPr lang="en-GB" sz="4500" b="1" dirty="0"/>
          </a:p>
          <a:p>
            <a:pPr marL="0" indent="0">
              <a:buNone/>
            </a:pPr>
            <a:r>
              <a:rPr lang="en-GB" sz="4500" dirty="0" smtClean="0"/>
              <a:t>The poet </a:t>
            </a:r>
            <a:r>
              <a:rPr lang="en-GB" sz="4500" dirty="0"/>
              <a:t>views the child’s death as majestic </a:t>
            </a:r>
            <a:r>
              <a:rPr lang="en-GB" sz="4500" dirty="0" smtClean="0"/>
              <a:t>(magnificent</a:t>
            </a:r>
            <a:r>
              <a:rPr lang="en-GB" sz="4500" dirty="0"/>
              <a:t>, stately and grand). It is bright (</a:t>
            </a:r>
            <a:r>
              <a:rPr lang="en-GB" sz="4500" b="1" dirty="0"/>
              <a:t>burning</a:t>
            </a:r>
            <a:r>
              <a:rPr lang="en-GB" sz="4500" dirty="0"/>
              <a:t> here is also </a:t>
            </a:r>
            <a:r>
              <a:rPr lang="en-GB" sz="4500" dirty="0" smtClean="0"/>
              <a:t>refers to how </a:t>
            </a:r>
            <a:r>
              <a:rPr lang="en-GB" sz="4500" dirty="0"/>
              <a:t>the child died</a:t>
            </a:r>
            <a:r>
              <a:rPr lang="en-GB" sz="4500" dirty="0" smtClean="0"/>
              <a:t>). It is therefore something important.</a:t>
            </a:r>
            <a:endParaRPr lang="en-GB" sz="4500" dirty="0"/>
          </a:p>
          <a:p>
            <a:pPr marL="0" indent="0">
              <a:buNone/>
            </a:pPr>
            <a:endParaRPr lang="en-GB" sz="4500" dirty="0" smtClean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6531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10600" cy="762000"/>
          </a:xfrm>
        </p:spPr>
        <p:txBody>
          <a:bodyPr>
            <a:noAutofit/>
          </a:bodyPr>
          <a:lstStyle/>
          <a:p>
            <a:r>
              <a:rPr lang="en-GB" sz="2000" b="1" dirty="0"/>
              <a:t>Lesson 6 Resource Sheet Task 3 – </a:t>
            </a:r>
            <a:r>
              <a:rPr lang="en-GB" sz="2000" b="1" dirty="0" smtClean="0"/>
              <a:t>Pair work – Exemplar Answer Q.3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b="1" dirty="0" smtClean="0"/>
              <a:t>Evidence</a:t>
            </a:r>
            <a:r>
              <a:rPr lang="en-GB" sz="1500" b="1" dirty="0"/>
              <a:t>: </a:t>
            </a:r>
            <a:r>
              <a:rPr lang="en-GB" sz="1500" b="1" dirty="0" smtClean="0"/>
              <a:t/>
            </a:r>
            <a:br>
              <a:rPr lang="en-GB" sz="1500" b="1" dirty="0" smtClean="0"/>
            </a:br>
            <a:endParaRPr lang="en-GB" sz="1500" b="1" dirty="0"/>
          </a:p>
          <a:p>
            <a:pPr marL="0" indent="0">
              <a:buNone/>
            </a:pPr>
            <a:r>
              <a:rPr lang="en-GB" sz="1500" dirty="0" smtClean="0"/>
              <a:t>3. The poet uses Biblical references, e.g. ‘</a:t>
            </a:r>
            <a:r>
              <a:rPr lang="en-GB" sz="1500" b="1" dirty="0" smtClean="0"/>
              <a:t>I shall not murder her going with a grave truth’.</a:t>
            </a:r>
          </a:p>
          <a:p>
            <a:pPr marL="0" indent="0">
              <a:buNone/>
            </a:pPr>
            <a:r>
              <a:rPr lang="en-GB" sz="2100" b="1" dirty="0" smtClean="0"/>
              <a:t/>
            </a:r>
            <a:br>
              <a:rPr lang="en-GB" sz="2100" b="1" dirty="0" smtClean="0"/>
            </a:br>
            <a:r>
              <a:rPr lang="en-GB" sz="1500" b="1" dirty="0" smtClean="0"/>
              <a:t>Explanation:</a:t>
            </a:r>
            <a:br>
              <a:rPr lang="en-GB" sz="1500" b="1" dirty="0" smtClean="0"/>
            </a:br>
            <a:endParaRPr lang="en-GB" sz="1500" b="1" dirty="0" smtClean="0"/>
          </a:p>
          <a:p>
            <a:pPr marL="0" indent="0">
              <a:buNone/>
            </a:pPr>
            <a:r>
              <a:rPr lang="en-GB" sz="1500" dirty="0" smtClean="0"/>
              <a:t>The </a:t>
            </a:r>
            <a:r>
              <a:rPr lang="en-GB" sz="1500" dirty="0"/>
              <a:t>poet refuses to mourn using traditional </a:t>
            </a:r>
            <a:r>
              <a:rPr lang="en-GB" sz="1500" dirty="0" smtClean="0"/>
              <a:t>means, such as uttering </a:t>
            </a:r>
            <a:r>
              <a:rPr lang="en-GB" sz="1500" dirty="0"/>
              <a:t>a serious funeral speech about her</a:t>
            </a:r>
            <a:r>
              <a:rPr lang="en-GB" sz="1500" dirty="0" smtClean="0"/>
              <a:t> </a:t>
            </a:r>
            <a:r>
              <a:rPr lang="en-GB" sz="1500" dirty="0"/>
              <a:t>until the end of the world and he himself has become a part of the natural world’s cycle of life and death.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01889763"/>
      </p:ext>
    </p:extLst>
  </p:cSld>
  <p:clrMapOvr>
    <a:masterClrMapping/>
  </p:clrMapOvr>
</p:sld>
</file>

<file path=ppt/theme/theme1.xml><?xml version="1.0" encoding="utf-8"?>
<a:theme xmlns:a="http://schemas.openxmlformats.org/drawingml/2006/main" name="DYLAN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DYLANTEST.thmx</Template>
  <TotalTime>681</TotalTime>
  <Words>303</Words>
  <Application>Microsoft Macintosh PowerPoint</Application>
  <PresentationFormat>On-screen Show (4:3)</PresentationFormat>
  <Paragraphs>60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DYLANTEST</vt:lpstr>
      <vt:lpstr>‘A Refusal to Mourn the Death, by Fire, of a Child in London’ by Dylan Thomas</vt:lpstr>
      <vt:lpstr>Lesson 6 Resource Sheet Task 1 </vt:lpstr>
      <vt:lpstr>Lesson 6 Resource Sheet Task 2 – Classwork </vt:lpstr>
      <vt:lpstr>Dylan Thomas and the theme of death (1)</vt:lpstr>
      <vt:lpstr>Dylan Thomas and the theme of death (2)</vt:lpstr>
      <vt:lpstr>Dylan Thomas and the theme of death (2)</vt:lpstr>
      <vt:lpstr>Lesson 6 Resource Sheet Task 3 – Pair work </vt:lpstr>
      <vt:lpstr>Lesson 6 Resource Sheet Task 3 – Pair work – Exemplar Answer Q.3</vt:lpstr>
      <vt:lpstr>Lesson 6 Resource Sheet Task 3 – Pair work – Exemplar Answer Q.3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‘A Refusal to Mourn the Death, by Fire, of a Child in London’ by Dylan Thomas</dc:title>
  <dc:creator>Elin</dc:creator>
  <cp:lastModifiedBy>Matt Barry</cp:lastModifiedBy>
  <cp:revision>76</cp:revision>
  <dcterms:created xsi:type="dcterms:W3CDTF">2006-08-16T00:00:00Z</dcterms:created>
  <dcterms:modified xsi:type="dcterms:W3CDTF">2014-07-08T14:26:03Z</dcterms:modified>
</cp:coreProperties>
</file>